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65" r:id="rId7"/>
    <p:sldId id="264" r:id="rId8"/>
    <p:sldId id="270" r:id="rId9"/>
    <p:sldId id="272" r:id="rId10"/>
    <p:sldId id="282" r:id="rId11"/>
    <p:sldId id="278" r:id="rId12"/>
    <p:sldId id="281" r:id="rId13"/>
    <p:sldId id="280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9E"/>
    <a:srgbClr val="00589A"/>
    <a:srgbClr val="004E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CCB2F-106D-4CD3-BA27-462469A53DD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73A84-4AA2-4090-8FAD-E66DB0668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голубой зимний фон\1400 pix soul-party-and-winter-solstice-meditat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143117"/>
            <a:ext cx="6215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Georgia" pitchFamily="18" charset="0"/>
                <a:cs typeface="Arial" pitchFamily="34" charset="0"/>
              </a:rPr>
              <a:t>«Зимушка-</a:t>
            </a:r>
          </a:p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Georgia" pitchFamily="18" charset="0"/>
                <a:cs typeface="Arial" pitchFamily="34" charset="0"/>
              </a:rPr>
              <a:t>Зима»</a:t>
            </a:r>
            <a:endParaRPr lang="ru-RU" sz="4800" dirty="0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5229493"/>
            <a:ext cx="4929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i="1" dirty="0">
              <a:solidFill>
                <a:srgbClr val="004EEA"/>
              </a:solidFill>
            </a:endParaRPr>
          </a:p>
          <a:p>
            <a:pPr algn="r"/>
            <a:r>
              <a:rPr lang="ru-RU" b="1" i="1" dirty="0" smtClean="0">
                <a:solidFill>
                  <a:srgbClr val="004EEA"/>
                </a:solidFill>
              </a:rPr>
              <a:t>Занятие по «Развитию речи» </a:t>
            </a:r>
          </a:p>
          <a:p>
            <a:pPr algn="r"/>
            <a:r>
              <a:rPr lang="ru-RU" b="1" i="1" dirty="0" smtClean="0">
                <a:solidFill>
                  <a:srgbClr val="004EEA"/>
                </a:solidFill>
              </a:rPr>
              <a:t>           для детей старшей</a:t>
            </a:r>
            <a:r>
              <a:rPr lang="ru-RU" b="1" i="1" dirty="0">
                <a:solidFill>
                  <a:srgbClr val="004EEA"/>
                </a:solidFill>
              </a:rPr>
              <a:t> </a:t>
            </a:r>
            <a:r>
              <a:rPr lang="ru-RU" b="1" i="1" dirty="0" smtClean="0">
                <a:solidFill>
                  <a:srgbClr val="004EEA"/>
                </a:solidFill>
              </a:rPr>
              <a:t>группы </a:t>
            </a:r>
            <a:r>
              <a:rPr lang="ru-RU" b="1" i="1" dirty="0" smtClean="0">
                <a:solidFill>
                  <a:srgbClr val="004EEA"/>
                </a:solidFill>
              </a:rPr>
              <a:t>Воспитатель</a:t>
            </a:r>
            <a:r>
              <a:rPr lang="ru-RU" b="1" i="1" dirty="0" smtClean="0">
                <a:solidFill>
                  <a:srgbClr val="004EEA"/>
                </a:solidFill>
              </a:rPr>
              <a:t>: </a:t>
            </a:r>
            <a:r>
              <a:rPr lang="ru-RU" b="1" i="1" dirty="0" smtClean="0">
                <a:solidFill>
                  <a:srgbClr val="004EEA"/>
                </a:solidFill>
              </a:rPr>
              <a:t>Белова М.С.</a:t>
            </a:r>
            <a:endParaRPr lang="ru-RU" b="1" i="1" dirty="0">
              <a:solidFill>
                <a:srgbClr val="004EEA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de5/00031b24-6fd667cf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Сария\Desktop\голубой зимний фон\Zimnij-fon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861456"/>
            <a:ext cx="7643866" cy="4567939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зимующие птицы фот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4286256"/>
            <a:ext cx="1761102" cy="1785950"/>
          </a:xfrm>
          <a:prstGeom prst="rect">
            <a:avLst/>
          </a:prstGeom>
          <a:noFill/>
        </p:spPr>
      </p:pic>
      <p:pic>
        <p:nvPicPr>
          <p:cNvPr id="1034" name="Picture 10" descr="Картинки по запросу зимующие птицы фото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928802"/>
            <a:ext cx="2071702" cy="1500198"/>
          </a:xfrm>
          <a:prstGeom prst="rect">
            <a:avLst/>
          </a:prstGeom>
          <a:noFill/>
        </p:spPr>
      </p:pic>
      <p:pic>
        <p:nvPicPr>
          <p:cNvPr id="1036" name="Picture 12" descr="Картинки по запросу зимующие птицы фот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786190"/>
            <a:ext cx="1500198" cy="2428892"/>
          </a:xfrm>
          <a:prstGeom prst="rect">
            <a:avLst/>
          </a:prstGeom>
          <a:noFill/>
        </p:spPr>
      </p:pic>
      <p:pic>
        <p:nvPicPr>
          <p:cNvPr id="1038" name="Picture 14" descr="Картинки по запросу зимующие птицы фот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500570"/>
            <a:ext cx="1780658" cy="1785950"/>
          </a:xfrm>
          <a:prstGeom prst="rect">
            <a:avLst/>
          </a:prstGeom>
          <a:noFill/>
        </p:spPr>
      </p:pic>
      <p:pic>
        <p:nvPicPr>
          <p:cNvPr id="5122" name="Picture 2" descr="https://i1.u-mama.ru/739/da0/728/1Zimuyuschieptitsi_1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071678"/>
            <a:ext cx="1714512" cy="1319131"/>
          </a:xfrm>
          <a:prstGeom prst="rect">
            <a:avLst/>
          </a:prstGeom>
          <a:noFill/>
        </p:spPr>
      </p:pic>
      <p:pic>
        <p:nvPicPr>
          <p:cNvPr id="5124" name="Picture 4" descr="https://ds04.infourok.ru/uploads/ex/0f0a/00028009-b250842a/img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2071678"/>
            <a:ext cx="1643074" cy="1631168"/>
          </a:xfrm>
          <a:prstGeom prst="rect">
            <a:avLst/>
          </a:prstGeom>
          <a:noFill/>
        </p:spPr>
      </p:pic>
      <p:pic>
        <p:nvPicPr>
          <p:cNvPr id="5126" name="Picture 6" descr="https://ds03.infourok.ru/uploads/ex/02b2/00066b51-621da609/img3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3116"/>
            <a:ext cx="1500198" cy="1971385"/>
          </a:xfrm>
          <a:prstGeom prst="rect">
            <a:avLst/>
          </a:prstGeom>
          <a:noFill/>
        </p:spPr>
      </p:pic>
      <p:pic>
        <p:nvPicPr>
          <p:cNvPr id="5128" name="Picture 8" descr="http://poznaimir.net/wp-content/uploads/2016/09/%D0%A0%D0%B0%D0%B7%D1%83%D0%BC%D0%BD%D1%8B%D0%B9-%D0%B7%D0%B0%D0%BC%D1%8B%D1%81%D0%B5%D0%BB-%D0%91%D0%BE%D0%B3%D0%B0.-%D0%91%D0%B5%D0%B7%D0%B7%D0%B2%D1%83%D1%87%D0%BD%D1%8B%D0%B9-%D0%BF%D0%BE%D0%BB%D0%B5%D1%82-%D1%81%D0%BE%D0%B2.-0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929066"/>
            <a:ext cx="1714512" cy="2280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01014" cy="1162050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СИНИЦА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922858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Скачет шустрая синичка,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Ей на месте не сидится.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Вот присела на минутку,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Почесала клювом грудку.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с дорожки на плетень: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Тирли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тирли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тирли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тен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2400" dirty="0"/>
          </a:p>
        </p:txBody>
      </p:sp>
      <p:pic>
        <p:nvPicPr>
          <p:cNvPr id="5" name="Picture 2" descr="C:\Users\Сария\Desktop\Фото-1-Большая-син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857364"/>
            <a:ext cx="5111750" cy="3765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Сария\Desktop\16195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34" cy="6858000"/>
          </a:xfrm>
          <a:prstGeom prst="rect">
            <a:avLst/>
          </a:prstGeom>
          <a:noFill/>
        </p:spPr>
      </p:pic>
      <p:pic>
        <p:nvPicPr>
          <p:cNvPr id="3" name="Picture 4" descr="Картинки по запросу зимние картинки для детей картин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857232"/>
            <a:ext cx="721523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5klass.net/datas/okruzhajuschij-mir/Kak-zhivotnye-gotovjatsja-k-zime/0003-003-Priznaki-zim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2" descr="F:\голубой зимний фон\stend_dlya_detskogo_sada_zi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14422"/>
            <a:ext cx="800105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belarussiancollection.com/envelopes/pic/2001/2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www.colourbox.com/preview/3327588-mail-envelope-with-stamp-and-snowma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428604"/>
            <a:ext cx="1818422" cy="1357322"/>
          </a:xfrm>
          <a:prstGeom prst="rect">
            <a:avLst/>
          </a:prstGeom>
          <a:noFill/>
        </p:spPr>
      </p:pic>
      <p:pic>
        <p:nvPicPr>
          <p:cNvPr id="7" name="Picture 2" descr="https://www.colourbox.com/preview/3327588-mail-envelope-with-stamp-and-snowma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28604"/>
            <a:ext cx="714380" cy="1428760"/>
          </a:xfrm>
          <a:prstGeom prst="rect">
            <a:avLst/>
          </a:prstGeom>
          <a:noFill/>
        </p:spPr>
      </p:pic>
      <p:pic>
        <p:nvPicPr>
          <p:cNvPr id="8" name="Picture 2" descr="https://www.colourbox.com/preview/3327588-mail-envelope-with-stamp-and-snowma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715404" y="285728"/>
            <a:ext cx="250065" cy="1428760"/>
          </a:xfrm>
          <a:prstGeom prst="rect">
            <a:avLst/>
          </a:prstGeom>
          <a:noFill/>
        </p:spPr>
      </p:pic>
      <p:pic>
        <p:nvPicPr>
          <p:cNvPr id="9" name="Picture 2" descr="https://www.colourbox.com/preview/3327588-mail-envelope-with-stamp-and-snowma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285727"/>
            <a:ext cx="2000264" cy="160021"/>
          </a:xfrm>
          <a:prstGeom prst="rect">
            <a:avLst/>
          </a:prstGeom>
          <a:noFill/>
        </p:spPr>
      </p:pic>
      <p:pic>
        <p:nvPicPr>
          <p:cNvPr id="10" name="Picture 2" descr="https://www.colourbox.com/preview/3327588-mail-envelope-with-stamp-and-snowma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929454" y="1785926"/>
            <a:ext cx="1857388" cy="12407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8596" y="642918"/>
            <a:ext cx="3286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59E"/>
                </a:solidFill>
              </a:rPr>
              <a:t>В АФРИКУ</a:t>
            </a:r>
          </a:p>
          <a:p>
            <a:r>
              <a:rPr lang="ru-RU" sz="2000" b="1" dirty="0" smtClean="0">
                <a:solidFill>
                  <a:srgbClr val="00359E"/>
                </a:solidFill>
              </a:rPr>
              <a:t>Другу  ТОМУ</a:t>
            </a:r>
            <a:endParaRPr lang="ru-RU" sz="2000" b="1" dirty="0">
              <a:solidFill>
                <a:srgbClr val="00359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3286124"/>
            <a:ext cx="378621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589A"/>
                </a:solidFill>
              </a:rPr>
              <a:t>Откуда              </a:t>
            </a:r>
            <a:r>
              <a:rPr lang="ru-RU" sz="2400" b="1" dirty="0" smtClean="0">
                <a:solidFill>
                  <a:srgbClr val="00589A"/>
                </a:solidFill>
              </a:rPr>
              <a:t>ХМАО – ЮГРА</a:t>
            </a:r>
          </a:p>
          <a:p>
            <a:pPr algn="just"/>
            <a:r>
              <a:rPr lang="ru-RU" sz="2400" b="1" dirty="0" smtClean="0">
                <a:solidFill>
                  <a:srgbClr val="00589A"/>
                </a:solidFill>
              </a:rPr>
              <a:t>               г.НИЖНЕВАРТОВСК</a:t>
            </a:r>
          </a:p>
          <a:p>
            <a:endParaRPr lang="ru-RU" sz="2000" b="1" dirty="0" smtClean="0">
              <a:solidFill>
                <a:srgbClr val="00589A"/>
              </a:solidFill>
            </a:endParaRPr>
          </a:p>
          <a:p>
            <a:r>
              <a:rPr lang="ru-RU" sz="2000" b="1" dirty="0" smtClean="0">
                <a:solidFill>
                  <a:srgbClr val="00589A"/>
                </a:solidFill>
              </a:rPr>
              <a:t>Улица НЕФТЯНИКОВ, 22 «Б»</a:t>
            </a:r>
          </a:p>
          <a:p>
            <a:pPr algn="ctr"/>
            <a:r>
              <a:rPr lang="ru-RU" sz="2400" b="1" dirty="0">
                <a:solidFill>
                  <a:srgbClr val="00589A"/>
                </a:solidFill>
              </a:rPr>
              <a:t> </a:t>
            </a:r>
            <a:r>
              <a:rPr lang="ru-RU" sz="2400" b="1" dirty="0" smtClean="0">
                <a:solidFill>
                  <a:srgbClr val="00589A"/>
                </a:solidFill>
              </a:rPr>
              <a:t>          ГРУППА «УЛЫБКА»</a:t>
            </a:r>
          </a:p>
          <a:p>
            <a:r>
              <a:rPr lang="ru-RU" b="1" dirty="0" smtClean="0">
                <a:solidFill>
                  <a:srgbClr val="00589A"/>
                </a:solidFill>
              </a:rPr>
              <a:t>  От детей       </a:t>
            </a:r>
            <a:r>
              <a:rPr lang="ru-RU" sz="2000" b="1" dirty="0" smtClean="0">
                <a:solidFill>
                  <a:srgbClr val="00589A"/>
                </a:solidFill>
              </a:rPr>
              <a:t>СТАРШЕЙ ГРУППЫ</a:t>
            </a:r>
            <a:endParaRPr lang="ru-RU" sz="2000" b="1" dirty="0">
              <a:solidFill>
                <a:srgbClr val="00589A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avatars.mds.yandex.net/get-pdb/231404/d3b76f71-4557-4327-a8ee-92080c7fc543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0"/>
            <a:ext cx="4000496" cy="2643182"/>
          </a:xfrm>
          <a:prstGeom prst="rect">
            <a:avLst/>
          </a:prstGeom>
          <a:noFill/>
        </p:spPr>
      </p:pic>
      <p:pic>
        <p:nvPicPr>
          <p:cNvPr id="4" name="Picture 10" descr="https://ds04.infourok.ru/uploads/ex/057e/0007ba25-a4eb35ab/hello_html_m6ae8b35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2935"/>
            <a:ext cx="9144000" cy="37147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14356"/>
            <a:ext cx="1214446" cy="7207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2214554"/>
            <a:ext cx="3571900" cy="391160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800" i="1" dirty="0" smtClean="0">
                <a:latin typeface="Georgia" pitchFamily="18" charset="0"/>
              </a:rPr>
              <a:t>«</a:t>
            </a:r>
            <a:r>
              <a:rPr lang="ru-RU" sz="1800" i="1" dirty="0">
                <a:latin typeface="Georgia" pitchFamily="18" charset="0"/>
              </a:rPr>
              <a:t>Здравствуйте, </a:t>
            </a:r>
            <a:r>
              <a:rPr lang="ru-RU" sz="1800" i="1" dirty="0" smtClean="0">
                <a:latin typeface="Georgia" pitchFamily="18" charset="0"/>
              </a:rPr>
              <a:t>ребята </a:t>
            </a:r>
            <a:r>
              <a:rPr lang="ru-RU" sz="1800" i="1" dirty="0" smtClean="0">
                <a:latin typeface="Georgia" pitchFamily="18" charset="0"/>
              </a:rPr>
              <a:t>!</a:t>
            </a:r>
            <a:endParaRPr lang="ru-RU" sz="1800" i="1" dirty="0" smtClean="0">
              <a:latin typeface="Georgia" pitchFamily="18" charset="0"/>
            </a:endParaRPr>
          </a:p>
          <a:p>
            <a:pPr algn="just"/>
            <a:r>
              <a:rPr lang="ru-RU" sz="1800" i="1" dirty="0" smtClean="0">
                <a:latin typeface="Georgia" pitchFamily="18" charset="0"/>
              </a:rPr>
              <a:t>   Меня </a:t>
            </a:r>
            <a:r>
              <a:rPr lang="ru-RU" sz="1800" i="1" dirty="0">
                <a:latin typeface="Georgia" pitchFamily="18" charset="0"/>
              </a:rPr>
              <a:t>зовут Том. Я живу в далекой и жаркой Африке. </a:t>
            </a:r>
            <a:endParaRPr lang="ru-RU" sz="1800" i="1" dirty="0" smtClean="0">
              <a:latin typeface="Georgia" pitchFamily="18" charset="0"/>
            </a:endParaRPr>
          </a:p>
          <a:p>
            <a:pPr algn="just"/>
            <a:r>
              <a:rPr lang="ru-RU" sz="1800" i="1" dirty="0">
                <a:latin typeface="Georgia" pitchFamily="18" charset="0"/>
              </a:rPr>
              <a:t> </a:t>
            </a:r>
            <a:r>
              <a:rPr lang="ru-RU" sz="1800" i="1" dirty="0" smtClean="0">
                <a:latin typeface="Georgia" pitchFamily="18" charset="0"/>
              </a:rPr>
              <a:t>У нас никогда не бывает Зимы!       Я </a:t>
            </a:r>
            <a:r>
              <a:rPr lang="ru-RU" sz="1800" i="1" dirty="0">
                <a:latin typeface="Georgia" pitchFamily="18" charset="0"/>
              </a:rPr>
              <a:t>много слышал про </a:t>
            </a:r>
            <a:r>
              <a:rPr lang="ru-RU" sz="1800" b="1" i="1" u="sng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зиму</a:t>
            </a:r>
            <a:r>
              <a:rPr lang="ru-RU" sz="1800" i="1" dirty="0">
                <a:latin typeface="Georgia" pitchFamily="18" charset="0"/>
              </a:rPr>
              <a:t>, которая бывает в вашей </a:t>
            </a:r>
            <a:r>
              <a:rPr lang="ru-RU" sz="1800" i="1" dirty="0" smtClean="0">
                <a:latin typeface="Georgia" pitchFamily="18" charset="0"/>
              </a:rPr>
              <a:t>стране! </a:t>
            </a:r>
            <a:endParaRPr lang="ru-RU" sz="1800" i="1" dirty="0" smtClean="0">
              <a:latin typeface="Georgia" pitchFamily="18" charset="0"/>
            </a:endParaRPr>
          </a:p>
          <a:p>
            <a:pPr algn="just"/>
            <a:r>
              <a:rPr lang="ru-RU" sz="1800" i="1" dirty="0" smtClean="0">
                <a:latin typeface="Georgia" pitchFamily="18" charset="0"/>
              </a:rPr>
              <a:t>   Но </a:t>
            </a:r>
            <a:r>
              <a:rPr lang="ru-RU" sz="1800" i="1" dirty="0">
                <a:latin typeface="Georgia" pitchFamily="18" charset="0"/>
              </a:rPr>
              <a:t>я никак не могу понять, что это такое и что происходит, когда наступает зима. </a:t>
            </a:r>
            <a:endParaRPr lang="ru-RU" sz="1800" i="1" dirty="0" smtClean="0">
              <a:latin typeface="Georgia" pitchFamily="18" charset="0"/>
            </a:endParaRPr>
          </a:p>
          <a:p>
            <a:pPr algn="just"/>
            <a:r>
              <a:rPr lang="ru-RU" sz="1800" i="1" dirty="0">
                <a:latin typeface="Georgia" pitchFamily="18" charset="0"/>
              </a:rPr>
              <a:t> </a:t>
            </a:r>
            <a:r>
              <a:rPr lang="ru-RU" sz="1800" i="1" dirty="0" smtClean="0">
                <a:latin typeface="Georgia" pitchFamily="18" charset="0"/>
              </a:rPr>
              <a:t> Пожалуйста</a:t>
            </a:r>
            <a:r>
              <a:rPr lang="ru-RU" sz="1800" i="1" dirty="0">
                <a:latin typeface="Georgia" pitchFamily="18" charset="0"/>
              </a:rPr>
              <a:t>, расскажите мне об этом. </a:t>
            </a:r>
            <a:endParaRPr lang="ru-RU" sz="1800" i="1" dirty="0" smtClean="0">
              <a:latin typeface="Georgia" pitchFamily="18" charset="0"/>
            </a:endParaRPr>
          </a:p>
          <a:p>
            <a:pPr algn="just"/>
            <a:r>
              <a:rPr lang="ru-RU" sz="1800" i="1" dirty="0" smtClean="0">
                <a:latin typeface="Georgia" pitchFamily="18" charset="0"/>
              </a:rPr>
              <a:t>                                 Ваш </a:t>
            </a:r>
            <a:r>
              <a:rPr lang="ru-RU" sz="1800" i="1" dirty="0">
                <a:latin typeface="Georgia" pitchFamily="18" charset="0"/>
              </a:rPr>
              <a:t>друг Том».</a:t>
            </a:r>
            <a:r>
              <a:rPr lang="ru-RU" sz="1800" dirty="0">
                <a:latin typeface="Georgia" pitchFamily="18" charset="0"/>
              </a:rPr>
              <a:t> </a:t>
            </a:r>
          </a:p>
          <a:p>
            <a:endParaRPr lang="ru-RU" dirty="0" smtClean="0"/>
          </a:p>
        </p:txBody>
      </p:sp>
      <p:pic>
        <p:nvPicPr>
          <p:cNvPr id="5" name="Picture 2" descr="http://www.bookin.org.ru/book/20172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14290"/>
            <a:ext cx="4857784" cy="6429419"/>
          </a:xfrm>
          <a:prstGeom prst="rect">
            <a:avLst/>
          </a:prstGeom>
          <a:noFill/>
        </p:spPr>
      </p:pic>
      <p:pic>
        <p:nvPicPr>
          <p:cNvPr id="17410" name="Picture 2" descr="C:\Users\Сария\Desktop\44276676_VOSEM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86150" cy="2071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098/00064227-f4ee4247/img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214842" cy="2500306"/>
          </a:xfrm>
          <a:prstGeom prst="rect">
            <a:avLst/>
          </a:prstGeom>
          <a:noFill/>
        </p:spPr>
      </p:pic>
      <p:pic>
        <p:nvPicPr>
          <p:cNvPr id="18436" name="Picture 4" descr="https://ratuschnyak-berezka.educrimea.ru/uploads/5000/20610/section/661383/img12.jpg?15089259870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14290"/>
            <a:ext cx="4214842" cy="2500330"/>
          </a:xfrm>
          <a:prstGeom prst="rect">
            <a:avLst/>
          </a:prstGeom>
          <a:noFill/>
        </p:spPr>
      </p:pic>
      <p:pic>
        <p:nvPicPr>
          <p:cNvPr id="18438" name="Picture 6" descr="https://ds03.infourok.ru/uploads/ex/0098/00064227-f4ee4247/img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000372"/>
            <a:ext cx="4357718" cy="3268289"/>
          </a:xfrm>
          <a:prstGeom prst="rect">
            <a:avLst/>
          </a:prstGeom>
          <a:noFill/>
        </p:spPr>
      </p:pic>
      <p:pic>
        <p:nvPicPr>
          <p:cNvPr id="18440" name="Picture 8" descr="http://images.myshared.ru/7/806693/slide_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2071678"/>
            <a:ext cx="1214414" cy="785818"/>
          </a:xfrm>
          <a:prstGeom prst="rect">
            <a:avLst/>
          </a:prstGeom>
          <a:noFill/>
        </p:spPr>
      </p:pic>
      <p:pic>
        <p:nvPicPr>
          <p:cNvPr id="7" name="Picture 6" descr="https://ds03.infourok.ru/uploads/ex/0098/00064227-f4ee4247/img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000372"/>
            <a:ext cx="4143436" cy="3339727"/>
          </a:xfrm>
          <a:prstGeom prst="rect">
            <a:avLst/>
          </a:prstGeom>
          <a:noFill/>
        </p:spPr>
      </p:pic>
      <p:pic>
        <p:nvPicPr>
          <p:cNvPr id="8" name="Picture 10" descr="http://images.myshared.ru/17/1152495/slide_1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357562"/>
            <a:ext cx="3857620" cy="3000396"/>
          </a:xfrm>
          <a:prstGeom prst="rect">
            <a:avLst/>
          </a:prstGeom>
          <a:noFill/>
        </p:spPr>
      </p:pic>
      <p:sp>
        <p:nvSpPr>
          <p:cNvPr id="18444" name="AutoShape 12" descr="C:\Users\%D0%A1%D0%B0%D1%80%D0%B8%D1%8F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6" name="AutoShape 14" descr="C:\Users\%D0%A1%D0%B0%D1%80%D0%B8%D1%8F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8" name="Picture 16" descr="http://omsk.raschyoska.ru/sites/default/files/pictures/Vybiraem%20raschesku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143116"/>
            <a:ext cx="1214446" cy="872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голубой зимний фон\img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9" name="Picture 3" descr="F:\голубой зимний фон\winter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0"/>
            <a:ext cx="1928794" cy="2000240"/>
          </a:xfrm>
          <a:prstGeom prst="rect">
            <a:avLst/>
          </a:prstGeom>
          <a:noFill/>
        </p:spPr>
      </p:pic>
      <p:pic>
        <p:nvPicPr>
          <p:cNvPr id="19460" name="Picture 4" descr="F:\голубой зимний фон\img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071678"/>
            <a:ext cx="3357586" cy="2428892"/>
          </a:xfrm>
          <a:prstGeom prst="rect">
            <a:avLst/>
          </a:prstGeom>
          <a:noFill/>
        </p:spPr>
      </p:pic>
      <p:pic>
        <p:nvPicPr>
          <p:cNvPr id="19461" name="Picture 5" descr="F:\голубой зимний фон\img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143116"/>
            <a:ext cx="3143272" cy="2500330"/>
          </a:xfrm>
          <a:prstGeom prst="rect">
            <a:avLst/>
          </a:prstGeom>
          <a:noFill/>
        </p:spPr>
      </p:pic>
      <p:pic>
        <p:nvPicPr>
          <p:cNvPr id="19462" name="Picture 6" descr="F:\голубой зимний фон\img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500546"/>
            <a:ext cx="3500462" cy="2357454"/>
          </a:xfrm>
          <a:prstGeom prst="rect">
            <a:avLst/>
          </a:prstGeom>
          <a:noFill/>
        </p:spPr>
      </p:pic>
      <p:pic>
        <p:nvPicPr>
          <p:cNvPr id="19464" name="Picture 8" descr="http://i42.tinypic.com/fp8j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orchel.ru/uploads/posts/2014-11/1416816569_bezimen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:\Users\Сария\Desktop\голубой зимний фон\Zimnij-fon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s://fs01.infourok.ru/images/doc/13/16783/img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46"/>
          </a:xfrm>
          <a:prstGeom prst="rect">
            <a:avLst/>
          </a:prstGeom>
          <a:noFill/>
        </p:spPr>
      </p:pic>
      <p:pic>
        <p:nvPicPr>
          <p:cNvPr id="7" name="Picture 4" descr="https://fs01.infourok.ru/images/doc/13/16783/img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428736"/>
            <a:ext cx="4143404" cy="3571900"/>
          </a:xfrm>
          <a:prstGeom prst="rect">
            <a:avLst/>
          </a:prstGeom>
          <a:noFill/>
        </p:spPr>
      </p:pic>
      <p:pic>
        <p:nvPicPr>
          <p:cNvPr id="8" name="Picture 4" descr="https://1.bp.blogspot.com/-N22jnTw-CaY/WDHBj__3lYI/AAAAAAAAxWg/ZMCJ4VXCavUff646MRQEnq95nIaGo6OpQCLcB/s1600/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4572032" cy="3571900"/>
          </a:xfrm>
          <a:prstGeom prst="rect">
            <a:avLst/>
          </a:prstGeom>
          <a:noFill/>
        </p:spPr>
      </p:pic>
      <p:pic>
        <p:nvPicPr>
          <p:cNvPr id="7170" name="Picture 2" descr="Картинки по запросу волк в берлоге картинк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5010149"/>
            <a:ext cx="2466975" cy="1847851"/>
          </a:xfrm>
          <a:prstGeom prst="rect">
            <a:avLst/>
          </a:prstGeom>
          <a:noFill/>
        </p:spPr>
      </p:pic>
      <p:pic>
        <p:nvPicPr>
          <p:cNvPr id="7172" name="Picture 4" descr="Картинки по запросу волк в зимнем лесу для детей картинк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928802"/>
            <a:ext cx="1714512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Сария\Desktop\голубой зимний фон\126535746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85729"/>
            <a:ext cx="4572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Пальчиковая игра:</a:t>
            </a:r>
          </a:p>
          <a:p>
            <a:pPr algn="ctr"/>
            <a:r>
              <a:rPr lang="ru-RU" sz="2800" b="1" i="1" u="sng" dirty="0" smtClean="0">
                <a:solidFill>
                  <a:srgbClr val="00359E"/>
                </a:solidFill>
              </a:rPr>
              <a:t>"Есть у каждого свой дом"</a:t>
            </a:r>
            <a:endParaRPr lang="ru-RU" sz="2800" b="1" i="1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У лисы в лесу глухом</a:t>
            </a:r>
            <a:endParaRPr lang="ru-RU" sz="2800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Есть нора - надежный дом.</a:t>
            </a:r>
            <a:endParaRPr lang="ru-RU" sz="2800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Не страшны зимой метели</a:t>
            </a:r>
            <a:endParaRPr lang="ru-RU" sz="2800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Белочке в дупле на ели.</a:t>
            </a:r>
            <a:endParaRPr lang="ru-RU" sz="2800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Спит в берлоге косолапый,</a:t>
            </a:r>
            <a:endParaRPr lang="ru-RU" sz="2800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До весны сосёт там лапу.</a:t>
            </a:r>
            <a:endParaRPr lang="ru-RU" sz="2800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Есть у каждого свой дом,</a:t>
            </a:r>
            <a:endParaRPr lang="ru-RU" sz="2800" dirty="0" smtClean="0">
              <a:solidFill>
                <a:srgbClr val="00359E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359E"/>
                </a:solidFill>
              </a:rPr>
              <a:t>Всем тепло, уютно в нем.</a:t>
            </a:r>
            <a:endParaRPr lang="ru-RU" sz="2800" dirty="0" smtClean="0">
              <a:solidFill>
                <a:srgbClr val="00359E"/>
              </a:solidFill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146" name="Picture 2" descr="Картинки по запросу лиса в норе картин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714884"/>
            <a:ext cx="2232694" cy="1571636"/>
          </a:xfrm>
          <a:prstGeom prst="rect">
            <a:avLst/>
          </a:prstGeom>
          <a:noFill/>
        </p:spPr>
      </p:pic>
      <p:pic>
        <p:nvPicPr>
          <p:cNvPr id="6148" name="Picture 4" descr="Картинки по запросу белка в дупле картин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1785926"/>
            <a:ext cx="1948492" cy="1857389"/>
          </a:xfrm>
          <a:prstGeom prst="rect">
            <a:avLst/>
          </a:prstGeom>
          <a:noFill/>
        </p:spPr>
      </p:pic>
      <p:pic>
        <p:nvPicPr>
          <p:cNvPr id="6150" name="Picture 6" descr="https://www.stihi.ru/pics/2013/12/11/39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643446"/>
            <a:ext cx="2574658" cy="2000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рия\Desktop\ZSq8ffJwa4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167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СИНИЦА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«Зимушка-Зима»</dc:title>
  <dc:creator>Сария</dc:creator>
  <cp:lastModifiedBy>User</cp:lastModifiedBy>
  <cp:revision>33</cp:revision>
  <dcterms:created xsi:type="dcterms:W3CDTF">2018-01-27T05:07:04Z</dcterms:created>
  <dcterms:modified xsi:type="dcterms:W3CDTF">2022-12-05T17:53:37Z</dcterms:modified>
</cp:coreProperties>
</file>