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66" r:id="rId10"/>
    <p:sldId id="265" r:id="rId11"/>
    <p:sldId id="267" r:id="rId12"/>
    <p:sldId id="268" r:id="rId13"/>
    <p:sldId id="269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7132" autoAdjust="0"/>
    <p:restoredTop sz="94660"/>
  </p:normalViewPr>
  <p:slideViewPr>
    <p:cSldViewPr>
      <p:cViewPr varScale="1">
        <p:scale>
          <a:sx n="68" d="100"/>
          <a:sy n="68" d="100"/>
        </p:scale>
        <p:origin x="-138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06.12.2022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06.12.2022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r"/>
            <a:endParaRPr lang="ru-RU" sz="3600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8000" dirty="0" smtClean="0"/>
              <a:t>Классная работа</a:t>
            </a:r>
            <a:endParaRPr lang="ru-RU" sz="8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51520" y="908720"/>
            <a:ext cx="8435280" cy="5472608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3600" dirty="0" smtClean="0"/>
              <a:t>(</a:t>
            </a:r>
            <a:r>
              <a:rPr lang="ru-RU" sz="3600" dirty="0"/>
              <a:t>х</a:t>
            </a:r>
            <a:r>
              <a:rPr lang="ru-RU" sz="3600" dirty="0" smtClean="0"/>
              <a:t>-1,02):1,3=4,6</a:t>
            </a:r>
          </a:p>
          <a:p>
            <a:pPr>
              <a:buNone/>
            </a:pPr>
            <a:r>
              <a:rPr lang="ru-RU" sz="3600" dirty="0"/>
              <a:t>х</a:t>
            </a:r>
            <a:r>
              <a:rPr lang="ru-RU" sz="3600" dirty="0" smtClean="0"/>
              <a:t>-1,02= 4,6*1,3</a:t>
            </a:r>
          </a:p>
          <a:p>
            <a:pPr>
              <a:buNone/>
            </a:pPr>
            <a:r>
              <a:rPr lang="ru-RU" sz="3600" dirty="0"/>
              <a:t>х</a:t>
            </a:r>
            <a:r>
              <a:rPr lang="ru-RU" sz="3600" dirty="0" smtClean="0"/>
              <a:t>-1,02= 5,98</a:t>
            </a:r>
          </a:p>
          <a:p>
            <a:pPr>
              <a:buNone/>
            </a:pPr>
            <a:r>
              <a:rPr lang="ru-RU" sz="3600" dirty="0"/>
              <a:t>х</a:t>
            </a:r>
            <a:r>
              <a:rPr lang="ru-RU" sz="3600" dirty="0" smtClean="0"/>
              <a:t>=5,98+1,02</a:t>
            </a:r>
          </a:p>
          <a:p>
            <a:pPr>
              <a:buNone/>
            </a:pPr>
            <a:r>
              <a:rPr lang="ru-RU" sz="3600" dirty="0"/>
              <a:t>х</a:t>
            </a:r>
            <a:r>
              <a:rPr lang="ru-RU" sz="3600" dirty="0" smtClean="0"/>
              <a:t>=7</a:t>
            </a:r>
          </a:p>
          <a:p>
            <a:pPr>
              <a:buNone/>
            </a:pPr>
            <a:r>
              <a:rPr lang="ru-RU" sz="3600" dirty="0" smtClean="0"/>
              <a:t>Ответ :  7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    Рим построен на семи холмах, а именно: </a:t>
            </a:r>
            <a:r>
              <a:rPr lang="ru-RU" dirty="0" err="1" smtClean="0"/>
              <a:t>Палатин</a:t>
            </a:r>
            <a:r>
              <a:rPr lang="ru-RU" dirty="0" smtClean="0"/>
              <a:t>, Капитолий, </a:t>
            </a:r>
            <a:r>
              <a:rPr lang="ru-RU" dirty="0" err="1" smtClean="0"/>
              <a:t>Авентин</a:t>
            </a:r>
            <a:r>
              <a:rPr lang="ru-RU" dirty="0" smtClean="0"/>
              <a:t>, Квиринал, </a:t>
            </a:r>
            <a:r>
              <a:rPr lang="ru-RU" dirty="0" err="1" smtClean="0"/>
              <a:t>Виминал</a:t>
            </a:r>
            <a:r>
              <a:rPr lang="ru-RU" dirty="0" smtClean="0"/>
              <a:t>, </a:t>
            </a:r>
            <a:r>
              <a:rPr lang="ru-RU" dirty="0" err="1" smtClean="0"/>
              <a:t>Эсквилин</a:t>
            </a:r>
            <a:r>
              <a:rPr lang="ru-RU" dirty="0" smtClean="0"/>
              <a:t>, </a:t>
            </a:r>
            <a:r>
              <a:rPr lang="ru-RU" dirty="0" err="1" smtClean="0"/>
              <a:t>Целий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0" y="214290"/>
            <a:ext cx="9001156" cy="571504"/>
          </a:xfrm>
          <a:prstGeom prst="rect">
            <a:avLst/>
          </a:prstGeom>
          <a:ln>
            <a:solidFill>
              <a:srgbClr val="00B050"/>
            </a:solidFill>
          </a:ln>
        </p:spPr>
        <p:txBody>
          <a:bodyPr bIns="91440" anchor="b" anchorCtr="0">
            <a:normAutofit fontScale="90000" lnSpcReduction="1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cap="none" spc="50" normalizeH="0" baseline="0" noProof="0" smtClean="0">
                <a:ln w="11430"/>
                <a:solidFill>
                  <a:srgbClr val="00B05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Тема урока «Умножение десятичных дробей»</a:t>
            </a:r>
            <a:endParaRPr kumimoji="0" lang="ru-RU" sz="3200" b="1" i="0" u="none" strike="noStrike" kern="1200" cap="none" spc="50" normalizeH="0" baseline="0" noProof="0" dirty="0">
              <a:ln w="11430"/>
              <a:solidFill>
                <a:srgbClr val="00B05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sz="3200" dirty="0" smtClean="0"/>
              <a:t>1,87·1000=    1870           (В этом году Рим стал столицей Италии) </a:t>
            </a:r>
          </a:p>
          <a:p>
            <a:r>
              <a:rPr lang="ru-RU" sz="3200" dirty="0" smtClean="0"/>
              <a:t>0,2·10000=  2000            (Количество фонтанов в Риме) </a:t>
            </a:r>
          </a:p>
          <a:p>
            <a:r>
              <a:rPr lang="ru-RU" sz="3200" dirty="0" smtClean="0"/>
              <a:t>0,0032·1000= 3,2 (Протяженность       (км) государственной границы Ватикана) </a:t>
            </a:r>
          </a:p>
          <a:p>
            <a:endParaRPr lang="ru-RU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0" y="214290"/>
            <a:ext cx="9001156" cy="571504"/>
          </a:xfrm>
          <a:prstGeom prst="rect">
            <a:avLst/>
          </a:prstGeom>
          <a:ln>
            <a:solidFill>
              <a:srgbClr val="00B050"/>
            </a:solidFill>
          </a:ln>
        </p:spPr>
        <p:txBody>
          <a:bodyPr bIns="91440" anchor="b" anchorCtr="0">
            <a:normAutofit fontScale="90000" lnSpcReduction="1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cap="none" spc="50" normalizeH="0" baseline="0" noProof="0" smtClean="0">
                <a:ln w="11430"/>
                <a:solidFill>
                  <a:srgbClr val="00B05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Тема урока «Умножение десятичных дробей»</a:t>
            </a:r>
            <a:endParaRPr kumimoji="0" lang="ru-RU" sz="3200" b="1" i="0" u="none" strike="noStrike" kern="1200" cap="none" spc="50" normalizeH="0" baseline="0" noProof="0" dirty="0">
              <a:ln w="11430"/>
              <a:solidFill>
                <a:srgbClr val="00B05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51520" y="1124744"/>
            <a:ext cx="7878038" cy="537605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000" dirty="0" smtClean="0"/>
              <a:t>(9,2-х):2,4=0,5</a:t>
            </a:r>
          </a:p>
          <a:p>
            <a:pPr marL="0" indent="0">
              <a:buNone/>
            </a:pPr>
            <a:r>
              <a:rPr lang="ru-RU" sz="4000" dirty="0" smtClean="0"/>
              <a:t>9,2-х=0,5*2,4</a:t>
            </a:r>
          </a:p>
          <a:p>
            <a:pPr marL="0" indent="0">
              <a:buNone/>
            </a:pPr>
            <a:r>
              <a:rPr lang="ru-RU" sz="4000" dirty="0" smtClean="0"/>
              <a:t>9,2-х=1,2</a:t>
            </a:r>
          </a:p>
          <a:p>
            <a:pPr marL="0" indent="0">
              <a:buNone/>
            </a:pPr>
            <a:r>
              <a:rPr lang="ru-RU" sz="4000" dirty="0" smtClean="0"/>
              <a:t>х=9,2-1,2</a:t>
            </a:r>
          </a:p>
          <a:p>
            <a:pPr marL="0" indent="0">
              <a:buNone/>
            </a:pPr>
            <a:r>
              <a:rPr lang="ru-RU" sz="4000" dirty="0"/>
              <a:t>х</a:t>
            </a:r>
            <a:r>
              <a:rPr lang="ru-RU" sz="4000" dirty="0" smtClean="0"/>
              <a:t>=8</a:t>
            </a:r>
          </a:p>
          <a:p>
            <a:pPr marL="0" indent="0">
              <a:buNone/>
            </a:pPr>
            <a:r>
              <a:rPr lang="ru-RU" sz="4000" dirty="0" smtClean="0"/>
              <a:t>Ответ:8</a:t>
            </a:r>
          </a:p>
          <a:p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Колизей построили всего за 8 лет. </a:t>
            </a:r>
            <a:endParaRPr lang="ru-RU" dirty="0"/>
          </a:p>
        </p:txBody>
      </p:sp>
      <p:pic>
        <p:nvPicPr>
          <p:cNvPr id="22530" name="Picture 2" descr="Колизей в Риме, история, фото, адрес, часы работы - Italym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06148" y="857233"/>
            <a:ext cx="4937772" cy="329184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0" y="214290"/>
            <a:ext cx="9001156" cy="571504"/>
          </a:xfrm>
          <a:prstGeom prst="rect">
            <a:avLst/>
          </a:prstGeom>
          <a:ln>
            <a:solidFill>
              <a:srgbClr val="00B050"/>
            </a:solidFill>
          </a:ln>
        </p:spPr>
        <p:txBody>
          <a:bodyPr bIns="91440" anchor="b" anchorCtr="0">
            <a:normAutofit fontScale="90000" lnSpcReduction="1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cap="none" spc="50" normalizeH="0" baseline="0" noProof="0" smtClean="0">
                <a:ln w="11430"/>
                <a:solidFill>
                  <a:srgbClr val="00B05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Тема урока «Умножение десятичных дробей»</a:t>
            </a:r>
            <a:endParaRPr kumimoji="0" lang="ru-RU" sz="3200" b="1" i="0" u="none" strike="noStrike" kern="1200" cap="none" spc="50" normalizeH="0" baseline="0" noProof="0" dirty="0">
              <a:ln w="11430"/>
              <a:solidFill>
                <a:srgbClr val="00B05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«+4» – отметка 5</a:t>
            </a:r>
          </a:p>
          <a:p>
            <a:pPr marL="0" indent="0">
              <a:buNone/>
            </a:pPr>
            <a:r>
              <a:rPr lang="ru-RU" dirty="0" smtClean="0"/>
              <a:t>«+3»- отметка 4</a:t>
            </a:r>
          </a:p>
          <a:p>
            <a:pPr marL="0" indent="0">
              <a:buNone/>
            </a:pPr>
            <a:r>
              <a:rPr lang="ru-RU" dirty="0" smtClean="0"/>
              <a:t>«+2 или меньше» – повторить правила и потренироваться</a:t>
            </a:r>
            <a:endParaRPr lang="ru-RU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0" y="214290"/>
            <a:ext cx="9001156" cy="571504"/>
          </a:xfrm>
          <a:prstGeom prst="rect">
            <a:avLst/>
          </a:prstGeom>
          <a:ln>
            <a:solidFill>
              <a:srgbClr val="00B050"/>
            </a:solidFill>
          </a:ln>
        </p:spPr>
        <p:txBody>
          <a:bodyPr bIns="91440" anchor="b" anchorCtr="0">
            <a:normAutofit fontScale="90000" lnSpcReduction="1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cap="none" spc="50" normalizeH="0" baseline="0" noProof="0" smtClean="0">
                <a:ln w="11430"/>
                <a:solidFill>
                  <a:srgbClr val="00B05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Тема урока «Умножение десятичных дробей»</a:t>
            </a:r>
            <a:endParaRPr kumimoji="0" lang="ru-RU" sz="3200" b="1" i="0" u="none" strike="noStrike" kern="1200" cap="none" spc="50" normalizeH="0" baseline="0" noProof="0" dirty="0">
              <a:ln w="11430"/>
              <a:solidFill>
                <a:srgbClr val="00B05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248793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571471" y="1785926"/>
            <a:ext cx="6357983" cy="228601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</a:t>
            </a:r>
            <a:endParaRPr lang="ru-RU" sz="39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14283" y="214290"/>
            <a:ext cx="8643998" cy="258532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dirty="0" smtClean="0">
                <a:solidFill>
                  <a:srgbClr val="FF0000"/>
                </a:solidFill>
              </a:rPr>
              <a:t>«</a:t>
            </a:r>
            <a:r>
              <a:rPr lang="ru-RU" sz="4000" b="1" dirty="0" smtClean="0">
                <a:solidFill>
                  <a:srgbClr val="FF0000"/>
                </a:solidFill>
              </a:rPr>
              <a:t>Каждая проблема имеет решение, единственная трудность в том, чтобы его найти</a:t>
            </a:r>
            <a:r>
              <a:rPr lang="ru-RU" sz="4800" b="1" spc="50" dirty="0" smtClean="0">
                <a:ln w="11430"/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endParaRPr lang="ru-RU" sz="4000" b="1" i="1" dirty="0"/>
          </a:p>
          <a:p>
            <a:pPr algn="ctr"/>
            <a:r>
              <a:rPr lang="ru-RU" sz="2800" b="1" i="1" spc="50" dirty="0" smtClean="0">
                <a:ln w="11430"/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</a:t>
            </a:r>
            <a:r>
              <a:rPr lang="ru-RU" sz="2800" b="1" i="1" spc="50" dirty="0" err="1" smtClean="0">
                <a:ln w="11430"/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Эвви</a:t>
            </a:r>
            <a:r>
              <a:rPr lang="ru-RU" sz="2800" b="1" i="1" spc="50" dirty="0" smtClean="0">
                <a:ln w="11430"/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Неф</a:t>
            </a:r>
            <a:endParaRPr lang="ru-RU" sz="3600" b="1" spc="50" dirty="0" smtClean="0">
              <a:ln w="11430"/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80791" y="2708920"/>
            <a:ext cx="792088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dirty="0" smtClean="0"/>
              <a:t>25,45</a:t>
            </a:r>
            <a:r>
              <a:rPr lang="ru-RU" sz="6600" dirty="0">
                <a:latin typeface="Times New Roman"/>
                <a:cs typeface="Times New Roman"/>
              </a:rPr>
              <a:t> · </a:t>
            </a:r>
            <a:r>
              <a:rPr lang="ru-RU" sz="6600" dirty="0" smtClean="0"/>
              <a:t>0,8=203,6</a:t>
            </a:r>
          </a:p>
          <a:p>
            <a:r>
              <a:rPr lang="ru-RU" sz="6600" dirty="0" smtClean="0"/>
              <a:t>27,25</a:t>
            </a:r>
            <a:r>
              <a:rPr lang="ru-RU" sz="6600" dirty="0">
                <a:latin typeface="Times New Roman"/>
                <a:cs typeface="Times New Roman"/>
              </a:rPr>
              <a:t> · </a:t>
            </a:r>
            <a:r>
              <a:rPr lang="ru-RU" sz="6600" dirty="0" smtClean="0"/>
              <a:t>4=10,9</a:t>
            </a:r>
          </a:p>
          <a:p>
            <a:r>
              <a:rPr lang="ru-RU" sz="6600" dirty="0" smtClean="0"/>
              <a:t>0,035</a:t>
            </a:r>
            <a:r>
              <a:rPr lang="ru-RU" sz="6600" dirty="0">
                <a:latin typeface="Times New Roman"/>
                <a:cs typeface="Times New Roman"/>
              </a:rPr>
              <a:t> · </a:t>
            </a:r>
            <a:r>
              <a:rPr lang="ru-RU" sz="6600" dirty="0" smtClean="0"/>
              <a:t>0,24=00084</a:t>
            </a:r>
            <a:endParaRPr lang="ru-RU" sz="6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85728"/>
            <a:ext cx="9001156" cy="511156"/>
          </a:xfrm>
          <a:ln>
            <a:solidFill>
              <a:srgbClr val="00B050"/>
            </a:solidFill>
          </a:ln>
        </p:spPr>
        <p:txBody>
          <a:bodyPr>
            <a:normAutofit fontScale="9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 smtClean="0">
                <a:ln w="11430"/>
                <a:solidFill>
                  <a:srgbClr val="00B050"/>
                </a:solidFill>
              </a:rPr>
              <a:t>Тема урока «Умножение десятичных дробей»</a:t>
            </a:r>
            <a:endParaRPr lang="ru-RU" sz="3200" b="1" spc="50" dirty="0">
              <a:ln w="11430"/>
              <a:solidFill>
                <a:srgbClr val="00B05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500298" y="1000108"/>
            <a:ext cx="4429155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</a:rPr>
              <a:t>Вспомнить 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000232" y="2857496"/>
            <a:ext cx="568604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Поупражняться 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071802" y="4714884"/>
            <a:ext cx="392126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Закрепить 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000100" y="2000240"/>
            <a:ext cx="787228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>
                <a:solidFill>
                  <a:srgbClr val="00B050"/>
                </a:solidFill>
              </a:rPr>
              <a:t>п</a:t>
            </a:r>
            <a:r>
              <a:rPr lang="ru-RU" sz="3200" dirty="0" smtClean="0">
                <a:solidFill>
                  <a:srgbClr val="00B050"/>
                </a:solidFill>
              </a:rPr>
              <a:t>равило умножения десятичных дробей </a:t>
            </a:r>
            <a:endParaRPr lang="ru-RU" sz="3200" dirty="0">
              <a:solidFill>
                <a:srgbClr val="00B05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142976" y="3786190"/>
            <a:ext cx="685804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>
                <a:solidFill>
                  <a:srgbClr val="00B050"/>
                </a:solidFill>
              </a:rPr>
              <a:t>в</a:t>
            </a:r>
            <a:r>
              <a:rPr lang="ru-RU" sz="3600" dirty="0" smtClean="0">
                <a:solidFill>
                  <a:srgbClr val="00B050"/>
                </a:solidFill>
              </a:rPr>
              <a:t>  умножении десятичных дробей </a:t>
            </a:r>
            <a:endParaRPr lang="ru-RU" sz="3600" dirty="0">
              <a:solidFill>
                <a:srgbClr val="00B05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769796" y="5781708"/>
            <a:ext cx="422327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36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олученные  умения</a:t>
            </a:r>
            <a:endParaRPr lang="ru-RU" sz="36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1142976" y="1000108"/>
            <a:ext cx="3228972" cy="2928958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4000" dirty="0" smtClean="0"/>
              <a:t>2,3</a:t>
            </a:r>
            <a:r>
              <a:rPr lang="ru-RU" sz="4000" dirty="0" smtClean="0">
                <a:latin typeface="Times New Roman"/>
                <a:cs typeface="Times New Roman"/>
              </a:rPr>
              <a:t>·10=</a:t>
            </a:r>
          </a:p>
          <a:p>
            <a:pPr>
              <a:buNone/>
            </a:pPr>
            <a:r>
              <a:rPr lang="ru-RU" sz="4000" dirty="0" smtClean="0">
                <a:latin typeface="Times New Roman"/>
                <a:cs typeface="Times New Roman"/>
              </a:rPr>
              <a:t>0,57 ·10=</a:t>
            </a:r>
          </a:p>
          <a:p>
            <a:pPr>
              <a:buNone/>
            </a:pPr>
            <a:r>
              <a:rPr lang="ru-RU" sz="4000" dirty="0" smtClean="0">
                <a:latin typeface="Times New Roman"/>
                <a:cs typeface="Times New Roman"/>
              </a:rPr>
              <a:t>0,21 ·10=</a:t>
            </a:r>
          </a:p>
          <a:p>
            <a:pPr>
              <a:buNone/>
            </a:pPr>
            <a:r>
              <a:rPr lang="ru-RU" sz="4000" dirty="0" smtClean="0">
                <a:latin typeface="Times New Roman"/>
                <a:cs typeface="Times New Roman"/>
              </a:rPr>
              <a:t>0,0045 ·10= </a:t>
            </a: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0" y="285728"/>
            <a:ext cx="9001156" cy="511156"/>
          </a:xfrm>
          <a:prstGeom prst="rect">
            <a:avLst/>
          </a:prstGeom>
          <a:ln>
            <a:solidFill>
              <a:srgbClr val="00B050"/>
            </a:solidFill>
          </a:ln>
        </p:spPr>
        <p:txBody>
          <a:bodyPr bIns="91440" anchor="b" anchorCtr="0">
            <a:normAutofit fontScale="90000" lnSpcReduction="2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cap="none" spc="50" normalizeH="0" baseline="0" noProof="0" smtClean="0">
                <a:ln w="11430"/>
                <a:solidFill>
                  <a:srgbClr val="00B05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Тема урока «Умножение десятичных дробей»</a:t>
            </a:r>
            <a:endParaRPr kumimoji="0" lang="ru-RU" sz="3200" b="1" i="0" u="none" strike="noStrike" kern="1200" cap="none" spc="50" normalizeH="0" baseline="0" noProof="0" dirty="0">
              <a:ln w="11430"/>
              <a:solidFill>
                <a:srgbClr val="00B05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000628" y="928670"/>
            <a:ext cx="4572000" cy="28315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4000" dirty="0" smtClean="0"/>
              <a:t>0,38</a:t>
            </a:r>
            <a:r>
              <a:rPr lang="ru-RU" sz="4000" dirty="0" smtClean="0">
                <a:latin typeface="Times New Roman"/>
                <a:cs typeface="Times New Roman"/>
              </a:rPr>
              <a:t>·100=</a:t>
            </a:r>
          </a:p>
          <a:p>
            <a:pPr>
              <a:buNone/>
            </a:pPr>
            <a:r>
              <a:rPr lang="ru-RU" sz="4000" dirty="0" smtClean="0">
                <a:latin typeface="Times New Roman"/>
                <a:cs typeface="Times New Roman"/>
              </a:rPr>
              <a:t>6,9 ·100=</a:t>
            </a:r>
          </a:p>
          <a:p>
            <a:pPr>
              <a:buNone/>
            </a:pPr>
            <a:r>
              <a:rPr lang="ru-RU" sz="4000" dirty="0" smtClean="0">
                <a:latin typeface="Times New Roman"/>
                <a:cs typeface="Times New Roman"/>
              </a:rPr>
              <a:t>14,23 ·1000=</a:t>
            </a:r>
          </a:p>
          <a:p>
            <a:pPr>
              <a:buNone/>
            </a:pPr>
            <a:r>
              <a:rPr lang="ru-RU" sz="4000" dirty="0" smtClean="0">
                <a:latin typeface="Times New Roman"/>
                <a:cs typeface="Times New Roman"/>
              </a:rPr>
              <a:t>0,08 ·1000=</a:t>
            </a:r>
          </a:p>
          <a:p>
            <a:pPr>
              <a:buNone/>
            </a:pPr>
            <a:endParaRPr lang="ru-RU" dirty="0" smtClean="0">
              <a:latin typeface="Times New Roman"/>
              <a:cs typeface="Times New Roman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489216036"/>
              </p:ext>
            </p:extLst>
          </p:nvPr>
        </p:nvGraphicFramePr>
        <p:xfrm>
          <a:off x="107504" y="3760214"/>
          <a:ext cx="8893653" cy="241437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85234"/>
                <a:gridCol w="1058982"/>
                <a:gridCol w="1296144"/>
                <a:gridCol w="792088"/>
                <a:gridCol w="864096"/>
                <a:gridCol w="792088"/>
                <a:gridCol w="1440160"/>
                <a:gridCol w="773071"/>
                <a:gridCol w="991790"/>
              </a:tblGrid>
              <a:tr h="1224958">
                <a:tc>
                  <a:txBody>
                    <a:bodyPr/>
                    <a:lstStyle/>
                    <a:p>
                      <a:pPr algn="l"/>
                      <a:r>
                        <a:rPr lang="ru-RU" sz="3600" dirty="0" smtClean="0"/>
                        <a:t>5,7</a:t>
                      </a:r>
                      <a:endParaRPr lang="ru-RU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3600" dirty="0" smtClean="0"/>
                        <a:t>690</a:t>
                      </a:r>
                      <a:endParaRPr lang="ru-RU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3600" dirty="0" smtClean="0"/>
                        <a:t>1423</a:t>
                      </a:r>
                      <a:endParaRPr lang="ru-RU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3600" dirty="0" smtClean="0"/>
                        <a:t>38</a:t>
                      </a:r>
                      <a:endParaRPr lang="ru-RU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3600" dirty="0" smtClean="0"/>
                        <a:t>2,1</a:t>
                      </a:r>
                      <a:endParaRPr lang="ru-RU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3600" dirty="0" smtClean="0"/>
                        <a:t>23</a:t>
                      </a:r>
                      <a:endParaRPr lang="ru-RU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3600" dirty="0" smtClean="0"/>
                        <a:t>0,045</a:t>
                      </a:r>
                      <a:endParaRPr lang="ru-RU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3600" dirty="0" smtClean="0"/>
                        <a:t>23</a:t>
                      </a:r>
                    </a:p>
                    <a:p>
                      <a:pPr algn="l"/>
                      <a:endParaRPr lang="ru-RU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3600" dirty="0" smtClean="0"/>
                        <a:t>80</a:t>
                      </a:r>
                      <a:endParaRPr lang="ru-RU" sz="3600" dirty="0"/>
                    </a:p>
                  </a:txBody>
                  <a:tcPr/>
                </a:tc>
              </a:tr>
              <a:tr h="1189421">
                <a:tc>
                  <a:txBody>
                    <a:bodyPr/>
                    <a:lstStyle/>
                    <a:p>
                      <a:pPr algn="ctr"/>
                      <a:endParaRPr lang="ru-RU" sz="48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48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48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48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48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48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48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48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48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642910" y="1571612"/>
            <a:ext cx="500065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Т</a:t>
            </a:r>
            <a:endParaRPr lang="ru-RU" sz="48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572000" y="1428736"/>
            <a:ext cx="500065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А</a:t>
            </a:r>
            <a:endParaRPr lang="ru-RU" sz="48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500562" y="2071678"/>
            <a:ext cx="500065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Р</a:t>
            </a:r>
            <a:endParaRPr lang="ru-RU" sz="48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357554" y="5214950"/>
            <a:ext cx="500065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К</a:t>
            </a:r>
            <a:endParaRPr lang="ru-RU" sz="48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642910" y="2285992"/>
            <a:ext cx="500065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В</a:t>
            </a:r>
            <a:endParaRPr lang="ru-RU" sz="48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642910" y="857232"/>
            <a:ext cx="500065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И</a:t>
            </a:r>
            <a:endParaRPr lang="ru-RU" sz="48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642910" y="3071810"/>
            <a:ext cx="500065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Н</a:t>
            </a:r>
            <a:endParaRPr lang="ru-RU" sz="48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4500562" y="2857496"/>
            <a:ext cx="500065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Й</a:t>
            </a:r>
            <a:endParaRPr lang="ru-RU" sz="48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428596" y="5214950"/>
            <a:ext cx="500065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Т</a:t>
            </a:r>
            <a:endParaRPr lang="ru-RU" sz="48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1357290" y="5286388"/>
            <a:ext cx="500065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А</a:t>
            </a:r>
            <a:endParaRPr lang="ru-RU" sz="48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2428860" y="5286388"/>
            <a:ext cx="500065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Р</a:t>
            </a:r>
            <a:endParaRPr lang="ru-RU" sz="48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4643438" y="857232"/>
            <a:ext cx="500065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К</a:t>
            </a:r>
            <a:endParaRPr lang="ru-RU" sz="48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4214810" y="5214950"/>
            <a:ext cx="500065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В</a:t>
            </a:r>
            <a:endParaRPr lang="ru-RU" sz="48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5010590" y="5214950"/>
            <a:ext cx="500065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И</a:t>
            </a:r>
            <a:endParaRPr lang="ru-RU" sz="48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7321117" y="5248300"/>
            <a:ext cx="500065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И</a:t>
            </a:r>
            <a:endParaRPr lang="ru-RU" sz="48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5976956" y="5286388"/>
            <a:ext cx="500065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Н</a:t>
            </a:r>
            <a:endParaRPr lang="ru-RU" sz="48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8215338" y="5357826"/>
            <a:ext cx="500065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Й</a:t>
            </a:r>
            <a:endParaRPr lang="ru-RU" sz="48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5" grpId="0"/>
      <p:bldP spid="16" grpId="0"/>
      <p:bldP spid="17" grpId="0"/>
      <p:bldP spid="19" grpId="0"/>
      <p:bldP spid="20" grpId="0"/>
      <p:bldP spid="21" grpId="0"/>
      <p:bldP spid="22" grpId="0"/>
      <p:bldP spid="2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0" y="285728"/>
            <a:ext cx="9001156" cy="511156"/>
          </a:xfrm>
          <a:prstGeom prst="rect">
            <a:avLst/>
          </a:prstGeom>
          <a:ln>
            <a:solidFill>
              <a:srgbClr val="00B050"/>
            </a:solidFill>
          </a:ln>
        </p:spPr>
        <p:txBody>
          <a:bodyPr bIns="91440" anchor="b" anchorCtr="0">
            <a:normAutofit fontScale="90000" lnSpcReduction="2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cap="none" spc="50" normalizeH="0" baseline="0" noProof="0" smtClean="0">
                <a:ln w="11430"/>
                <a:solidFill>
                  <a:srgbClr val="00B05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Тема урока «Умножение десятичных дробей»</a:t>
            </a:r>
            <a:endParaRPr kumimoji="0" lang="ru-RU" sz="3200" b="1" i="0" u="none" strike="noStrike" kern="1200" cap="none" spc="50" normalizeH="0" baseline="0" noProof="0" dirty="0">
              <a:ln w="11430"/>
              <a:solidFill>
                <a:srgbClr val="00B05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42910" y="1214422"/>
            <a:ext cx="653608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Тарквиний Гордый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1026" name="Picture 2" descr="Тарквиний Гордый - последний царь Древнего Рима, пришедший к власти через  трупы родственников | homsk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2571744"/>
            <a:ext cx="4760459" cy="37290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TextBox 6"/>
          <p:cNvSpPr txBox="1"/>
          <p:nvPr/>
        </p:nvSpPr>
        <p:spPr>
          <a:xfrm>
            <a:off x="4429124" y="2571744"/>
            <a:ext cx="4143404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i="1" dirty="0" smtClean="0">
                <a:latin typeface="Times New Roman" pitchFamily="18" charset="0"/>
                <a:cs typeface="Times New Roman" pitchFamily="18" charset="0"/>
              </a:rPr>
              <a:t>Последний, седьмой  царь Древнего Рима. Известен своей тиранией . Был изгнан из Рима  </a:t>
            </a:r>
            <a:endParaRPr lang="ru-RU" sz="3600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14282" y="1357298"/>
            <a:ext cx="8643998" cy="492922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400" i="1" dirty="0" smtClean="0"/>
              <a:t>    Зачеркните в таблице ответы и буквы, им соответствующие. Оставшиеся буквы позволят вам прочитать название необычной страны.</a:t>
            </a:r>
            <a:endParaRPr lang="ru-RU" sz="4400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0" y="285728"/>
            <a:ext cx="9001156" cy="571504"/>
          </a:xfrm>
          <a:prstGeom prst="rect">
            <a:avLst/>
          </a:prstGeom>
          <a:ln>
            <a:solidFill>
              <a:srgbClr val="00B050"/>
            </a:solidFill>
          </a:ln>
        </p:spPr>
        <p:txBody>
          <a:bodyPr bIns="91440" anchor="b" anchorCtr="0">
            <a:normAutofit fontScale="90000" lnSpcReduction="1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cap="none" spc="50" normalizeH="0" baseline="0" noProof="0" smtClean="0">
                <a:ln w="11430"/>
                <a:solidFill>
                  <a:srgbClr val="00B05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Тема урока «Умножение десятичных дробей»</a:t>
            </a:r>
            <a:endParaRPr kumimoji="0" lang="ru-RU" sz="3200" b="1" i="0" u="none" strike="noStrike" kern="1200" cap="none" spc="50" normalizeH="0" baseline="0" noProof="0" dirty="0">
              <a:ln w="11430"/>
              <a:solidFill>
                <a:srgbClr val="00B05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5286348" y="1428736"/>
            <a:ext cx="3857652" cy="4572000"/>
          </a:xfrm>
        </p:spPr>
        <p:txBody>
          <a:bodyPr>
            <a:normAutofit/>
          </a:bodyPr>
          <a:lstStyle/>
          <a:p>
            <a:pPr algn="r">
              <a:buNone/>
            </a:pPr>
            <a:r>
              <a:rPr lang="ru-RU" sz="2800" i="1" dirty="0" smtClean="0"/>
              <a:t>Самое маленькое государство в мире. </a:t>
            </a:r>
            <a:r>
              <a:rPr lang="ru-RU" sz="2800" dirty="0" smtClean="0"/>
              <a:t>Ватикан находится в Италии, внутри территории Рима</a:t>
            </a:r>
            <a:br>
              <a:rPr lang="ru-RU" sz="2800" dirty="0" smtClean="0"/>
            </a:br>
            <a:endParaRPr lang="ru-RU" sz="2800" i="1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0" y="285728"/>
            <a:ext cx="9001156" cy="571504"/>
          </a:xfrm>
          <a:prstGeom prst="rect">
            <a:avLst/>
          </a:prstGeom>
          <a:ln>
            <a:solidFill>
              <a:srgbClr val="00B050"/>
            </a:solidFill>
          </a:ln>
        </p:spPr>
        <p:txBody>
          <a:bodyPr bIns="91440" anchor="b" anchorCtr="0">
            <a:normAutofit fontScale="90000" lnSpcReduction="1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cap="none" spc="50" normalizeH="0" baseline="0" noProof="0" smtClean="0">
                <a:ln w="11430"/>
                <a:solidFill>
                  <a:srgbClr val="00B05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Тема урока «Умножение десятичных дробей»</a:t>
            </a:r>
            <a:endParaRPr kumimoji="0" lang="ru-RU" sz="3200" b="1" i="0" u="none" strike="noStrike" kern="1200" cap="none" spc="50" normalizeH="0" baseline="0" noProof="0" dirty="0">
              <a:ln w="11430"/>
              <a:solidFill>
                <a:srgbClr val="00B05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643042" y="1000108"/>
            <a:ext cx="500066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ВАТИКАН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19458" name="Picture 2" descr="Ватикан - описание: карта Ватикана, фото, валюта, язык, география, отзывы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1785926"/>
            <a:ext cx="4071966" cy="17984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9460" name="Picture 4" descr="Ватикан — подробная информация о стране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58" y="3857628"/>
            <a:ext cx="4357718" cy="274977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TextBox 6"/>
          <p:cNvSpPr txBox="1"/>
          <p:nvPr/>
        </p:nvSpPr>
        <p:spPr>
          <a:xfrm>
            <a:off x="4934193" y="4714884"/>
            <a:ext cx="3153427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dirty="0" smtClean="0"/>
              <a:t>0,275</a:t>
            </a:r>
            <a:r>
              <a:rPr lang="ru-RU" sz="4800" dirty="0" smtClean="0">
                <a:latin typeface="Times New Roman"/>
                <a:cs typeface="Times New Roman"/>
              </a:rPr>
              <a:t>·1,6 =</a:t>
            </a:r>
            <a:br>
              <a:rPr lang="ru-RU" sz="4800" dirty="0" smtClean="0">
                <a:latin typeface="Times New Roman"/>
                <a:cs typeface="Times New Roman"/>
              </a:rPr>
            </a:br>
            <a:r>
              <a:rPr lang="ru-RU" sz="4800" dirty="0" smtClean="0">
                <a:latin typeface="Times New Roman"/>
                <a:cs typeface="Times New Roman"/>
              </a:rPr>
              <a:t>  … (кв.км)</a:t>
            </a:r>
            <a:endParaRPr lang="ru-RU" sz="4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19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0" y="285728"/>
            <a:ext cx="9001156" cy="571504"/>
          </a:xfrm>
          <a:prstGeom prst="rect">
            <a:avLst/>
          </a:prstGeom>
          <a:ln>
            <a:solidFill>
              <a:srgbClr val="00B050"/>
            </a:solidFill>
          </a:ln>
        </p:spPr>
        <p:txBody>
          <a:bodyPr bIns="91440" anchor="b" anchorCtr="0">
            <a:normAutofit fontScale="90000" lnSpcReduction="1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cap="none" spc="50" normalizeH="0" baseline="0" noProof="0" smtClean="0">
                <a:ln w="11430"/>
                <a:solidFill>
                  <a:srgbClr val="00B05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Тема урока «Умножение десятичных дробей»</a:t>
            </a:r>
            <a:endParaRPr kumimoji="0" lang="ru-RU" sz="3200" b="1" i="0" u="none" strike="noStrike" kern="1200" cap="none" spc="50" normalizeH="0" baseline="0" noProof="0" dirty="0">
              <a:ln w="11430"/>
              <a:solidFill>
                <a:srgbClr val="00B05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21506" name="Picture 2" descr="Физкультминутка на английском языке с переводом. Физкультминутка на  английском языке &quot;Clap your hands&quot; | ЖЛ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1107265"/>
            <a:ext cx="7786742" cy="525069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8662" y="1928802"/>
            <a:ext cx="7772400" cy="1143000"/>
          </a:xfrm>
        </p:spPr>
        <p:txBody>
          <a:bodyPr>
            <a:normAutofit fontScale="90000"/>
          </a:bodyPr>
          <a:lstStyle/>
          <a:p>
            <a:pPr lvl="0"/>
            <a:r>
              <a:rPr lang="ru-RU" dirty="0" smtClean="0"/>
              <a:t>. 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500034" y="1000108"/>
            <a:ext cx="7772400" cy="457200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Площадь 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атикана  равна 0, 44 квадратных километров, что в  364 раз меньше, чем площадь княжества Лихтенштейн. Найдите площадь Лихтенштейна. </a:t>
            </a:r>
          </a:p>
          <a:p>
            <a:pPr marL="0" indent="0">
              <a:buNone/>
            </a:pPr>
            <a:endParaRPr lang="ru-RU" sz="32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364*0,44=160,16 ( </a:t>
            </a:r>
            <a:r>
              <a:rPr lang="ru-RU" sz="4800" dirty="0" err="1" smtClean="0">
                <a:latin typeface="Times New Roman" pitchFamily="18" charset="0"/>
                <a:cs typeface="Times New Roman" pitchFamily="18" charset="0"/>
              </a:rPr>
              <a:t>км.кв</a:t>
            </a: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.) </a:t>
            </a: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  Ответ: площадь Лихтенштейна равна 160, 16 (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км.кв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.) </a:t>
            </a:r>
          </a:p>
          <a:p>
            <a:pPr>
              <a:buNone/>
            </a:pP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0" y="214290"/>
            <a:ext cx="9001156" cy="571504"/>
          </a:xfrm>
          <a:prstGeom prst="rect">
            <a:avLst/>
          </a:prstGeom>
          <a:ln>
            <a:solidFill>
              <a:srgbClr val="00B050"/>
            </a:solidFill>
          </a:ln>
        </p:spPr>
        <p:txBody>
          <a:bodyPr bIns="91440" anchor="b" anchorCtr="0">
            <a:normAutofit fontScale="90000" lnSpcReduction="1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cap="none" spc="50" normalizeH="0" baseline="0" noProof="0" smtClean="0">
                <a:ln w="11430"/>
                <a:solidFill>
                  <a:srgbClr val="00B05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Тема урока «Умножение десятичных дробей»</a:t>
            </a:r>
            <a:endParaRPr kumimoji="0" lang="ru-RU" sz="3200" b="1" i="0" u="none" strike="noStrike" kern="1200" cap="none" spc="50" normalizeH="0" baseline="0" noProof="0" dirty="0">
              <a:ln w="11430"/>
              <a:solidFill>
                <a:srgbClr val="00B05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раведливость">
  <a:themeElements>
    <a:clrScheme name="Справедливость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580</TotalTime>
  <Words>355</Words>
  <Application>Microsoft Office PowerPoint</Application>
  <PresentationFormat>Экран (4:3)</PresentationFormat>
  <Paragraphs>91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Справедливость</vt:lpstr>
      <vt:lpstr>Классная работа</vt:lpstr>
      <vt:lpstr>Слайд 2</vt:lpstr>
      <vt:lpstr>Тема урока «Умножение десятичных дробей»</vt:lpstr>
      <vt:lpstr>Слайд 4</vt:lpstr>
      <vt:lpstr>Слайд 5</vt:lpstr>
      <vt:lpstr>Слайд 6</vt:lpstr>
      <vt:lpstr>Слайд 7</vt:lpstr>
      <vt:lpstr>Слайд 8</vt:lpstr>
      <vt:lpstr>.  </vt:lpstr>
      <vt:lpstr>Слайд 10</vt:lpstr>
      <vt:lpstr>Слайд 11</vt:lpstr>
      <vt:lpstr>Слайд 12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Классная работа</dc:title>
  <dc:creator>User</dc:creator>
  <cp:lastModifiedBy>Ксения</cp:lastModifiedBy>
  <cp:revision>23</cp:revision>
  <dcterms:created xsi:type="dcterms:W3CDTF">2021-03-15T21:40:35Z</dcterms:created>
  <dcterms:modified xsi:type="dcterms:W3CDTF">2022-12-06T11:31:41Z</dcterms:modified>
</cp:coreProperties>
</file>