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420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354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58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97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84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3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52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2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15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55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943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F2DF5-31DA-44F7-B13A-A36B5C62480D}" type="datetimeFigureOut">
              <a:rPr lang="ru-RU" smtClean="0"/>
              <a:t>24.09.2022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5C3BA-9C12-4D36-AC79-D03E295DC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390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8.png"/><Relationship Id="rId10" Type="http://schemas.openxmlformats.org/officeDocument/2006/relationships/image" Target="../media/image10.png"/><Relationship Id="rId4" Type="http://schemas.microsoft.com/office/2007/relationships/hdphoto" Target="../media/hdphoto1.wdp"/><Relationship Id="rId9" Type="http://schemas.openxmlformats.org/officeDocument/2006/relationships/image" Target="../media/image2.png"/><Relationship Id="rId14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microsoft.com/office/2007/relationships/hdphoto" Target="../media/hdphoto7.wdp"/><Relationship Id="rId12" Type="http://schemas.microsoft.com/office/2007/relationships/hdphoto" Target="../media/hdphoto9.wdp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19.png"/><Relationship Id="rId5" Type="http://schemas.openxmlformats.org/officeDocument/2006/relationships/image" Target="../media/image15.png"/><Relationship Id="rId15" Type="http://schemas.openxmlformats.org/officeDocument/2006/relationships/image" Target="../media/image2.png"/><Relationship Id="rId10" Type="http://schemas.microsoft.com/office/2007/relationships/hdphoto" Target="../media/hdphoto8.wdp"/><Relationship Id="rId4" Type="http://schemas.microsoft.com/office/2007/relationships/hdphoto" Target="../media/hdphoto6.wdp"/><Relationship Id="rId9" Type="http://schemas.openxmlformats.org/officeDocument/2006/relationships/image" Target="../media/image18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792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4463480" y="5157192"/>
            <a:ext cx="4680520" cy="1691016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Интерактивная игра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автоматизацию звука «Р» в словах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11760" y="2348880"/>
            <a:ext cx="4752528" cy="16561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«Почтальон Печкин и Галчонок»</a:t>
            </a:r>
            <a:endParaRPr lang="ru-RU" sz="40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11760" y="548680"/>
            <a:ext cx="49680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</a:t>
            </a:r>
            <a:endParaRPr lang="ru-RU" sz="40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3211" y="22569"/>
            <a:ext cx="1243211" cy="180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10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accel="4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52601E-6 L 0.20521 3.52601E-6 C 0.29687 3.52601E-6 0.41041 0.03098 0.41041 0.05618 L 0.41041 0.11306 " pathEditMode="relative" rAng="0" ptsTypes="FfFF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21" y="56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  <a:blipFill dpi="0" rotWithShape="1">
            <a:blip r:embed="rId3"/>
            <a:srcRect/>
            <a:stretch>
              <a:fillRect/>
            </a:stretch>
          </a:blipFill>
        </p:spPr>
      </p:pic>
      <p:sp>
        <p:nvSpPr>
          <p:cNvPr id="6" name="Скругленный прямоугольник 5"/>
          <p:cNvSpPr/>
          <p:nvPr/>
        </p:nvSpPr>
        <p:spPr>
          <a:xfrm>
            <a:off x="755576" y="764704"/>
            <a:ext cx="3528392" cy="20882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Помоги почтальону Печкину найти Галчонка</a:t>
            </a:r>
            <a:endParaRPr lang="ru-RU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правляющая кнопка: справка 7">
            <a:hlinkClick r:id="" action="ppaction://noaction" highlightClick="1"/>
            <a:hlinkHover r:id="rId4" action="ppaction://hlinksldjump"/>
          </p:cNvPr>
          <p:cNvSpPr/>
          <p:nvPr/>
        </p:nvSpPr>
        <p:spPr>
          <a:xfrm>
            <a:off x="8275949" y="116632"/>
            <a:ext cx="792088" cy="648072"/>
          </a:xfrm>
          <a:prstGeom prst="actionButtonHelp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136" y="2636912"/>
            <a:ext cx="3609947" cy="408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8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63837 -0.0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27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406083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</p:spPr>
      </p:pic>
      <p:sp>
        <p:nvSpPr>
          <p:cNvPr id="6" name="Скругленный прямоугольник 5"/>
          <p:cNvSpPr/>
          <p:nvPr/>
        </p:nvSpPr>
        <p:spPr>
          <a:xfrm>
            <a:off x="755576" y="764704"/>
            <a:ext cx="3528392" cy="20882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Помоги почтальону Печкину найти Галчонка</a:t>
            </a:r>
            <a:endParaRPr lang="ru-RU" sz="28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Управляющая кнопка: справка 7">
            <a:hlinkClick r:id="" action="ppaction://noaction" highlightClick="1"/>
          </p:cNvPr>
          <p:cNvSpPr/>
          <p:nvPr/>
        </p:nvSpPr>
        <p:spPr>
          <a:xfrm>
            <a:off x="8275949" y="116632"/>
            <a:ext cx="792088" cy="648072"/>
          </a:xfrm>
          <a:prstGeom prst="actionButtonHelp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36811" y="880322"/>
            <a:ext cx="3328596" cy="18569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Галчонок спрятался от Печкина за картинкой. Найди за какой картинкой спрятался птенчик.</a:t>
            </a:r>
          </a:p>
          <a:p>
            <a:pPr algn="ctr"/>
            <a:r>
              <a:rPr lang="ru-RU" sz="16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Называй картинки поочередно и нажимай мышкой на картинку.</a:t>
            </a:r>
            <a:endParaRPr lang="ru-RU" sz="16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6136" y="2636912"/>
            <a:ext cx="3609947" cy="408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1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63837 -0.0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27" y="-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36472"/>
            <a:ext cx="9252520" cy="685505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-1882"/>
            <a:ext cx="2367395" cy="236739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2876" r="950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551" y="2552032"/>
            <a:ext cx="3177154" cy="17871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484" b="89981" l="9833" r="899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9596"/>
            <a:ext cx="2354202" cy="23542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5" y="5070850"/>
            <a:ext cx="1011646" cy="1467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116" b="96126" l="988" r="980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70" y="4579678"/>
            <a:ext cx="2977895" cy="218614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608" y="-71466"/>
            <a:ext cx="2375022" cy="21810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549" y="4617102"/>
            <a:ext cx="3361346" cy="2240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85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16617E-6 L -0.2566 3.16617E-6 C -0.37136 3.16617E-6 -0.51181 -0.04599 -0.51181 -0.08343 L -0.51181 -0.16756 " pathEditMode="relative" rAng="0" ptsTypes="FfFF">
                                      <p:cBhvr>
                                        <p:cTn id="5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90" y="-8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Крест 44">
            <a:extLst>
              <a:ext uri="{FF2B5EF4-FFF2-40B4-BE49-F238E27FC236}">
                <a16:creationId xmlns="" xmlns:a16="http://schemas.microsoft.com/office/drawing/2014/main" id="{31FE9020-2437-4065-8326-73265CD59617}"/>
              </a:ext>
            </a:extLst>
          </p:cNvPr>
          <p:cNvSpPr/>
          <p:nvPr/>
        </p:nvSpPr>
        <p:spPr>
          <a:xfrm>
            <a:off x="8304408" y="37738"/>
            <a:ext cx="766658" cy="840694"/>
          </a:xfrm>
          <a:prstGeom prst="plus">
            <a:avLst/>
          </a:prstGeom>
          <a:solidFill>
            <a:srgbClr val="C4552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/>
              <a:t>Подсказка/убрать подсказку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44815676-7359-4C17-A7EE-E30DB9BBF85E}"/>
              </a:ext>
            </a:extLst>
          </p:cNvPr>
          <p:cNvSpPr txBox="1"/>
          <p:nvPr/>
        </p:nvSpPr>
        <p:spPr>
          <a:xfrm>
            <a:off x="7900848" y="906757"/>
            <a:ext cx="1162415" cy="147732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mtClean="0">
                <a:solidFill>
                  <a:srgbClr val="00B050"/>
                </a:solidFill>
              </a:rPr>
              <a:t>заборчик-  </a:t>
            </a:r>
            <a:r>
              <a:rPr lang="ru-RU" dirty="0">
                <a:solidFill>
                  <a:srgbClr val="00B050"/>
                </a:solidFill>
              </a:rPr>
              <a:t>лошадка, </a:t>
            </a:r>
            <a:r>
              <a:rPr lang="ru-RU" dirty="0" smtClean="0">
                <a:solidFill>
                  <a:srgbClr val="00B050"/>
                </a:solidFill>
              </a:rPr>
              <a:t>грибок</a:t>
            </a:r>
            <a:endParaRPr lang="ru-RU" dirty="0">
              <a:solidFill>
                <a:srgbClr val="00B050"/>
              </a:solidFill>
            </a:endParaRPr>
          </a:p>
          <a:p>
            <a:pPr lvl="0"/>
            <a:r>
              <a:rPr lang="ru-RU" dirty="0" smtClean="0">
                <a:solidFill>
                  <a:srgbClr val="00B050"/>
                </a:solidFill>
              </a:rPr>
              <a:t>барабанчик</a:t>
            </a:r>
            <a:endParaRPr lang="ru-RU" dirty="0">
              <a:solidFill>
                <a:srgbClr val="00B050"/>
              </a:solidFill>
            </a:endParaRPr>
          </a:p>
        </p:txBody>
      </p:sp>
      <p:grpSp>
        <p:nvGrpSpPr>
          <p:cNvPr id="57" name="Группа 56">
            <a:extLst>
              <a:ext uri="{FF2B5EF4-FFF2-40B4-BE49-F238E27FC236}">
                <a16:creationId xmlns="" xmlns:a16="http://schemas.microsoft.com/office/drawing/2014/main" id="{7B5DC3B3-50E9-44AA-B022-A6E56C17E268}"/>
              </a:ext>
            </a:extLst>
          </p:cNvPr>
          <p:cNvGrpSpPr/>
          <p:nvPr/>
        </p:nvGrpSpPr>
        <p:grpSpPr>
          <a:xfrm>
            <a:off x="2518795" y="3806720"/>
            <a:ext cx="999261" cy="652646"/>
            <a:chOff x="-2474824" y="4857820"/>
            <a:chExt cx="2044411" cy="1148061"/>
          </a:xfrm>
        </p:grpSpPr>
        <p:pic>
          <p:nvPicPr>
            <p:cNvPr id="6" name="Picture 2">
              <a:extLst>
                <a:ext uri="{FF2B5EF4-FFF2-40B4-BE49-F238E27FC236}">
                  <a16:creationId xmlns="" xmlns:a16="http://schemas.microsoft.com/office/drawing/2014/main" id="{BE4C47EF-EB3E-4A23-A560-AB97DAA70D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11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97951" y="4857820"/>
              <a:ext cx="1667538" cy="11480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4">
              <a:extLst>
                <a:ext uri="{FF2B5EF4-FFF2-40B4-BE49-F238E27FC236}">
                  <a16:creationId xmlns="" xmlns:a16="http://schemas.microsoft.com/office/drawing/2014/main" id="{BF0FC39F-A121-49FF-A081-14EED79021E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486503">
              <a:off x="-2516350" y="5072270"/>
              <a:ext cx="836797" cy="7537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2" name="Группа 51">
            <a:extLst>
              <a:ext uri="{FF2B5EF4-FFF2-40B4-BE49-F238E27FC236}">
                <a16:creationId xmlns="" xmlns:a16="http://schemas.microsoft.com/office/drawing/2014/main" id="{B6E2842C-C97F-478E-A1C9-74FDC9DB760F}"/>
              </a:ext>
            </a:extLst>
          </p:cNvPr>
          <p:cNvGrpSpPr/>
          <p:nvPr/>
        </p:nvGrpSpPr>
        <p:grpSpPr>
          <a:xfrm>
            <a:off x="4590691" y="2251295"/>
            <a:ext cx="1477173" cy="1266375"/>
            <a:chOff x="-644335" y="6673163"/>
            <a:chExt cx="2848587" cy="1784913"/>
          </a:xfrm>
        </p:grpSpPr>
        <p:pic>
          <p:nvPicPr>
            <p:cNvPr id="10" name="Picture 2">
              <a:extLst>
                <a:ext uri="{FF2B5EF4-FFF2-40B4-BE49-F238E27FC236}">
                  <a16:creationId xmlns="" xmlns:a16="http://schemas.microsoft.com/office/drawing/2014/main" id="{07B36C26-5B4E-4ADB-99BE-0A8AC1762E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2000" b="91667" l="2778" r="98667">
                          <a14:foregroundMark x1="6000" y1="24333" x2="11667" y2="51833"/>
                          <a14:foregroundMark x1="10222" y1="67500" x2="7111" y2="73000"/>
                          <a14:foregroundMark x1="3333" y1="79000" x2="2778" y2="80333"/>
                          <a14:foregroundMark x1="10889" y1="70833" x2="18889" y2="56000"/>
                          <a14:foregroundMark x1="18889" y1="56000" x2="18222" y2="50833"/>
                          <a14:foregroundMark x1="18222" y1="46167" x2="22667" y2="52000"/>
                          <a14:foregroundMark x1="22778" y1="52167" x2="34889" y2="55500"/>
                          <a14:foregroundMark x1="34889" y1="55500" x2="37333" y2="55333"/>
                          <a14:foregroundMark x1="29222" y1="6167" x2="25556" y2="2000"/>
                          <a14:foregroundMark x1="33000" y1="72333" x2="30778" y2="87333"/>
                          <a14:foregroundMark x1="25667" y1="91167" x2="32222" y2="92167"/>
                          <a14:foregroundMark x1="32222" y1="92167" x2="38667" y2="91833"/>
                          <a14:foregroundMark x1="38667" y1="91833" x2="38889" y2="91833"/>
                          <a14:foregroundMark x1="53333" y1="90667" x2="71111" y2="88667"/>
                          <a14:foregroundMark x1="71111" y1="88667" x2="71222" y2="88667"/>
                          <a14:foregroundMark x1="93333" y1="60500" x2="95222" y2="51667"/>
                          <a14:foregroundMark x1="95222" y1="51667" x2="95111" y2="51333"/>
                          <a14:foregroundMark x1="92333" y1="46833" x2="98667" y2="576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73117" y="6673163"/>
              <a:ext cx="2677369" cy="17849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2">
              <a:extLst>
                <a:ext uri="{FF2B5EF4-FFF2-40B4-BE49-F238E27FC236}">
                  <a16:creationId xmlns="" xmlns:a16="http://schemas.microsoft.com/office/drawing/2014/main" id="{8C123C4E-C97F-4657-8FC7-EF4F88B569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42812">
              <a:off x="-644335" y="6783487"/>
              <a:ext cx="928962" cy="8652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5" name="Группа 64">
            <a:extLst>
              <a:ext uri="{FF2B5EF4-FFF2-40B4-BE49-F238E27FC236}">
                <a16:creationId xmlns="" xmlns:a16="http://schemas.microsoft.com/office/drawing/2014/main" id="{4F5F46C3-F599-40B4-B04E-AB6DA57D70CE}"/>
              </a:ext>
            </a:extLst>
          </p:cNvPr>
          <p:cNvGrpSpPr/>
          <p:nvPr/>
        </p:nvGrpSpPr>
        <p:grpSpPr>
          <a:xfrm>
            <a:off x="4030428" y="2967644"/>
            <a:ext cx="1103210" cy="904489"/>
            <a:chOff x="5441384" y="4431018"/>
            <a:chExt cx="2908950" cy="2001664"/>
          </a:xfrm>
        </p:grpSpPr>
        <p:pic>
          <p:nvPicPr>
            <p:cNvPr id="2062" name="Picture 14">
              <a:extLst>
                <a:ext uri="{FF2B5EF4-FFF2-40B4-BE49-F238E27FC236}">
                  <a16:creationId xmlns="" xmlns:a16="http://schemas.microsoft.com/office/drawing/2014/main" id="{98EBC7C1-4098-446E-934D-2AB4778A10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8782" b="89802" l="6163" r="94535">
                          <a14:foregroundMark x1="14767" y1="43909" x2="17093" y2="48867"/>
                          <a14:foregroundMark x1="25581" y1="44618" x2="30814" y2="40085"/>
                          <a14:foregroundMark x1="30814" y1="40085" x2="31163" y2="39093"/>
                          <a14:foregroundMark x1="33140" y1="38527" x2="34884" y2="45609"/>
                          <a14:foregroundMark x1="34884" y1="45609" x2="34884" y2="45609"/>
                          <a14:foregroundMark x1="42907" y1="20113" x2="40233" y2="10198"/>
                          <a14:foregroundMark x1="35465" y1="34561" x2="21860" y2="50000"/>
                          <a14:foregroundMark x1="21860" y1="50000" x2="20930" y2="50000"/>
                          <a14:foregroundMark x1="19186" y1="50567" x2="15465" y2="52691"/>
                          <a14:foregroundMark x1="18953" y1="46459" x2="14302" y2="41785"/>
                          <a14:foregroundMark x1="14302" y1="41785" x2="13721" y2="41785"/>
                          <a14:foregroundMark x1="13721" y1="43201" x2="14186" y2="43909"/>
                          <a14:foregroundMark x1="15465" y1="59490" x2="11395" y2="69547"/>
                          <a14:foregroundMark x1="10698" y1="65439" x2="6395" y2="62040"/>
                          <a14:foregroundMark x1="51744" y1="71813" x2="54535" y2="78612"/>
                          <a14:foregroundMark x1="54535" y1="78612" x2="58837" y2="80170"/>
                          <a14:foregroundMark x1="55465" y1="17422" x2="51977" y2="20963"/>
                          <a14:foregroundMark x1="48372" y1="23796" x2="48953" y2="20397"/>
                          <a14:foregroundMark x1="87442" y1="29462" x2="78140" y2="60340"/>
                          <a14:foregroundMark x1="84070" y1="52125" x2="85581" y2="59207"/>
                          <a14:foregroundMark x1="85581" y1="59207" x2="86279" y2="60340"/>
                          <a14:foregroundMark x1="90349" y1="56374" x2="87558" y2="38669"/>
                          <a14:foregroundMark x1="91279" y1="29037" x2="94419" y2="24079"/>
                          <a14:foregroundMark x1="91512" y1="60482" x2="94651" y2="67847"/>
                          <a14:foregroundMark x1="37209" y1="8782" x2="37209" y2="8782"/>
                          <a14:foregroundMark x1="48953" y1="8924" x2="48953" y2="892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384" y="4431018"/>
              <a:ext cx="2438288" cy="2001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26">
              <a:extLst>
                <a:ext uri="{FF2B5EF4-FFF2-40B4-BE49-F238E27FC236}">
                  <a16:creationId xmlns="" xmlns:a16="http://schemas.microsoft.com/office/drawing/2014/main" id="{229CBB24-65FF-4EE1-B12A-1EE5E802AB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5625" b="94250" l="10000" r="90000">
                          <a14:foregroundMark x1="49444" y1="5625" x2="50222" y2="17375"/>
                          <a14:foregroundMark x1="42111" y1="87500" x2="43667" y2="9425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268601">
              <a:off x="7334322" y="4677890"/>
              <a:ext cx="1016012" cy="9031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9" name="Группа 68">
            <a:extLst>
              <a:ext uri="{FF2B5EF4-FFF2-40B4-BE49-F238E27FC236}">
                <a16:creationId xmlns="" xmlns:a16="http://schemas.microsoft.com/office/drawing/2014/main" id="{F7468F5D-A318-469C-A4D3-338C7207DD63}"/>
              </a:ext>
            </a:extLst>
          </p:cNvPr>
          <p:cNvGrpSpPr/>
          <p:nvPr/>
        </p:nvGrpSpPr>
        <p:grpSpPr>
          <a:xfrm>
            <a:off x="2657703" y="2971759"/>
            <a:ext cx="1248876" cy="612654"/>
            <a:chOff x="2949152" y="6135911"/>
            <a:chExt cx="3010257" cy="1059416"/>
          </a:xfrm>
        </p:grpSpPr>
        <p:pic>
          <p:nvPicPr>
            <p:cNvPr id="2066" name="Picture 18">
              <a:extLst>
                <a:ext uri="{FF2B5EF4-FFF2-40B4-BE49-F238E27FC236}">
                  <a16:creationId xmlns="" xmlns:a16="http://schemas.microsoft.com/office/drawing/2014/main" id="{44C7C99F-32AE-4C10-864D-BCE8D5F9F4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40173" y="6135911"/>
              <a:ext cx="2819236" cy="1059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4">
              <a:extLst>
                <a:ext uri="{FF2B5EF4-FFF2-40B4-BE49-F238E27FC236}">
                  <a16:creationId xmlns="" xmlns:a16="http://schemas.microsoft.com/office/drawing/2014/main" id="{F0DDD973-DD68-45F6-9041-65577D67C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295103">
              <a:off x="2949152" y="6263765"/>
              <a:ext cx="1076388" cy="582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2" name="Заголовок 1">
            <a:extLst>
              <a:ext uri="{FF2B5EF4-FFF2-40B4-BE49-F238E27FC236}">
                <a16:creationId xmlns="" xmlns:a16="http://schemas.microsoft.com/office/drawing/2014/main" id="{5591954B-1AB7-476B-AD3C-D73FECEA45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0985" y="44366"/>
            <a:ext cx="2885527" cy="1728449"/>
          </a:xfrm>
          <a:prstGeom prst="cloud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1800" b="1" dirty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1800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упражнение принесла рыбка на хвостике?</a:t>
            </a:r>
            <a:br>
              <a:rPr lang="ru-RU" sz="1800" dirty="0">
                <a:ln w="18415" cmpd="sng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1800" b="1" dirty="0">
              <a:ln w="18415" cmpd="sng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3523" y="4443708"/>
            <a:ext cx="1460480" cy="211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7915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7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450" fill="hold">
                                          <p:stCondLst>
                                            <p:cond delay="14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450" fill="hold">
                                          <p:stCondLst>
                                            <p:cond delay="29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450" fill="hold">
                                          <p:stCondLst>
                                            <p:cond delay="435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450" fill="hold">
                                          <p:stCondLst>
                                            <p:cond delay="5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7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450" fill="hold">
                                          <p:stCondLst>
                                            <p:cond delay="14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450" fill="hold">
                                          <p:stCondLst>
                                            <p:cond delay="29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450" fill="hold">
                                          <p:stCondLst>
                                            <p:cond delay="435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450" fill="hold">
                                          <p:stCondLst>
                                            <p:cond delay="580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7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450" fill="hold">
                                          <p:stCondLst>
                                            <p:cond delay="14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1450" fill="hold">
                                          <p:stCondLst>
                                            <p:cond delay="29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450" fill="hold">
                                          <p:stCondLst>
                                            <p:cond delay="435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1450" fill="hold">
                                          <p:stCondLst>
                                            <p:cond delay="5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7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450" fill="hold">
                                          <p:stCondLst>
                                            <p:cond delay="14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450" fill="hold">
                                          <p:stCondLst>
                                            <p:cond delay="2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450" fill="hold">
                                          <p:stCondLst>
                                            <p:cond delay="43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450" fill="hold">
                                          <p:stCondLst>
                                            <p:cond delay="5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0.03489 L 0.22813 0.00832 C 0.28455 -0.00347 0.33646 -0.16686 0.32188 -0.28912 L 0.28959 -0.56044 " pathEditMode="relative" rAng="10263626" ptsTypes="FfFF">
                                      <p:cBhvr>
                                        <p:cTn id="30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8" y="-297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65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2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57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Какое упражнение принесла рыбка на хвостике?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PB</dc:creator>
  <cp:lastModifiedBy>PB</cp:lastModifiedBy>
  <cp:revision>34</cp:revision>
  <dcterms:created xsi:type="dcterms:W3CDTF">2022-09-15T13:33:27Z</dcterms:created>
  <dcterms:modified xsi:type="dcterms:W3CDTF">2022-09-24T03:28:48Z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1401761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