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9" r:id="rId3"/>
    <p:sldId id="260" r:id="rId4"/>
    <p:sldId id="262" r:id="rId5"/>
    <p:sldId id="256" r:id="rId6"/>
    <p:sldId id="258" r:id="rId7"/>
    <p:sldId id="257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9B224-D879-45C4-A99B-BC869315DA6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02907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EADB7-ACFD-4079-B4D4-95FD09FF428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4942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CD0DD-8208-4DEA-BAAF-C534CEEE1CD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85830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422E89-B7BC-4607-8324-566330FF0E7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8766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B3453-2458-460B-8843-FC36868D1BA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50928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63AEC-0FE0-4E1D-B3E9-6A22B19381C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98386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6FA62E-A42A-4CF2-86C9-22B5559811D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2668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5A138-2592-41B2-A65E-103C4F00BAF7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2598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AC527-411C-416D-BA2B-C659FF5877B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0077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BC03E-1748-423C-AB62-D01C80908D9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8780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EC9AA-3967-4C59-9523-EA98BD2D10B2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70489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BCBCBC"/>
                </a:solidFill>
              </a:defRPr>
            </a:lvl1pPr>
          </a:lstStyle>
          <a:p>
            <a:fld id="{CA344BE1-2444-449F-9243-333F521F09D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67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  МКОУ ХМР «СОШ </a:t>
            </a:r>
            <a:r>
              <a:rPr lang="ru-RU" dirty="0" err="1" smtClean="0"/>
              <a:t>им.В.Г</a:t>
            </a:r>
            <a:r>
              <a:rPr lang="ru-RU" dirty="0" smtClean="0"/>
              <a:t>. </a:t>
            </a:r>
            <a:r>
              <a:rPr lang="ru-RU" dirty="0" err="1" smtClean="0"/>
              <a:t>Подпругина</a:t>
            </a:r>
            <a:r>
              <a:rPr lang="ru-RU" dirty="0" smtClean="0"/>
              <a:t> с. Троица</a:t>
            </a:r>
            <a:endParaRPr lang="ru-RU" dirty="0"/>
          </a:p>
        </p:txBody>
      </p:sp>
      <p:sp>
        <p:nvSpPr>
          <p:cNvPr id="3075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848600" cy="2362200"/>
          </a:xfrm>
        </p:spPr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b="1" smtClean="0"/>
              <a:t>           </a:t>
            </a:r>
            <a:r>
              <a:rPr lang="ru-RU" altLang="ru-RU" sz="6000" b="1" smtClean="0">
                <a:latin typeface="Arial Black" panose="020B0A04020102020204" pitchFamily="34" charset="0"/>
              </a:rPr>
              <a:t>Космос человечеству</a:t>
            </a:r>
            <a:endParaRPr lang="ru-RU" altLang="ru-RU" sz="6000" smtClean="0">
              <a:latin typeface="Arial Black" panose="020B0A04020102020204" pitchFamily="34" charset="0"/>
            </a:endParaRPr>
          </a:p>
        </p:txBody>
      </p:sp>
      <p:sp>
        <p:nvSpPr>
          <p:cNvPr id="3076" name="Объект 2"/>
          <p:cNvSpPr>
            <a:spLocks noGrp="1"/>
          </p:cNvSpPr>
          <p:nvPr>
            <p:ph sz="half" idx="2"/>
          </p:nvPr>
        </p:nvSpPr>
        <p:spPr>
          <a:xfrm>
            <a:off x="3657600" y="4648200"/>
            <a:ext cx="5410200" cy="1477963"/>
          </a:xfrm>
        </p:spPr>
        <p:txBody>
          <a:bodyPr/>
          <a:lstStyle/>
          <a:p>
            <a:pPr marL="136525" indent="0">
              <a:buFont typeface="Wingdings 2" panose="05020102010507070707" pitchFamily="18" charset="2"/>
              <a:buNone/>
            </a:pPr>
            <a:r>
              <a:rPr lang="ru-RU" altLang="en-US" smtClean="0"/>
              <a:t> Выполнила : </a:t>
            </a:r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ru-RU" altLang="en-US" smtClean="0"/>
              <a:t>учитель  географии</a:t>
            </a:r>
            <a:r>
              <a:rPr lang="en-US" altLang="en-US" smtClean="0"/>
              <a:t>,</a:t>
            </a:r>
            <a:r>
              <a:rPr lang="ru-RU" altLang="en-US" smtClean="0"/>
              <a:t> биологии</a:t>
            </a:r>
          </a:p>
          <a:p>
            <a:pPr marL="136525" indent="0">
              <a:buFont typeface="Wingdings 2" panose="05020102010507070707" pitchFamily="18" charset="2"/>
              <a:buNone/>
            </a:pPr>
            <a:r>
              <a:rPr lang="ru-RU" altLang="en-US" smtClean="0"/>
              <a:t> Наумова Людмила Вячеславовна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35814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/>
              <a:t/>
            </a:r>
            <a:br>
              <a:rPr lang="ru-RU" sz="3600"/>
            </a:br>
            <a:r>
              <a:rPr lang="ru-RU" sz="3600"/>
              <a:t/>
            </a:r>
            <a:br>
              <a:rPr lang="ru-RU" sz="3600"/>
            </a:br>
            <a:r>
              <a:rPr lang="ru-RU" sz="3600"/>
              <a:t>Зачем нам космос?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05200"/>
            <a:ext cx="87630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/>
              <a:t>   «Не могу добиться, чтобы всё, что летает в космосе, на одни сутки выключили. Вы бы ни футбол из Аргентины не посмотрели, ни концерт из Карнеги-холл не увидели. Бились бы корабли без навигации. Вы наберёте телефон своего друга в Нью-Йорке, – а он не отвечает. Тогда бы все люди всё поняли, перестали спрашивать, зачем нам космос, а кричали бы: скорей включайте и больше не выключайте. Но всё равно я бы на месте нашего руководства раз в году всё выключал, чтобы не задавали таких вопросов».</a:t>
            </a:r>
          </a:p>
        </p:txBody>
      </p:sp>
      <p:pic>
        <p:nvPicPr>
          <p:cNvPr id="410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2400"/>
            <a:ext cx="5200650" cy="319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160713"/>
            <a:ext cx="2027238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74650"/>
            <a:ext cx="2438400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775" y="287338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47371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0"/>
            <a:ext cx="21717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32004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Text Box 12"/>
          <p:cNvSpPr txBox="1">
            <a:spLocks noChangeArrowheads="1"/>
          </p:cNvSpPr>
          <p:nvPr/>
        </p:nvSpPr>
        <p:spPr bwMode="auto">
          <a:xfrm>
            <a:off x="212725" y="2551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5129" name="Text Box 13"/>
          <p:cNvSpPr txBox="1">
            <a:spLocks noChangeArrowheads="1"/>
          </p:cNvSpPr>
          <p:nvPr/>
        </p:nvSpPr>
        <p:spPr bwMode="auto">
          <a:xfrm>
            <a:off x="4175125" y="23225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5130" name="Text Box 14"/>
          <p:cNvSpPr txBox="1">
            <a:spLocks noChangeArrowheads="1"/>
          </p:cNvSpPr>
          <p:nvPr/>
        </p:nvSpPr>
        <p:spPr bwMode="auto">
          <a:xfrm>
            <a:off x="7223125" y="22463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3</a:t>
            </a:r>
          </a:p>
        </p:txBody>
      </p:sp>
      <p:pic>
        <p:nvPicPr>
          <p:cNvPr id="5131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2887663"/>
            <a:ext cx="233362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2" name="Text Box 17"/>
          <p:cNvSpPr txBox="1">
            <a:spLocks noChangeArrowheads="1"/>
          </p:cNvSpPr>
          <p:nvPr/>
        </p:nvSpPr>
        <p:spPr bwMode="auto">
          <a:xfrm>
            <a:off x="441325" y="46847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5133" name="Text Box 18"/>
          <p:cNvSpPr txBox="1">
            <a:spLocks noChangeArrowheads="1"/>
          </p:cNvSpPr>
          <p:nvPr/>
        </p:nvSpPr>
        <p:spPr bwMode="auto">
          <a:xfrm>
            <a:off x="3184525" y="54467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5134" name="Text Box 19"/>
          <p:cNvSpPr txBox="1">
            <a:spLocks noChangeArrowheads="1"/>
          </p:cNvSpPr>
          <p:nvPr/>
        </p:nvSpPr>
        <p:spPr bwMode="auto">
          <a:xfrm>
            <a:off x="7756525" y="5599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s1.mm.bing.net/th?id=H.4918722282720375&amp;pid=1.9&amp;w=300&amp;h=30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9275"/>
            <a:ext cx="6345237" cy="45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4" descr="http://ts1.mm.bing.net/th?id=H.4803737423447895&amp;pid=1.9&amp;w=300&amp;h=30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500438"/>
            <a:ext cx="4175125" cy="31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581400"/>
            <a:ext cx="8305800" cy="2971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Voyager-1 в свой полет отправился еще в 1977 году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Межпланетный зонд "Voyager-1" преодолел границу Солнечной системы и стал первым объектом, вышедшим в межзвездное пространство.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За 35 лет Voyager-1 удалось преодолеть 18 млрд км. Сейчас его скорость -10 км/сек.</a:t>
            </a:r>
          </a:p>
        </p:txBody>
      </p:sp>
      <p:pic>
        <p:nvPicPr>
          <p:cNvPr id="717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04800"/>
            <a:ext cx="4419600" cy="310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381000" y="457200"/>
            <a:ext cx="3200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panose="020B0604020202020204" pitchFamily="34" charset="0"/>
              </a:rPr>
              <a:t> За пределами Солнечной системы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4"/>
          <a:stretch>
            <a:fillRect/>
          </a:stretch>
        </p:blipFill>
        <p:spPr bwMode="auto">
          <a:xfrm>
            <a:off x="95250" y="228600"/>
            <a:ext cx="9048750" cy="816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33400"/>
            <a:ext cx="48133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5410200" y="457200"/>
            <a:ext cx="35814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 На диске 115 слайдов, на которых собраны  виды Земли, её материков, различные ландшафты, сцены из жизни животных и человека.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  Кроме изображений, на диске записаны и звуки: шёпот матери и плач ребёнка, голоса птиц и зверей, шум ветра и дождя, грохот вулканов и землетрясений, шуршание песка и океанский прибой.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    Человеческая речь представлена на диске короткими приветствиями на 55 языках народов мира.                      По-русски сказано: «Здравствуйте, приветствую вас!»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441325" y="5751513"/>
            <a:ext cx="3571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anose="05020102010507070707" pitchFamily="18" charset="2"/>
              <a:buChar char="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anose="05020102010507070707" pitchFamily="18" charset="2"/>
              <a:buChar char="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anose="05000000000000000000" pitchFamily="2" charset="2"/>
              <a:buChar char=""/>
              <a:defRPr sz="2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anose="05040102010807070707" pitchFamily="18" charset="2"/>
              <a:buChar char="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Char char="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Золотая пластинка "Вояджера"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/>
              <a:t>Космические прогнозы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1000" smtClean="0"/>
              <a:t>          </a:t>
            </a:r>
            <a:r>
              <a:rPr lang="ru-RU" altLang="ru-RU" sz="2000" smtClean="0"/>
              <a:t>2005-2020 годы – новое поколение международных систем связи, телевещания, предупреждения о стихийных бедствиях;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2010-2015 годы – полупромышленное производство уникальных материалов в космосе;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2010-2025 годы – промышленное удаление с орбит космического мусора;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2015-2035 годы – пилотируемые базы-станции на Луне, в том числе и как возможный этап подготовки к марсианской пилотируемой экспедиции;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2015-2040 годы – пилотируемые экспедиции к Марсу и другим планетам;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2015-2040 годы – удаление радиоактивных отходов атомной энергетики в специальные места захоронения в космосе 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2005-2025 годы – использование в космосе солнечной энергетики      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     2020-2050 годы – система глобальной военной безопасности;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</a:pPr>
            <a:r>
              <a:rPr lang="ru-RU" altLang="ru-RU" sz="2000" smtClean="0"/>
              <a:t>     2050-2060 годы – чувствительность земных антенн позволит осуществить радиоперехват переговоров внеземных цивилизаций.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Использованы открытые источники сети Интернет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http://www.spb-venchur.ru/news/7619.htm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441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Times New Roman</vt:lpstr>
      <vt:lpstr>Wingdings 2</vt:lpstr>
      <vt:lpstr>Wingdings</vt:lpstr>
      <vt:lpstr>Wingdings 3</vt:lpstr>
      <vt:lpstr>Calibri</vt:lpstr>
      <vt:lpstr>Arial Black</vt:lpstr>
      <vt:lpstr>Book Antiqua</vt:lpstr>
      <vt:lpstr>Апекс</vt:lpstr>
      <vt:lpstr>  МКОУ ХМР «СОШ им.В.Г. Подпругина с. Троица</vt:lpstr>
      <vt:lpstr>  Зачем нам космос?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Космические прогнозы</vt:lpstr>
      <vt:lpstr>Использованы открытые источники сети Интернет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Convertio</cp:lastModifiedBy>
  <cp:revision>13</cp:revision>
  <cp:lastPrinted>1601-01-01T00:00:00Z</cp:lastPrinted>
  <dcterms:created xsi:type="dcterms:W3CDTF">2013-10-09T13:32:46Z</dcterms:created>
  <dcterms:modified xsi:type="dcterms:W3CDTF">2022-12-06T10:59:13Z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