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90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2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66"/>
    <a:srgbClr val="00FF00"/>
    <a:srgbClr val="C0C0C0"/>
    <a:srgbClr val="FF6600"/>
    <a:srgbClr val="FF9966"/>
    <a:srgbClr val="CC6600"/>
    <a:srgbClr val="CC0099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2" autoAdjust="0"/>
    <p:restoredTop sz="94660"/>
  </p:normalViewPr>
  <p:slideViewPr>
    <p:cSldViewPr>
      <p:cViewPr varScale="1">
        <p:scale>
          <a:sx n="85" d="100"/>
          <a:sy n="85" d="100"/>
        </p:scale>
        <p:origin x="10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66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66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Arial" charset="0"/>
              </a:defRPr>
            </a:lvl1pPr>
          </a:lstStyle>
          <a:p>
            <a:fld id="{01FB3E81-9D18-4249-B38F-D6F67272953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65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65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65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65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65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Arial" charset="0"/>
              </a:defRPr>
            </a:lvl1pPr>
          </a:lstStyle>
          <a:p>
            <a:fld id="{001ABB48-494A-4AA4-AF17-17315EDE27E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057E59-13D9-4053-AEB1-6FE02F8C78FF}" type="slidenum">
              <a:rPr lang="ru-RU"/>
              <a:pPr/>
              <a:t>1</a:t>
            </a:fld>
            <a:endParaRPr lang="ru-RU"/>
          </a:p>
        </p:txBody>
      </p:sp>
      <p:sp>
        <p:nvSpPr>
          <p:cNvPr id="46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A6DB00-6402-4F77-BCFC-9939380F9A7E}" type="slidenum">
              <a:rPr lang="ru-RU"/>
              <a:pPr/>
              <a:t>10</a:t>
            </a:fld>
            <a:endParaRPr lang="ru-RU"/>
          </a:p>
        </p:txBody>
      </p:sp>
      <p:sp>
        <p:nvSpPr>
          <p:cNvPr id="477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1B0C60-6D14-429E-B592-1DDAAF14607D}" type="slidenum">
              <a:rPr lang="ru-RU"/>
              <a:pPr/>
              <a:t>11</a:t>
            </a:fld>
            <a:endParaRPr lang="ru-RU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52497-FFB8-412A-B2A2-B68322E64AD1}" type="slidenum">
              <a:rPr lang="ru-RU"/>
              <a:pPr/>
              <a:t>12</a:t>
            </a:fld>
            <a:endParaRPr lang="ru-RU"/>
          </a:p>
        </p:txBody>
      </p:sp>
      <p:sp>
        <p:nvSpPr>
          <p:cNvPr id="47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C0BAAB-CC82-41CD-8C89-9C1D2148EF0F}" type="slidenum">
              <a:rPr lang="ru-RU"/>
              <a:pPr/>
              <a:t>13</a:t>
            </a:fld>
            <a:endParaRPr lang="ru-RU"/>
          </a:p>
        </p:txBody>
      </p:sp>
      <p:sp>
        <p:nvSpPr>
          <p:cNvPr id="48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3BF472-6877-4237-9D8C-B7E12F62DD47}" type="slidenum">
              <a:rPr lang="ru-RU"/>
              <a:pPr/>
              <a:t>14</a:t>
            </a:fld>
            <a:endParaRPr lang="ru-RU"/>
          </a:p>
        </p:txBody>
      </p:sp>
      <p:sp>
        <p:nvSpPr>
          <p:cNvPr id="481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B5FE8B-80D5-4370-A490-D4EC983ABD79}" type="slidenum">
              <a:rPr lang="ru-RU"/>
              <a:pPr/>
              <a:t>15</a:t>
            </a:fld>
            <a:endParaRPr lang="ru-RU"/>
          </a:p>
        </p:txBody>
      </p:sp>
      <p:sp>
        <p:nvSpPr>
          <p:cNvPr id="48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4A5E42-809A-42E8-B727-8EC682590A3B}" type="slidenum">
              <a:rPr lang="ru-RU"/>
              <a:pPr/>
              <a:t>16</a:t>
            </a:fld>
            <a:endParaRPr lang="ru-RU"/>
          </a:p>
        </p:txBody>
      </p:sp>
      <p:sp>
        <p:nvSpPr>
          <p:cNvPr id="48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24B082-C3B9-4BFA-B6AD-2B272C4D2121}" type="slidenum">
              <a:rPr lang="ru-RU"/>
              <a:pPr/>
              <a:t>17</a:t>
            </a:fld>
            <a:endParaRPr lang="ru-RU"/>
          </a:p>
        </p:txBody>
      </p:sp>
      <p:sp>
        <p:nvSpPr>
          <p:cNvPr id="48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DFD73-E503-43B0-9232-2146F38263C7}" type="slidenum">
              <a:rPr lang="ru-RU"/>
              <a:pPr/>
              <a:t>18</a:t>
            </a:fld>
            <a:endParaRPr lang="ru-RU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8D8DA-87B4-4466-B911-7874A0E7AEFE}" type="slidenum">
              <a:rPr lang="ru-RU"/>
              <a:pPr/>
              <a:t>19</a:t>
            </a:fld>
            <a:endParaRPr lang="ru-RU"/>
          </a:p>
        </p:txBody>
      </p:sp>
      <p:sp>
        <p:nvSpPr>
          <p:cNvPr id="48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F5CB1-EC2D-44EA-B47B-574060F9B08B}" type="slidenum">
              <a:rPr lang="ru-RU"/>
              <a:pPr/>
              <a:t>2</a:t>
            </a:fld>
            <a:endParaRPr lang="ru-RU"/>
          </a:p>
        </p:txBody>
      </p:sp>
      <p:sp>
        <p:nvSpPr>
          <p:cNvPr id="46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D31CA-723D-4CDB-926E-EC0CE1A37B69}" type="slidenum">
              <a:rPr lang="ru-RU"/>
              <a:pPr/>
              <a:t>20</a:t>
            </a:fld>
            <a:endParaRPr lang="ru-RU"/>
          </a:p>
        </p:txBody>
      </p:sp>
      <p:sp>
        <p:nvSpPr>
          <p:cNvPr id="48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59C26A-BCE5-433C-A50E-2BDC31D4AD0B}" type="slidenum">
              <a:rPr lang="ru-RU"/>
              <a:pPr/>
              <a:t>21</a:t>
            </a:fld>
            <a:endParaRPr lang="ru-RU"/>
          </a:p>
        </p:txBody>
      </p:sp>
      <p:sp>
        <p:nvSpPr>
          <p:cNvPr id="48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3D3243-CEC3-45EA-8436-C24C2D7A0794}" type="slidenum">
              <a:rPr lang="ru-RU"/>
              <a:pPr/>
              <a:t>22</a:t>
            </a:fld>
            <a:endParaRPr lang="ru-RU"/>
          </a:p>
        </p:txBody>
      </p:sp>
      <p:sp>
        <p:nvSpPr>
          <p:cNvPr id="489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10F9DE-C54E-4043-A983-AEA0D80301D9}" type="slidenum">
              <a:rPr lang="ru-RU"/>
              <a:pPr/>
              <a:t>23</a:t>
            </a:fld>
            <a:endParaRPr lang="ru-RU"/>
          </a:p>
        </p:txBody>
      </p:sp>
      <p:sp>
        <p:nvSpPr>
          <p:cNvPr id="49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D9C910-7A77-4D8A-8554-7EB01A573B8B}" type="slidenum">
              <a:rPr lang="ru-RU"/>
              <a:pPr/>
              <a:t>24</a:t>
            </a:fld>
            <a:endParaRPr lang="ru-RU"/>
          </a:p>
        </p:txBody>
      </p:sp>
      <p:sp>
        <p:nvSpPr>
          <p:cNvPr id="491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8EEAD-CD7F-44F4-B4FC-F2E94B4074E0}" type="slidenum">
              <a:rPr lang="ru-RU"/>
              <a:pPr/>
              <a:t>25</a:t>
            </a:fld>
            <a:endParaRPr lang="ru-RU"/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37DF1C-C7F9-4E6F-8815-2F5686EA257E}" type="slidenum">
              <a:rPr lang="ru-RU"/>
              <a:pPr/>
              <a:t>26</a:t>
            </a:fld>
            <a:endParaRPr lang="ru-RU"/>
          </a:p>
        </p:txBody>
      </p:sp>
      <p:sp>
        <p:nvSpPr>
          <p:cNvPr id="49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5609B2-BBAA-4E48-8806-85043FE4FB60}" type="slidenum">
              <a:rPr lang="ru-RU"/>
              <a:pPr/>
              <a:t>27</a:t>
            </a:fld>
            <a:endParaRPr lang="ru-RU"/>
          </a:p>
        </p:txBody>
      </p:sp>
      <p:sp>
        <p:nvSpPr>
          <p:cNvPr id="49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293224-742C-4F22-9BD8-361F1E21A543}" type="slidenum">
              <a:rPr lang="ru-RU"/>
              <a:pPr/>
              <a:t>28</a:t>
            </a:fld>
            <a:endParaRPr lang="ru-RU"/>
          </a:p>
        </p:txBody>
      </p:sp>
      <p:sp>
        <p:nvSpPr>
          <p:cNvPr id="495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BCB256-3AF5-4C1B-AFF9-56263E52E9F8}" type="slidenum">
              <a:rPr lang="ru-RU"/>
              <a:pPr/>
              <a:t>29</a:t>
            </a:fld>
            <a:endParaRPr lang="ru-RU"/>
          </a:p>
        </p:txBody>
      </p:sp>
      <p:sp>
        <p:nvSpPr>
          <p:cNvPr id="49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74F152-2297-4592-9099-803D036547FD}" type="slidenum">
              <a:rPr lang="ru-RU"/>
              <a:pPr/>
              <a:t>3</a:t>
            </a:fld>
            <a:endParaRPr lang="ru-RU"/>
          </a:p>
        </p:txBody>
      </p:sp>
      <p:sp>
        <p:nvSpPr>
          <p:cNvPr id="47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C68B25-F96F-4328-B581-2B0BBF636F35}" type="slidenum">
              <a:rPr lang="ru-RU"/>
              <a:pPr/>
              <a:t>30</a:t>
            </a:fld>
            <a:endParaRPr lang="ru-RU"/>
          </a:p>
        </p:txBody>
      </p:sp>
      <p:sp>
        <p:nvSpPr>
          <p:cNvPr id="497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347355-C7B7-492C-BA32-1BCA12BCC1A6}" type="slidenum">
              <a:rPr lang="ru-RU"/>
              <a:pPr/>
              <a:t>31</a:t>
            </a:fld>
            <a:endParaRPr lang="ru-RU"/>
          </a:p>
        </p:txBody>
      </p:sp>
      <p:sp>
        <p:nvSpPr>
          <p:cNvPr id="49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288E7C-F524-4DFD-8D37-78B16316E51D}" type="slidenum">
              <a:rPr lang="ru-RU"/>
              <a:pPr/>
              <a:t>32</a:t>
            </a:fld>
            <a:endParaRPr lang="ru-RU"/>
          </a:p>
        </p:txBody>
      </p:sp>
      <p:sp>
        <p:nvSpPr>
          <p:cNvPr id="499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86F010-A533-4F85-B5F0-50791E1E5E30}" type="slidenum">
              <a:rPr lang="ru-RU"/>
              <a:pPr/>
              <a:t>33</a:t>
            </a:fld>
            <a:endParaRPr lang="ru-RU"/>
          </a:p>
        </p:txBody>
      </p:sp>
      <p:sp>
        <p:nvSpPr>
          <p:cNvPr id="50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288E7C-F524-4DFD-8D37-78B16316E51D}" type="slidenum">
              <a:rPr lang="ru-RU"/>
              <a:pPr/>
              <a:t>34</a:t>
            </a:fld>
            <a:endParaRPr lang="ru-RU"/>
          </a:p>
        </p:txBody>
      </p:sp>
      <p:sp>
        <p:nvSpPr>
          <p:cNvPr id="499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FF3AAA-3161-4092-9691-2588CB805077}" type="slidenum">
              <a:rPr lang="ru-RU"/>
              <a:pPr/>
              <a:t>4</a:t>
            </a:fld>
            <a:endParaRPr lang="ru-RU"/>
          </a:p>
        </p:txBody>
      </p:sp>
      <p:sp>
        <p:nvSpPr>
          <p:cNvPr id="47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A3EC84-5B6A-4087-922D-854016C9E1D3}" type="slidenum">
              <a:rPr lang="ru-RU"/>
              <a:pPr/>
              <a:t>5</a:t>
            </a:fld>
            <a:endParaRPr lang="ru-RU"/>
          </a:p>
        </p:txBody>
      </p:sp>
      <p:sp>
        <p:nvSpPr>
          <p:cNvPr id="47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0F88AF-3084-450F-BE93-1F2B951C8C4B}" type="slidenum">
              <a:rPr lang="ru-RU"/>
              <a:pPr/>
              <a:t>6</a:t>
            </a:fld>
            <a:endParaRPr lang="ru-RU"/>
          </a:p>
        </p:txBody>
      </p:sp>
      <p:sp>
        <p:nvSpPr>
          <p:cNvPr id="473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C1E0C9-9D83-44B9-8A71-70AE1C08B6E6}" type="slidenum">
              <a:rPr lang="ru-RU"/>
              <a:pPr/>
              <a:t>7</a:t>
            </a:fld>
            <a:endParaRPr lang="ru-RU"/>
          </a:p>
        </p:txBody>
      </p:sp>
      <p:sp>
        <p:nvSpPr>
          <p:cNvPr id="47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0ABFA9-28E7-4ABE-8F58-E0FF3DFC9365}" type="slidenum">
              <a:rPr lang="ru-RU"/>
              <a:pPr/>
              <a:t>8</a:t>
            </a:fld>
            <a:endParaRPr lang="ru-RU"/>
          </a:p>
        </p:txBody>
      </p:sp>
      <p:sp>
        <p:nvSpPr>
          <p:cNvPr id="475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15FD1B-CA2B-49CE-9367-2C9335340290}" type="slidenum">
              <a:rPr lang="ru-RU"/>
              <a:pPr/>
              <a:t>9</a:t>
            </a:fld>
            <a:endParaRPr lang="ru-RU"/>
          </a:p>
        </p:txBody>
      </p:sp>
      <p:sp>
        <p:nvSpPr>
          <p:cNvPr id="476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9025C-49A6-415A-B930-ECD127A96C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B9883-8182-4E2A-8B61-F3D8F0237B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D65DC-CDD1-4EA6-B9A3-4E45F02835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6C466-7595-4F5D-B9FF-286B473915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D9E9D-D23B-41FD-8E54-022F554457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DCCF8-348E-4BE4-83D3-DC063EB4E9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B126C-AB14-46F3-A934-574CC78103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E2F49-44D9-4A99-BAE5-0812B72136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54050-442F-4E90-A9AD-A89B4408F1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E57DC-E111-41BD-B38B-1F924953AD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6CC25-2581-4E65-B379-340C5AA795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28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28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latin typeface="+mn-lt"/>
              </a:defRPr>
            </a:lvl1pPr>
          </a:lstStyle>
          <a:p>
            <a:fld id="{6B902DE7-38A0-4E21-B613-0567ADB19F2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image" Target="../media/image2.jpeg"/><Relationship Id="rId21" Type="http://schemas.openxmlformats.org/officeDocument/2006/relationships/slide" Target="slide20.xml"/><Relationship Id="rId34" Type="http://schemas.openxmlformats.org/officeDocument/2006/relationships/slide" Target="slide33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33" Type="http://schemas.openxmlformats.org/officeDocument/2006/relationships/slide" Target="slide32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slide" Target="slide2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32" Type="http://schemas.openxmlformats.org/officeDocument/2006/relationships/slide" Target="slide31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31" Type="http://schemas.openxmlformats.org/officeDocument/2006/relationships/slide" Target="slide30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Relationship Id="rId30" Type="http://schemas.openxmlformats.org/officeDocument/2006/relationships/slide" Target="slide29.xml"/><Relationship Id="rId35" Type="http://schemas.openxmlformats.org/officeDocument/2006/relationships/image" Target="../media/image3.gif"/><Relationship Id="rId8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A8FA88-05DD-4212-9C0B-248E6B115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96" y="189000"/>
            <a:ext cx="8950500" cy="6480000"/>
          </a:xfrm>
          <a:prstGeom prst="rect">
            <a:avLst/>
          </a:prstGeom>
        </p:spPr>
      </p:pic>
      <p:sp>
        <p:nvSpPr>
          <p:cNvPr id="425991" name="Text Box 7"/>
          <p:cNvSpPr txBox="1">
            <a:spLocks noChangeArrowheads="1"/>
          </p:cNvSpPr>
          <p:nvPr/>
        </p:nvSpPr>
        <p:spPr bwMode="auto">
          <a:xfrm>
            <a:off x="1655676" y="548680"/>
            <a:ext cx="5832648" cy="106182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dirty="0">
                <a:solidFill>
                  <a:srgbClr val="C00000"/>
                </a:solidFill>
                <a:latin typeface="Arial" charset="0"/>
              </a:rPr>
              <a:t>Игра по дисциплине «История» для обучающихся </a:t>
            </a:r>
            <a:r>
              <a:rPr lang="en-US" sz="1800" dirty="0">
                <a:solidFill>
                  <a:srgbClr val="C00000"/>
                </a:solidFill>
                <a:latin typeface="Arial" charset="0"/>
              </a:rPr>
              <a:t>I </a:t>
            </a:r>
            <a:r>
              <a:rPr lang="ru-RU" sz="1800" dirty="0">
                <a:solidFill>
                  <a:srgbClr val="C00000"/>
                </a:solidFill>
                <a:latin typeface="Arial" charset="0"/>
              </a:rPr>
              <a:t>курсов </a:t>
            </a:r>
          </a:p>
          <a:p>
            <a:pPr algn="ctr">
              <a:spcBef>
                <a:spcPct val="50000"/>
              </a:spcBef>
            </a:pPr>
            <a:r>
              <a:rPr lang="ru-RU" sz="1800" dirty="0">
                <a:solidFill>
                  <a:srgbClr val="C00000"/>
                </a:solidFill>
                <a:latin typeface="Arial" charset="0"/>
              </a:rPr>
              <a:t>по теме : Древняя Русь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4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- 2; БАЛЛОВ -  30 </a:t>
            </a:r>
          </a:p>
        </p:txBody>
      </p:sp>
      <p:pic>
        <p:nvPicPr>
          <p:cNvPr id="440326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40327" name="Text Box 7"/>
          <p:cNvSpPr txBox="1">
            <a:spLocks noChangeArrowheads="1"/>
          </p:cNvSpPr>
          <p:nvPr/>
        </p:nvSpPr>
        <p:spPr bwMode="auto">
          <a:xfrm>
            <a:off x="971550" y="1700213"/>
            <a:ext cx="72009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</a:rPr>
              <a:t>Княгиня, первая известная в истории женщина правительница на Руси .Жестоко отомстила за смерть мужа. </a:t>
            </a:r>
          </a:p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</a:rPr>
              <a:t>За кого?</a:t>
            </a:r>
          </a:p>
        </p:txBody>
      </p:sp>
      <p:sp>
        <p:nvSpPr>
          <p:cNvPr id="440328" name="Text Box 8"/>
          <p:cNvSpPr txBox="1">
            <a:spLocks noChangeArrowheads="1"/>
          </p:cNvSpPr>
          <p:nvPr/>
        </p:nvSpPr>
        <p:spPr bwMode="auto">
          <a:xfrm>
            <a:off x="827088" y="5157788"/>
            <a:ext cx="50403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0" dirty="0">
                <a:solidFill>
                  <a:srgbClr val="FF0000"/>
                </a:solidFill>
              </a:rPr>
              <a:t>ИГОРЬ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7" grpId="0"/>
      <p:bldP spid="4403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8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- 2; БАЛЛОВ -  40 </a:t>
            </a:r>
          </a:p>
        </p:txBody>
      </p:sp>
      <p:pic>
        <p:nvPicPr>
          <p:cNvPr id="441350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41351" name="Text Box 7"/>
          <p:cNvSpPr txBox="1">
            <a:spLocks noChangeArrowheads="1"/>
          </p:cNvSpPr>
          <p:nvPr/>
        </p:nvSpPr>
        <p:spPr bwMode="auto">
          <a:xfrm>
            <a:off x="1331912" y="1714488"/>
            <a:ext cx="709773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</a:rPr>
              <a:t>« С помощью злодеяний и наемников овладел он государством. Но скоро доказал, что родился быть государем великим. Главное : он поставил россиян на путь истинной веры»</a:t>
            </a:r>
          </a:p>
        </p:txBody>
      </p:sp>
      <p:sp>
        <p:nvSpPr>
          <p:cNvPr id="441352" name="Text Box 8"/>
          <p:cNvSpPr txBox="1">
            <a:spLocks noChangeArrowheads="1"/>
          </p:cNvSpPr>
          <p:nvPr/>
        </p:nvSpPr>
        <p:spPr bwMode="auto">
          <a:xfrm>
            <a:off x="827088" y="5445125"/>
            <a:ext cx="49688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0" dirty="0">
                <a:solidFill>
                  <a:srgbClr val="FF0000"/>
                </a:solidFill>
              </a:rPr>
              <a:t>ВЛАДИМИР КРАСНО СОЛНЫШКО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1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1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1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1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351" grpId="0"/>
      <p:bldP spid="4413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2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- 2; БАЛЛОВ -  50 </a:t>
            </a:r>
          </a:p>
        </p:txBody>
      </p:sp>
      <p:pic>
        <p:nvPicPr>
          <p:cNvPr id="442374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pic>
        <p:nvPicPr>
          <p:cNvPr id="442376" name="Picture 8" descr="small_information_items_12061880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9925" y="1052513"/>
            <a:ext cx="1905000" cy="1800225"/>
          </a:xfrm>
          <a:prstGeom prst="rect">
            <a:avLst/>
          </a:prstGeom>
          <a:noFill/>
        </p:spPr>
      </p:pic>
      <p:sp>
        <p:nvSpPr>
          <p:cNvPr id="442378" name="Text Box 10"/>
          <p:cNvSpPr txBox="1">
            <a:spLocks noChangeArrowheads="1"/>
          </p:cNvSpPr>
          <p:nvPr/>
        </p:nvSpPr>
        <p:spPr bwMode="auto">
          <a:xfrm>
            <a:off x="827088" y="5300663"/>
            <a:ext cx="5329237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ЯРОСЛАВ МУДРЫЙ </a:t>
            </a:r>
          </a:p>
          <a:p>
            <a:pPr>
              <a:spcBef>
                <a:spcPct val="50000"/>
              </a:spcBef>
            </a:pPr>
            <a:endParaRPr lang="ru-RU" i="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643051"/>
            <a:ext cx="62865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tx2"/>
                </a:solidFill>
              </a:rPr>
              <a:t>… </a:t>
            </a:r>
            <a:r>
              <a:rPr lang="ru-RU" sz="3200" dirty="0">
                <a:solidFill>
                  <a:schemeClr val="tx2"/>
                </a:solidFill>
              </a:rPr>
              <a:t>заложил город великий, у того града золотые ворота; заложил и церковь Святой Софии… и собрал писцов многих, и переводили они с греческого на славянский язык…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6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- 3; БАЛЛОВ -  10 </a:t>
            </a:r>
          </a:p>
        </p:txBody>
      </p:sp>
      <p:pic>
        <p:nvPicPr>
          <p:cNvPr id="443398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43399" name="Text Box 7"/>
          <p:cNvSpPr txBox="1">
            <a:spLocks noChangeArrowheads="1"/>
          </p:cNvSpPr>
          <p:nvPr/>
        </p:nvSpPr>
        <p:spPr bwMode="auto">
          <a:xfrm>
            <a:off x="642910" y="1571612"/>
            <a:ext cx="788831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chemeClr val="tx2"/>
                </a:solidFill>
              </a:rPr>
              <a:t> Феодальная раздробленность это- </a:t>
            </a:r>
            <a:r>
              <a:rPr lang="ru-RU" dirty="0">
                <a:solidFill>
                  <a:schemeClr val="tx2"/>
                </a:solidFill>
              </a:rPr>
              <a:t>… </a:t>
            </a:r>
          </a:p>
        </p:txBody>
      </p:sp>
      <p:sp>
        <p:nvSpPr>
          <p:cNvPr id="443400" name="Text Box 8"/>
          <p:cNvSpPr txBox="1">
            <a:spLocks noChangeArrowheads="1"/>
          </p:cNvSpPr>
          <p:nvPr/>
        </p:nvSpPr>
        <p:spPr bwMode="auto">
          <a:xfrm>
            <a:off x="500034" y="5373688"/>
            <a:ext cx="678660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0" dirty="0">
                <a:solidFill>
                  <a:srgbClr val="FF0000"/>
                </a:solidFill>
              </a:rPr>
              <a:t>Распад государства на части, почти независимые друг от друга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3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3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- 3; БАЛЛОВ -  20 </a:t>
            </a:r>
          </a:p>
        </p:txBody>
      </p:sp>
      <p:pic>
        <p:nvPicPr>
          <p:cNvPr id="444422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44423" name="Text Box 7"/>
          <p:cNvSpPr txBox="1">
            <a:spLocks noChangeArrowheads="1"/>
          </p:cNvSpPr>
          <p:nvPr/>
        </p:nvSpPr>
        <p:spPr bwMode="auto">
          <a:xfrm>
            <a:off x="539750" y="2143116"/>
            <a:ext cx="7848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chemeClr val="tx2"/>
                </a:solidFill>
              </a:rPr>
              <a:t>Предводитель войска и правитель  в феодальной Руси носил титул… </a:t>
            </a:r>
          </a:p>
        </p:txBody>
      </p:sp>
      <p:sp>
        <p:nvSpPr>
          <p:cNvPr id="444424" name="Text Box 8"/>
          <p:cNvSpPr txBox="1">
            <a:spLocks noChangeArrowheads="1"/>
          </p:cNvSpPr>
          <p:nvPr/>
        </p:nvSpPr>
        <p:spPr bwMode="auto">
          <a:xfrm>
            <a:off x="611188" y="5373688"/>
            <a:ext cx="6048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КНЯЗЬ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4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4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4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4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423" grpId="0"/>
      <p:bldP spid="4444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4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- 3; БАЛЛОВ -  30 </a:t>
            </a:r>
          </a:p>
        </p:txBody>
      </p:sp>
      <p:pic>
        <p:nvPicPr>
          <p:cNvPr id="445446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45447" name="Text Box 7"/>
          <p:cNvSpPr txBox="1">
            <a:spLocks noChangeArrowheads="1"/>
          </p:cNvSpPr>
          <p:nvPr/>
        </p:nvSpPr>
        <p:spPr bwMode="auto">
          <a:xfrm>
            <a:off x="323850" y="1196975"/>
            <a:ext cx="842486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Древнерусский город, где в 1097 году состоялся съезд князей, осудивший усобицу.</a:t>
            </a:r>
          </a:p>
        </p:txBody>
      </p:sp>
      <p:sp>
        <p:nvSpPr>
          <p:cNvPr id="445448" name="Text Box 8"/>
          <p:cNvSpPr txBox="1">
            <a:spLocks noChangeArrowheads="1"/>
          </p:cNvSpPr>
          <p:nvPr/>
        </p:nvSpPr>
        <p:spPr bwMode="auto">
          <a:xfrm>
            <a:off x="179388" y="5057775"/>
            <a:ext cx="6985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ЛЮБЕЧ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5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5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5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5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447" grpId="0"/>
      <p:bldP spid="4454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8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- 3; БАЛЛОВ -  40 </a:t>
            </a:r>
          </a:p>
        </p:txBody>
      </p:sp>
      <p:pic>
        <p:nvPicPr>
          <p:cNvPr id="446470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46471" name="Text Box 7"/>
          <p:cNvSpPr txBox="1">
            <a:spLocks noChangeArrowheads="1"/>
          </p:cNvSpPr>
          <p:nvPr/>
        </p:nvSpPr>
        <p:spPr bwMode="auto">
          <a:xfrm>
            <a:off x="323851" y="1571612"/>
            <a:ext cx="8391554" cy="3785652"/>
          </a:xfrm>
          <a:prstGeom prst="rect">
            <a:avLst/>
          </a:prstGeom>
          <a:solidFill>
            <a:schemeClr val="accent1"/>
          </a:solidFill>
          <a:ln>
            <a:noFill/>
            <a:headEnd/>
            <a:tailEnd/>
          </a:ln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lang="en-US" sz="3200" dirty="0">
              <a:solidFill>
                <a:schemeClr val="tx1"/>
              </a:solidFill>
            </a:endParaRPr>
          </a:p>
          <a:p>
            <a:pPr algn="just">
              <a:spcBef>
                <a:spcPct val="50000"/>
              </a:spcBef>
            </a:pPr>
            <a:r>
              <a:rPr lang="ru-RU" sz="3200" dirty="0">
                <a:solidFill>
                  <a:schemeClr val="tx1"/>
                </a:solidFill>
              </a:rPr>
              <a:t>Один из древнейших русских городов. Важнейшие вопросы решались на городском вече.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Находится на пересечении двух важнейших торговых путей. Население было самым грамотным во всей Руси.</a:t>
            </a:r>
          </a:p>
        </p:txBody>
      </p:sp>
      <p:sp>
        <p:nvSpPr>
          <p:cNvPr id="446472" name="Text Box 8"/>
          <p:cNvSpPr txBox="1">
            <a:spLocks noChangeArrowheads="1"/>
          </p:cNvSpPr>
          <p:nvPr/>
        </p:nvSpPr>
        <p:spPr bwMode="auto">
          <a:xfrm>
            <a:off x="395288" y="5949950"/>
            <a:ext cx="6481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НОВГОРОД ВЕЛИКИЙ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6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6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6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6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71" grpId="0" animBg="1"/>
      <p:bldP spid="44647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2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    БЛОК  - 3; БАЛЛОВ -  50 </a:t>
            </a:r>
          </a:p>
        </p:txBody>
      </p:sp>
      <p:pic>
        <p:nvPicPr>
          <p:cNvPr id="447494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pic>
        <p:nvPicPr>
          <p:cNvPr id="447495" name="Picture 7" descr="small_information_items_12061880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905000" cy="1800225"/>
          </a:xfrm>
          <a:prstGeom prst="rect">
            <a:avLst/>
          </a:prstGeom>
          <a:noFill/>
        </p:spPr>
      </p:pic>
      <p:sp>
        <p:nvSpPr>
          <p:cNvPr id="447496" name="Text Box 8"/>
          <p:cNvSpPr txBox="1">
            <a:spLocks noChangeArrowheads="1"/>
          </p:cNvSpPr>
          <p:nvPr/>
        </p:nvSpPr>
        <p:spPr bwMode="auto">
          <a:xfrm>
            <a:off x="250825" y="1844675"/>
            <a:ext cx="8604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447497" name="Text Box 9"/>
          <p:cNvSpPr txBox="1">
            <a:spLocks noChangeArrowheads="1"/>
          </p:cNvSpPr>
          <p:nvPr/>
        </p:nvSpPr>
        <p:spPr bwMode="auto">
          <a:xfrm>
            <a:off x="611188" y="1844675"/>
            <a:ext cx="8280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Назовите имена первых русских святых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7498" name="Text Box 10"/>
          <p:cNvSpPr txBox="1">
            <a:spLocks noChangeArrowheads="1"/>
          </p:cNvSpPr>
          <p:nvPr/>
        </p:nvSpPr>
        <p:spPr bwMode="auto">
          <a:xfrm>
            <a:off x="684213" y="5373688"/>
            <a:ext cx="61928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БОРИС И ГЛЕБ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7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7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7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7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7" grpId="0"/>
      <p:bldP spid="4474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6" name="Text Box 4"/>
          <p:cNvSpPr txBox="1">
            <a:spLocks noChangeArrowheads="1"/>
          </p:cNvSpPr>
          <p:nvPr/>
        </p:nvSpPr>
        <p:spPr bwMode="auto">
          <a:xfrm>
            <a:off x="900113" y="260350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- 4; БАЛЛОВ -  10 </a:t>
            </a:r>
          </a:p>
        </p:txBody>
      </p:sp>
      <p:pic>
        <p:nvPicPr>
          <p:cNvPr id="448518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48519" name="Text Box 7"/>
          <p:cNvSpPr txBox="1">
            <a:spLocks noChangeArrowheads="1"/>
          </p:cNvSpPr>
          <p:nvPr/>
        </p:nvSpPr>
        <p:spPr bwMode="auto">
          <a:xfrm>
            <a:off x="468313" y="1785926"/>
            <a:ext cx="83534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Древнерусский город С-В Руси. Во время  монгольского нашествия 1237 г был взят после шестидневного штурма.</a:t>
            </a:r>
          </a:p>
        </p:txBody>
      </p:sp>
      <p:sp>
        <p:nvSpPr>
          <p:cNvPr id="448520" name="Text Box 8"/>
          <p:cNvSpPr txBox="1">
            <a:spLocks noChangeArrowheads="1"/>
          </p:cNvSpPr>
          <p:nvPr/>
        </p:nvSpPr>
        <p:spPr bwMode="auto">
          <a:xfrm>
            <a:off x="539750" y="609282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РЯЗАНЬ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8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8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8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8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40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- 4; БАЛЛОВ -  20 </a:t>
            </a:r>
          </a:p>
        </p:txBody>
      </p:sp>
      <p:pic>
        <p:nvPicPr>
          <p:cNvPr id="449542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49547" name="Text Box 11"/>
          <p:cNvSpPr txBox="1">
            <a:spLocks noChangeArrowheads="1"/>
          </p:cNvSpPr>
          <p:nvPr/>
        </p:nvSpPr>
        <p:spPr bwMode="auto">
          <a:xfrm>
            <a:off x="539750" y="5589588"/>
            <a:ext cx="71294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КОЗЕЛЬСК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785926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Древнерусский город С-В Руси. Держал оборону в течение 7 недель.</a:t>
            </a:r>
          </a:p>
          <a:p>
            <a:r>
              <a:rPr lang="ru-RU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Батый назвал его «злым» городом.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9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9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060" name="Picture 4" descr="038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graphicFrame>
        <p:nvGraphicFramePr>
          <p:cNvPr id="429132" name="Group 76"/>
          <p:cNvGraphicFramePr>
            <a:graphicFrameLocks noGrp="1"/>
          </p:cNvGraphicFramePr>
          <p:nvPr/>
        </p:nvGraphicFramePr>
        <p:xfrm>
          <a:off x="179388" y="260350"/>
          <a:ext cx="8210550" cy="6147491"/>
        </p:xfrm>
        <a:graphic>
          <a:graphicData uri="http://schemas.openxmlformats.org/drawingml/2006/table">
            <a:tbl>
              <a:tblPr/>
              <a:tblGrid>
                <a:gridCol w="2449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5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66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66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5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66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16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1.Киевская Русь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4" action="ppaction://hlinksldjump"/>
                        </a:rPr>
                        <a:t>10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5" action="ppaction://hlinksldjump"/>
                        </a:rPr>
                        <a:t>20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6" action="ppaction://hlinksldjump"/>
                        </a:rPr>
                        <a:t>30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7" action="ppaction://hlinksldjump"/>
                        </a:rPr>
                        <a:t>40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8" action="ppaction://hlinksldjump"/>
                        </a:rPr>
                        <a:t>50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4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2.Первые князья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9" action="ppaction://hlinksldjump"/>
                        </a:rPr>
                        <a:t>10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0" action="ppaction://hlinksldjump"/>
                        </a:rPr>
                        <a:t>20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1" action="ppaction://hlinksldjump"/>
                        </a:rPr>
                        <a:t>30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2" action="ppaction://hlinksldjump"/>
                        </a:rPr>
                        <a:t>40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3" action="ppaction://hlinksldjump"/>
                        </a:rPr>
                        <a:t>50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3.Раздробленность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Руси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4" action="ppaction://hlinksldjump"/>
                        </a:rPr>
                        <a:t>10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5" action="ppaction://hlinksldjump"/>
                        </a:rPr>
                        <a:t>20</a:t>
                      </a:r>
                      <a:endParaRPr kumimoji="0" lang="ru-RU" sz="4400" b="0" i="0" u="none" strike="noStrike" cap="none" spc="0" normalizeH="0" baseline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6" action="ppaction://hlinksldjump"/>
                        </a:rPr>
                        <a:t>30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7" action="ppaction://hlinksldjump"/>
                        </a:rPr>
                        <a:t>40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8" action="ppaction://hlinksldjump"/>
                        </a:rPr>
                        <a:t>50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4.Нашествие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иноплеменников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19" action="ppaction://hlinksldjump"/>
                        </a:rPr>
                        <a:t>10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0" action="ppaction://hlinksldjump"/>
                        </a:rPr>
                        <a:t>20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1" action="ppaction://hlinksldjump"/>
                        </a:rPr>
                        <a:t>30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2" action="ppaction://hlinksldjump"/>
                        </a:rPr>
                        <a:t>40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3" action="ppaction://hlinksldjump"/>
                        </a:rPr>
                        <a:t>50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4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5.Культура  древних славян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4" action="ppaction://hlinksldjump"/>
                        </a:rPr>
                        <a:t>10</a:t>
                      </a:r>
                      <a:endParaRPr kumimoji="0" lang="ru-RU" sz="4400" b="0" i="0" u="none" strike="noStrike" cap="none" spc="0" normalizeH="0" baseline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5" action="ppaction://hlinksldjump"/>
                        </a:rPr>
                        <a:t>20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6" action="ppaction://hlinksldjump"/>
                        </a:rPr>
                        <a:t>30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7" action="ppaction://hlinksldjump"/>
                        </a:rPr>
                        <a:t>40</a:t>
                      </a:r>
                      <a:endParaRPr kumimoji="0" lang="ru-RU" sz="4400" b="0" i="0" u="none" strike="noStrike" cap="none" spc="0" normalizeH="0" baseline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8" action="ppaction://hlinksldjump"/>
                        </a:rPr>
                        <a:t>50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6.Всякая всячина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29" action="ppaction://hlinksldjump"/>
                        </a:rPr>
                        <a:t>10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30" action="ppaction://hlinksldjump"/>
                        </a:rPr>
                        <a:t>20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31" action="ppaction://hlinksldjump"/>
                        </a:rPr>
                        <a:t>30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32" action="ppaction://hlinksldjump"/>
                        </a:rPr>
                        <a:t>40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spc="0" normalizeH="0" baseline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charset="0"/>
                          <a:hlinkClick r:id="rId33" action="ppaction://hlinksldjump"/>
                        </a:rPr>
                        <a:t>50</a:t>
                      </a:r>
                      <a:endParaRPr kumimoji="0" lang="ru-RU" sz="4400" b="0" i="0" u="none" strike="noStrike" cap="none" spc="0" normalizeH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29113" name="Picture 57" descr="5380">
            <a:hlinkClick r:id="rId34" action="ppaction://hlinksldjump"/>
          </p:cNvPr>
          <p:cNvPicPr>
            <a:picLocks noChangeAspect="1" noChangeArrowheads="1" noCrop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8477250" y="0"/>
            <a:ext cx="666750" cy="76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4" name="Text Box 4"/>
          <p:cNvSpPr txBox="1">
            <a:spLocks noChangeArrowheads="1"/>
          </p:cNvSpPr>
          <p:nvPr/>
        </p:nvSpPr>
        <p:spPr bwMode="auto">
          <a:xfrm>
            <a:off x="900113" y="188913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- 4; БАЛЛОВ -  30 </a:t>
            </a:r>
          </a:p>
        </p:txBody>
      </p:sp>
      <p:pic>
        <p:nvPicPr>
          <p:cNvPr id="450566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0570" name="Text Box 10"/>
          <p:cNvSpPr txBox="1">
            <a:spLocks noChangeArrowheads="1"/>
          </p:cNvSpPr>
          <p:nvPr/>
        </p:nvSpPr>
        <p:spPr bwMode="auto">
          <a:xfrm>
            <a:off x="323850" y="1428736"/>
            <a:ext cx="856932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tx2">
                    <a:lumMod val="85000"/>
                    <a:lumOff val="15000"/>
                  </a:schemeClr>
                </a:solidFill>
              </a:rPr>
              <a:t>Русский князь. Княжил в Новгороде и Твери. Свою крупную победу одержал в 19 лет и получил почетное прозвище. Решительно отстаивал независимость Руси на западных рубежах.</a:t>
            </a:r>
          </a:p>
        </p:txBody>
      </p:sp>
      <p:sp>
        <p:nvSpPr>
          <p:cNvPr id="450571" name="Text Box 11"/>
          <p:cNvSpPr txBox="1">
            <a:spLocks noChangeArrowheads="1"/>
          </p:cNvSpPr>
          <p:nvPr/>
        </p:nvSpPr>
        <p:spPr bwMode="auto">
          <a:xfrm>
            <a:off x="539750" y="5734050"/>
            <a:ext cx="7056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АЛЕКСАНДР НЕВСКИЙ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0" grpId="0"/>
      <p:bldP spid="45057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8" name="Text Box 4"/>
          <p:cNvSpPr txBox="1">
            <a:spLocks noChangeArrowheads="1"/>
          </p:cNvSpPr>
          <p:nvPr/>
        </p:nvSpPr>
        <p:spPr bwMode="auto">
          <a:xfrm>
            <a:off x="684213" y="188913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- 4; БАЛЛОВ -  40 </a:t>
            </a:r>
          </a:p>
        </p:txBody>
      </p:sp>
      <p:pic>
        <p:nvPicPr>
          <p:cNvPr id="451590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1593" name="Text Box 9"/>
          <p:cNvSpPr txBox="1">
            <a:spLocks noChangeArrowheads="1"/>
          </p:cNvSpPr>
          <p:nvPr/>
        </p:nvSpPr>
        <p:spPr bwMode="auto">
          <a:xfrm>
            <a:off x="430212" y="2928934"/>
            <a:ext cx="87137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0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Как называлось построение войска немецких рыцарей в </a:t>
            </a:r>
            <a:r>
              <a:rPr lang="en-US" sz="30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XIII </a:t>
            </a:r>
            <a:r>
              <a:rPr lang="ru-RU" sz="30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в.</a:t>
            </a:r>
          </a:p>
        </p:txBody>
      </p:sp>
      <p:pic>
        <p:nvPicPr>
          <p:cNvPr id="451595" name="Picture 11" descr="small_information_items_12061880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476375" cy="1395413"/>
          </a:xfrm>
          <a:prstGeom prst="rect">
            <a:avLst/>
          </a:prstGeom>
          <a:noFill/>
        </p:spPr>
      </p:pic>
      <p:sp>
        <p:nvSpPr>
          <p:cNvPr id="451596" name="Text Box 12"/>
          <p:cNvSpPr txBox="1">
            <a:spLocks noChangeArrowheads="1"/>
          </p:cNvSpPr>
          <p:nvPr/>
        </p:nvSpPr>
        <p:spPr bwMode="auto">
          <a:xfrm>
            <a:off x="250825" y="5949950"/>
            <a:ext cx="6985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КЛИН, «СВИНЬЯ», «КАБАНЬЯ ГОЛОВА»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1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1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1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1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93" grpId="0"/>
      <p:bldP spid="45159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2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- 4; БАЛЛОВ -  50 </a:t>
            </a:r>
          </a:p>
        </p:txBody>
      </p:sp>
      <p:pic>
        <p:nvPicPr>
          <p:cNvPr id="452614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2617" name="Text Box 9"/>
          <p:cNvSpPr txBox="1">
            <a:spLocks noChangeArrowheads="1"/>
          </p:cNvSpPr>
          <p:nvPr/>
        </p:nvSpPr>
        <p:spPr bwMode="auto">
          <a:xfrm>
            <a:off x="395288" y="1412875"/>
            <a:ext cx="83534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Великий князь Московский и Владимирский.  Первым получил право собирать дань. На поясе носил кошель, откуда получил свое прозвище.</a:t>
            </a:r>
          </a:p>
        </p:txBody>
      </p:sp>
      <p:sp>
        <p:nvSpPr>
          <p:cNvPr id="452618" name="Text Box 10"/>
          <p:cNvSpPr txBox="1">
            <a:spLocks noChangeArrowheads="1"/>
          </p:cNvSpPr>
          <p:nvPr/>
        </p:nvSpPr>
        <p:spPr bwMode="auto">
          <a:xfrm>
            <a:off x="179388" y="5084763"/>
            <a:ext cx="7488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ИВАН КАЛИТА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2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2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2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2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6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- 5; БАЛЛОВ -  10 </a:t>
            </a:r>
          </a:p>
        </p:txBody>
      </p:sp>
      <p:pic>
        <p:nvPicPr>
          <p:cNvPr id="453638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3639" name="Text Box 7"/>
          <p:cNvSpPr txBox="1">
            <a:spLocks noChangeArrowheads="1"/>
          </p:cNvSpPr>
          <p:nvPr/>
        </p:nvSpPr>
        <p:spPr bwMode="auto">
          <a:xfrm>
            <a:off x="250825" y="1857362"/>
            <a:ext cx="86423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/>
              <a:t>Религия восточных славян называлась …</a:t>
            </a:r>
          </a:p>
        </p:txBody>
      </p:sp>
      <p:sp>
        <p:nvSpPr>
          <p:cNvPr id="453640" name="Text Box 8"/>
          <p:cNvSpPr txBox="1">
            <a:spLocks noChangeArrowheads="1"/>
          </p:cNvSpPr>
          <p:nvPr/>
        </p:nvSpPr>
        <p:spPr bwMode="auto">
          <a:xfrm>
            <a:off x="684213" y="5072074"/>
            <a:ext cx="56165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ЯЗЫЧЕСТВО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3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3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3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3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639" grpId="0"/>
      <p:bldP spid="4536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60" name="Text Box 4"/>
          <p:cNvSpPr txBox="1">
            <a:spLocks noChangeArrowheads="1"/>
          </p:cNvSpPr>
          <p:nvPr/>
        </p:nvSpPr>
        <p:spPr bwMode="auto">
          <a:xfrm>
            <a:off x="971550" y="404813"/>
            <a:ext cx="7056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- 5; БАЛЛОВ -  20 </a:t>
            </a:r>
          </a:p>
        </p:txBody>
      </p:sp>
      <p:pic>
        <p:nvPicPr>
          <p:cNvPr id="454662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4663" name="Text Box 7"/>
          <p:cNvSpPr txBox="1">
            <a:spLocks noChangeArrowheads="1"/>
          </p:cNvSpPr>
          <p:nvPr/>
        </p:nvSpPr>
        <p:spPr bwMode="auto">
          <a:xfrm>
            <a:off x="1214414" y="3286124"/>
            <a:ext cx="750099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Бог грома и грозы, войны и оружия. Покровитель князя и дружины.</a:t>
            </a:r>
          </a:p>
        </p:txBody>
      </p:sp>
      <p:sp>
        <p:nvSpPr>
          <p:cNvPr id="454664" name="Text Box 8"/>
          <p:cNvSpPr txBox="1">
            <a:spLocks noChangeArrowheads="1"/>
          </p:cNvSpPr>
          <p:nvPr/>
        </p:nvSpPr>
        <p:spPr bwMode="auto">
          <a:xfrm>
            <a:off x="250825" y="5373688"/>
            <a:ext cx="7489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ПЕРУН </a:t>
            </a:r>
          </a:p>
        </p:txBody>
      </p:sp>
      <p:pic>
        <p:nvPicPr>
          <p:cNvPr id="454665" name="Picture 9" descr="small_information_items_12061880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68413"/>
            <a:ext cx="1905000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4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4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63" grpId="0"/>
      <p:bldP spid="4546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4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- 5; БАЛЛОВ -  30 </a:t>
            </a:r>
          </a:p>
        </p:txBody>
      </p:sp>
      <p:pic>
        <p:nvPicPr>
          <p:cNvPr id="455686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5687" name="Text Box 7"/>
          <p:cNvSpPr txBox="1">
            <a:spLocks noChangeArrowheads="1"/>
          </p:cNvSpPr>
          <p:nvPr/>
        </p:nvSpPr>
        <p:spPr bwMode="auto">
          <a:xfrm>
            <a:off x="4283968" y="1773238"/>
            <a:ext cx="417740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/>
              <a:t>Славянский бог, покровитель скотоводства </a:t>
            </a:r>
          </a:p>
        </p:txBody>
      </p:sp>
      <p:sp>
        <p:nvSpPr>
          <p:cNvPr id="455688" name="Text Box 8"/>
          <p:cNvSpPr txBox="1">
            <a:spLocks noChangeArrowheads="1"/>
          </p:cNvSpPr>
          <p:nvPr/>
        </p:nvSpPr>
        <p:spPr bwMode="auto">
          <a:xfrm>
            <a:off x="468313" y="5445125"/>
            <a:ext cx="6985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ВЕЛЕС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2487235-0B86-4780-B36E-296BD1B886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037" y="1340768"/>
            <a:ext cx="2835000" cy="37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5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5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5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5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7" grpId="0"/>
      <p:bldP spid="45568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8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- 5; БАЛЛОВ -  40 </a:t>
            </a:r>
          </a:p>
        </p:txBody>
      </p:sp>
      <p:pic>
        <p:nvPicPr>
          <p:cNvPr id="456710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6711" name="Text Box 7"/>
          <p:cNvSpPr txBox="1">
            <a:spLocks noChangeArrowheads="1"/>
          </p:cNvSpPr>
          <p:nvPr/>
        </p:nvSpPr>
        <p:spPr bwMode="auto">
          <a:xfrm>
            <a:off x="194529" y="1628775"/>
            <a:ext cx="293731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Славянский Бог неба, повелевал ветрами.</a:t>
            </a:r>
          </a:p>
        </p:txBody>
      </p:sp>
      <p:sp>
        <p:nvSpPr>
          <p:cNvPr id="456712" name="Text Box 8"/>
          <p:cNvSpPr txBox="1">
            <a:spLocks noChangeArrowheads="1"/>
          </p:cNvSpPr>
          <p:nvPr/>
        </p:nvSpPr>
        <p:spPr bwMode="auto">
          <a:xfrm>
            <a:off x="458436" y="5513198"/>
            <a:ext cx="23761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0" dirty="0">
                <a:solidFill>
                  <a:srgbClr val="FF0000"/>
                </a:solidFill>
              </a:rPr>
              <a:t>СТРИБОГ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454B0D-DDF3-4C18-8267-4054A72D6B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4701" y="3429000"/>
            <a:ext cx="2937311" cy="2952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70AAD62-2896-4DE0-9130-9C83361458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9300" y="1180218"/>
            <a:ext cx="3024000" cy="3024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6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6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11" grpId="0"/>
      <p:bldP spid="4567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2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- 5; БАЛЛОВ -  50 </a:t>
            </a:r>
          </a:p>
        </p:txBody>
      </p:sp>
      <p:pic>
        <p:nvPicPr>
          <p:cNvPr id="457734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7735" name="Rectangle 7"/>
          <p:cNvSpPr>
            <a:spLocks noChangeArrowheads="1"/>
          </p:cNvSpPr>
          <p:nvPr/>
        </p:nvSpPr>
        <p:spPr bwMode="auto">
          <a:xfrm>
            <a:off x="251520" y="2089207"/>
            <a:ext cx="47183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Славянское  божество, олицетворяло женское начало в хозяйстве.</a:t>
            </a:r>
          </a:p>
        </p:txBody>
      </p:sp>
      <p:sp>
        <p:nvSpPr>
          <p:cNvPr id="457736" name="Text Box 8"/>
          <p:cNvSpPr txBox="1">
            <a:spLocks noChangeArrowheads="1"/>
          </p:cNvSpPr>
          <p:nvPr/>
        </p:nvSpPr>
        <p:spPr bwMode="auto">
          <a:xfrm>
            <a:off x="179388" y="5589588"/>
            <a:ext cx="7488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МОКОШЬ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CDB5660-44F9-48C9-9836-2862DBDA36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3961" y="919207"/>
            <a:ext cx="2340000" cy="2340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7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7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7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7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6" name="Text Box 4"/>
          <p:cNvSpPr txBox="1">
            <a:spLocks noChangeArrowheads="1"/>
          </p:cNvSpPr>
          <p:nvPr/>
        </p:nvSpPr>
        <p:spPr bwMode="auto">
          <a:xfrm>
            <a:off x="900113" y="0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- 6; БАЛЛОВ -  10 </a:t>
            </a:r>
          </a:p>
        </p:txBody>
      </p:sp>
      <p:pic>
        <p:nvPicPr>
          <p:cNvPr id="458758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8759" name="Text Box 7"/>
          <p:cNvSpPr txBox="1">
            <a:spLocks noChangeArrowheads="1"/>
          </p:cNvSpPr>
          <p:nvPr/>
        </p:nvSpPr>
        <p:spPr bwMode="auto">
          <a:xfrm>
            <a:off x="358775" y="1500174"/>
            <a:ext cx="87852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Изображение Иисуса Христа, Богоматери и Святых называется …</a:t>
            </a:r>
          </a:p>
        </p:txBody>
      </p:sp>
      <p:sp>
        <p:nvSpPr>
          <p:cNvPr id="458760" name="Text Box 8"/>
          <p:cNvSpPr txBox="1">
            <a:spLocks noChangeArrowheads="1"/>
          </p:cNvSpPr>
          <p:nvPr/>
        </p:nvSpPr>
        <p:spPr bwMode="auto">
          <a:xfrm>
            <a:off x="611188" y="5643578"/>
            <a:ext cx="5905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ИКОНА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8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8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8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8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9" grpId="0"/>
      <p:bldP spid="45876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80" name="Text Box 4"/>
          <p:cNvSpPr txBox="1">
            <a:spLocks noChangeArrowheads="1"/>
          </p:cNvSpPr>
          <p:nvPr/>
        </p:nvSpPr>
        <p:spPr bwMode="auto">
          <a:xfrm>
            <a:off x="900113" y="260350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- 6; БАЛЛОВ -  20 </a:t>
            </a:r>
          </a:p>
        </p:txBody>
      </p:sp>
      <p:pic>
        <p:nvPicPr>
          <p:cNvPr id="459782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59783" name="Text Box 7"/>
          <p:cNvSpPr txBox="1">
            <a:spLocks noChangeArrowheads="1"/>
          </p:cNvSpPr>
          <p:nvPr/>
        </p:nvSpPr>
        <p:spPr bwMode="auto">
          <a:xfrm>
            <a:off x="179388" y="1714488"/>
            <a:ext cx="8748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Что на Руси называли вирой ?</a:t>
            </a:r>
          </a:p>
        </p:txBody>
      </p:sp>
      <p:sp>
        <p:nvSpPr>
          <p:cNvPr id="459784" name="Text Box 8"/>
          <p:cNvSpPr txBox="1">
            <a:spLocks noChangeArrowheads="1"/>
          </p:cNvSpPr>
          <p:nvPr/>
        </p:nvSpPr>
        <p:spPr bwMode="auto">
          <a:xfrm>
            <a:off x="468313" y="5643579"/>
            <a:ext cx="6840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ШТРАФ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9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9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9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9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83" grpId="0"/>
      <p:bldP spid="4597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7" name="Text Box 7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; БАЛЛОВ -  10 </a:t>
            </a:r>
          </a:p>
        </p:txBody>
      </p:sp>
      <p:pic>
        <p:nvPicPr>
          <p:cNvPr id="430089" name="Picture 9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30090" name="Text Box 10"/>
          <p:cNvSpPr txBox="1">
            <a:spLocks noChangeArrowheads="1"/>
          </p:cNvSpPr>
          <p:nvPr/>
        </p:nvSpPr>
        <p:spPr bwMode="auto">
          <a:xfrm>
            <a:off x="684213" y="1628775"/>
            <a:ext cx="7848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4400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4400" dirty="0"/>
              <a:t>Народное собрание у восточных славян называлось </a:t>
            </a:r>
            <a:r>
              <a:rPr lang="ru-RU" sz="4400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430091" name="Text Box 11"/>
          <p:cNvSpPr txBox="1">
            <a:spLocks noChangeArrowheads="1"/>
          </p:cNvSpPr>
          <p:nvPr/>
        </p:nvSpPr>
        <p:spPr bwMode="auto">
          <a:xfrm>
            <a:off x="684213" y="4724400"/>
            <a:ext cx="6551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chemeClr val="hlink"/>
                </a:solidFill>
              </a:rPr>
              <a:t>ВЕЧЕ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0" grpId="0"/>
      <p:bldP spid="43009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4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- 6; БАЛЛОВ -  30 </a:t>
            </a:r>
          </a:p>
        </p:txBody>
      </p:sp>
      <p:pic>
        <p:nvPicPr>
          <p:cNvPr id="460806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60807" name="Text Box 7"/>
          <p:cNvSpPr txBox="1">
            <a:spLocks noChangeArrowheads="1"/>
          </p:cNvSpPr>
          <p:nvPr/>
        </p:nvSpPr>
        <p:spPr bwMode="auto">
          <a:xfrm>
            <a:off x="395288" y="1928802"/>
            <a:ext cx="83534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Представители хана, сборщики дани.</a:t>
            </a:r>
          </a:p>
        </p:txBody>
      </p:sp>
      <p:sp>
        <p:nvSpPr>
          <p:cNvPr id="460808" name="Text Box 8"/>
          <p:cNvSpPr txBox="1">
            <a:spLocks noChangeArrowheads="1"/>
          </p:cNvSpPr>
          <p:nvPr/>
        </p:nvSpPr>
        <p:spPr bwMode="auto">
          <a:xfrm>
            <a:off x="539750" y="5589588"/>
            <a:ext cx="6624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БАСКАКИ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0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8" name="Text Box 4"/>
          <p:cNvSpPr txBox="1">
            <a:spLocks noChangeArrowheads="1"/>
          </p:cNvSpPr>
          <p:nvPr/>
        </p:nvSpPr>
        <p:spPr bwMode="auto">
          <a:xfrm>
            <a:off x="900113" y="188913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     БЛОК  - 6; БАЛЛОВ -  40 </a:t>
            </a:r>
          </a:p>
        </p:txBody>
      </p:sp>
      <p:pic>
        <p:nvPicPr>
          <p:cNvPr id="461830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250825" y="2071678"/>
            <a:ext cx="846457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Монгольский  предводитель. Разорил русские земли в 1337-1240 гг.</a:t>
            </a:r>
          </a:p>
        </p:txBody>
      </p:sp>
      <p:pic>
        <p:nvPicPr>
          <p:cNvPr id="461832" name="Picture 8" descr="small_information_items_12061880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905000" cy="1800225"/>
          </a:xfrm>
          <a:prstGeom prst="rect">
            <a:avLst/>
          </a:prstGeom>
          <a:noFill/>
        </p:spPr>
      </p:pic>
      <p:sp>
        <p:nvSpPr>
          <p:cNvPr id="461833" name="Text Box 9"/>
          <p:cNvSpPr txBox="1">
            <a:spLocks noChangeArrowheads="1"/>
          </p:cNvSpPr>
          <p:nvPr/>
        </p:nvSpPr>
        <p:spPr bwMode="auto">
          <a:xfrm>
            <a:off x="683568" y="5638006"/>
            <a:ext cx="59769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БАТЫЙ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1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1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831" grpId="0"/>
      <p:bldP spid="46183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2" name="Text Box 4"/>
          <p:cNvSpPr txBox="1">
            <a:spLocks noChangeArrowheads="1"/>
          </p:cNvSpPr>
          <p:nvPr/>
        </p:nvSpPr>
        <p:spPr bwMode="auto">
          <a:xfrm>
            <a:off x="900113" y="188913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- 6; БАЛЛОВ -  50 </a:t>
            </a:r>
          </a:p>
        </p:txBody>
      </p:sp>
      <p:pic>
        <p:nvPicPr>
          <p:cNvPr id="462854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62855" name="Text Box 7"/>
          <p:cNvSpPr txBox="1">
            <a:spLocks noChangeArrowheads="1"/>
          </p:cNvSpPr>
          <p:nvPr/>
        </p:nvSpPr>
        <p:spPr bwMode="auto">
          <a:xfrm>
            <a:off x="250825" y="1428736"/>
            <a:ext cx="86423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Монах </a:t>
            </a:r>
            <a:r>
              <a:rPr lang="ru-RU" dirty="0" err="1">
                <a:solidFill>
                  <a:schemeClr val="accent4">
                    <a:lumMod val="85000"/>
                    <a:lumOff val="15000"/>
                  </a:schemeClr>
                </a:solidFill>
              </a:rPr>
              <a:t>Киево</a:t>
            </a:r>
            <a:r>
              <a:rPr lang="ru-RU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Печерского монастыря. Традиционно считается автором «Повести  временных лет»</a:t>
            </a:r>
          </a:p>
        </p:txBody>
      </p:sp>
      <p:sp>
        <p:nvSpPr>
          <p:cNvPr id="462856" name="Text Box 8"/>
          <p:cNvSpPr txBox="1">
            <a:spLocks noChangeArrowheads="1"/>
          </p:cNvSpPr>
          <p:nvPr/>
        </p:nvSpPr>
        <p:spPr bwMode="auto">
          <a:xfrm>
            <a:off x="395288" y="5734050"/>
            <a:ext cx="6624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0000"/>
                </a:solidFill>
              </a:rPr>
              <a:t>НЕСТОР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2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2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855" grpId="0"/>
      <p:bldP spid="46285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902" name="Picture 6" descr="SR11_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</p:pic>
      <p:sp>
        <p:nvSpPr>
          <p:cNvPr id="464903" name="Text Box 7"/>
          <p:cNvSpPr txBox="1">
            <a:spLocks noChangeArrowheads="1"/>
          </p:cNvSpPr>
          <p:nvPr/>
        </p:nvSpPr>
        <p:spPr bwMode="auto">
          <a:xfrm>
            <a:off x="1403821" y="2060848"/>
            <a:ext cx="633635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</a:rPr>
              <a:t>МОЛОДЦЫ!!!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BCDBAE-65F5-4CE3-B8E7-1C0F2701362F}"/>
              </a:ext>
            </a:extLst>
          </p:cNvPr>
          <p:cNvSpPr txBox="1"/>
          <p:nvPr/>
        </p:nvSpPr>
        <p:spPr>
          <a:xfrm>
            <a:off x="3923928" y="4400283"/>
            <a:ext cx="482453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1600" dirty="0"/>
              <a:t>Составила : преподаватель истории ГБПОУ СПЦ№2</a:t>
            </a:r>
          </a:p>
          <a:p>
            <a:pPr algn="r"/>
            <a:r>
              <a:rPr lang="ru-RU" sz="1600" dirty="0"/>
              <a:t>Рийстан Г.И.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2" name="Text Box 4"/>
          <p:cNvSpPr txBox="1">
            <a:spLocks noChangeArrowheads="1"/>
          </p:cNvSpPr>
          <p:nvPr/>
        </p:nvSpPr>
        <p:spPr bwMode="auto">
          <a:xfrm>
            <a:off x="900113" y="188913"/>
            <a:ext cx="7056437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«Своя игра»</a:t>
            </a:r>
          </a:p>
          <a:p>
            <a:pPr algn="ctr">
              <a:spcBef>
                <a:spcPct val="50000"/>
              </a:spcBef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(Делаем ставки!!!)</a:t>
            </a:r>
          </a:p>
        </p:txBody>
      </p:sp>
      <p:pic>
        <p:nvPicPr>
          <p:cNvPr id="462854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62856" name="Text Box 8"/>
          <p:cNvSpPr txBox="1">
            <a:spLocks noChangeArrowheads="1"/>
          </p:cNvSpPr>
          <p:nvPr/>
        </p:nvSpPr>
        <p:spPr bwMode="auto">
          <a:xfrm>
            <a:off x="395288" y="5734050"/>
            <a:ext cx="66246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i="0" dirty="0">
                <a:solidFill>
                  <a:srgbClr val="C00000"/>
                </a:solidFill>
              </a:rPr>
              <a:t>РЕСПУБЛИКА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274838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Как называлось управление в Новгороде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8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; БАЛЛОВ -  20 </a:t>
            </a:r>
          </a:p>
        </p:txBody>
      </p:sp>
      <p:pic>
        <p:nvPicPr>
          <p:cNvPr id="433158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33159" name="Text Box 7"/>
          <p:cNvSpPr txBox="1">
            <a:spLocks noChangeArrowheads="1"/>
          </p:cNvSpPr>
          <p:nvPr/>
        </p:nvSpPr>
        <p:spPr bwMode="auto">
          <a:xfrm>
            <a:off x="755650" y="1773238"/>
            <a:ext cx="79200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dirty="0"/>
              <a:t>Город на реке Днепр. Основан тремя братьями – Кием, </a:t>
            </a:r>
            <a:r>
              <a:rPr lang="ru-RU" sz="4400" dirty="0" err="1"/>
              <a:t>Щеком</a:t>
            </a:r>
            <a:r>
              <a:rPr lang="ru-RU" sz="4400" dirty="0"/>
              <a:t> и Хоривом </a:t>
            </a:r>
          </a:p>
        </p:txBody>
      </p:sp>
      <p:sp>
        <p:nvSpPr>
          <p:cNvPr id="433160" name="Text Box 8"/>
          <p:cNvSpPr txBox="1">
            <a:spLocks noChangeArrowheads="1"/>
          </p:cNvSpPr>
          <p:nvPr/>
        </p:nvSpPr>
        <p:spPr bwMode="auto">
          <a:xfrm>
            <a:off x="900113" y="5661025"/>
            <a:ext cx="50403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chemeClr val="hlink"/>
                </a:solidFill>
              </a:rPr>
              <a:t>КИЕВ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3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3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3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3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9" grpId="0"/>
      <p:bldP spid="4331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80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; БАЛЛОВ -  30 </a:t>
            </a:r>
          </a:p>
        </p:txBody>
      </p:sp>
      <p:pic>
        <p:nvPicPr>
          <p:cNvPr id="434182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34183" name="Text Box 7"/>
          <p:cNvSpPr txBox="1">
            <a:spLocks noChangeArrowheads="1"/>
          </p:cNvSpPr>
          <p:nvPr/>
        </p:nvSpPr>
        <p:spPr bwMode="auto">
          <a:xfrm>
            <a:off x="785786" y="2000240"/>
            <a:ext cx="73453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/>
              <a:t>При каком князе была создана оборонительная система вдоль южной границы?</a:t>
            </a:r>
          </a:p>
        </p:txBody>
      </p:sp>
      <p:sp>
        <p:nvSpPr>
          <p:cNvPr id="434184" name="Text Box 8"/>
          <p:cNvSpPr txBox="1">
            <a:spLocks noChangeArrowheads="1"/>
          </p:cNvSpPr>
          <p:nvPr/>
        </p:nvSpPr>
        <p:spPr bwMode="auto">
          <a:xfrm>
            <a:off x="827088" y="4786322"/>
            <a:ext cx="64817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chemeClr val="hlink"/>
                </a:solidFill>
              </a:rPr>
              <a:t>ВЛАДИМИР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4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4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183" grpId="0"/>
      <p:bldP spid="4341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4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; БАЛЛОВ -  40 </a:t>
            </a:r>
          </a:p>
        </p:txBody>
      </p:sp>
      <p:pic>
        <p:nvPicPr>
          <p:cNvPr id="435206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35209" name="Text Box 9"/>
          <p:cNvSpPr txBox="1">
            <a:spLocks noChangeArrowheads="1"/>
          </p:cNvSpPr>
          <p:nvPr/>
        </p:nvSpPr>
        <p:spPr bwMode="auto">
          <a:xfrm>
            <a:off x="611188" y="5643578"/>
            <a:ext cx="6337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chemeClr val="hlink"/>
                </a:solidFill>
              </a:rPr>
              <a:t>МОНОМАХ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428736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2060"/>
                </a:solidFill>
              </a:rPr>
              <a:t>Прозвище великого князя киевского Владимира  (с 1113г), который в своем «Поучении» призывал сыновей укреплять единство Руси.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8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БЛОК  - 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; БАЛЛОВ -  50 </a:t>
            </a:r>
          </a:p>
        </p:txBody>
      </p:sp>
      <p:pic>
        <p:nvPicPr>
          <p:cNvPr id="436230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pic>
        <p:nvPicPr>
          <p:cNvPr id="436231" name="Picture 7" descr="small_information_items_12061880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196975"/>
            <a:ext cx="1905000" cy="1800225"/>
          </a:xfrm>
          <a:prstGeom prst="rect">
            <a:avLst/>
          </a:prstGeom>
          <a:noFill/>
        </p:spPr>
      </p:pic>
      <p:sp>
        <p:nvSpPr>
          <p:cNvPr id="436232" name="Text Box 8"/>
          <p:cNvSpPr txBox="1">
            <a:spLocks noChangeArrowheads="1"/>
          </p:cNvSpPr>
          <p:nvPr/>
        </p:nvSpPr>
        <p:spPr bwMode="auto">
          <a:xfrm>
            <a:off x="2357422" y="1928802"/>
            <a:ext cx="55435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002060"/>
                </a:solidFill>
              </a:rPr>
              <a:t>Примитивная система земледелия, при которой после снятия нескольких урожаев, землю забрасывали на 8-15 лет, для восстановления плодородия</a:t>
            </a:r>
          </a:p>
        </p:txBody>
      </p:sp>
      <p:sp>
        <p:nvSpPr>
          <p:cNvPr id="436233" name="Text Box 9"/>
          <p:cNvSpPr txBox="1">
            <a:spLocks noChangeArrowheads="1"/>
          </p:cNvSpPr>
          <p:nvPr/>
        </p:nvSpPr>
        <p:spPr bwMode="auto">
          <a:xfrm>
            <a:off x="357159" y="5214950"/>
            <a:ext cx="8786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chemeClr val="hlink"/>
                </a:solidFill>
              </a:rPr>
              <a:t>ПЕРЕЛОГ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32" grpId="0"/>
      <p:bldP spid="4362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6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- 2; БАЛЛОВ -  10 </a:t>
            </a:r>
          </a:p>
        </p:txBody>
      </p:sp>
      <p:pic>
        <p:nvPicPr>
          <p:cNvPr id="438278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38279" name="Text Box 7"/>
          <p:cNvSpPr txBox="1">
            <a:spLocks noChangeArrowheads="1"/>
          </p:cNvSpPr>
          <p:nvPr/>
        </p:nvSpPr>
        <p:spPr bwMode="auto">
          <a:xfrm>
            <a:off x="1187450" y="1916113"/>
            <a:ext cx="66246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>
                <a:solidFill>
                  <a:srgbClr val="0000FF"/>
                </a:solidFill>
              </a:rPr>
              <a:t>Основатель династии первых русских князей</a:t>
            </a:r>
          </a:p>
        </p:txBody>
      </p:sp>
      <p:sp>
        <p:nvSpPr>
          <p:cNvPr id="438280" name="Text Box 8"/>
          <p:cNvSpPr txBox="1">
            <a:spLocks noChangeArrowheads="1"/>
          </p:cNvSpPr>
          <p:nvPr/>
        </p:nvSpPr>
        <p:spPr bwMode="auto">
          <a:xfrm>
            <a:off x="500035" y="4857760"/>
            <a:ext cx="7072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0" dirty="0">
                <a:solidFill>
                  <a:srgbClr val="FF0000"/>
                </a:solidFill>
              </a:rPr>
              <a:t>РЮРИК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8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8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8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8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9" grpId="0"/>
      <p:bldP spid="4382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300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БЛОК  - 2; БАЛЛОВ -  20 </a:t>
            </a:r>
          </a:p>
        </p:txBody>
      </p:sp>
      <p:pic>
        <p:nvPicPr>
          <p:cNvPr id="439302" name="Picture 6" descr="5380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5516563"/>
            <a:ext cx="666750" cy="762000"/>
          </a:xfrm>
          <a:prstGeom prst="rect">
            <a:avLst/>
          </a:prstGeom>
          <a:noFill/>
        </p:spPr>
      </p:pic>
      <p:sp>
        <p:nvSpPr>
          <p:cNvPr id="439303" name="Text Box 7"/>
          <p:cNvSpPr txBox="1">
            <a:spLocks noChangeArrowheads="1"/>
          </p:cNvSpPr>
          <p:nvPr/>
        </p:nvSpPr>
        <p:spPr bwMode="auto">
          <a:xfrm>
            <a:off x="900113" y="1628775"/>
            <a:ext cx="681515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</a:rPr>
              <a:t>Первый достоверный древнерусский князь. Перенес центр княжества в Киев, совершил в 907 г. Удачный поход на Византию</a:t>
            </a:r>
          </a:p>
        </p:txBody>
      </p:sp>
      <p:sp>
        <p:nvSpPr>
          <p:cNvPr id="439304" name="Text Box 8"/>
          <p:cNvSpPr txBox="1">
            <a:spLocks noChangeArrowheads="1"/>
          </p:cNvSpPr>
          <p:nvPr/>
        </p:nvSpPr>
        <p:spPr bwMode="auto">
          <a:xfrm>
            <a:off x="1142976" y="5000636"/>
            <a:ext cx="47529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0" dirty="0">
                <a:solidFill>
                  <a:srgbClr val="FF0000"/>
                </a:solidFill>
              </a:rPr>
              <a:t>ОЛЕГ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9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9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9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9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9303" grpId="0"/>
      <p:bldP spid="43930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00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66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</TotalTime>
  <Words>829</Words>
  <Application>Microsoft Office PowerPoint</Application>
  <PresentationFormat>Экран (4:3)</PresentationFormat>
  <Paragraphs>175</Paragraphs>
  <Slides>34</Slides>
  <Notes>34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7" baseType="lpstr">
      <vt:lpstr>Arial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Рийстан Галина Ивановна</cp:lastModifiedBy>
  <cp:revision>81</cp:revision>
  <cp:lastPrinted>1601-01-01T00:00:00Z</cp:lastPrinted>
  <dcterms:created xsi:type="dcterms:W3CDTF">2008-04-27T07:38:50Z</dcterms:created>
  <dcterms:modified xsi:type="dcterms:W3CDTF">2022-12-06T01:39:22Z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