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12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10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Override8.xml" ContentType="application/vnd.openxmlformats-officedocument.themeOverride+xml"/>
  <Override PartName="/ppt/theme/themeOverride11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5" r:id="rId13"/>
    <p:sldId id="279" r:id="rId14"/>
    <p:sldId id="280" r:id="rId15"/>
  </p:sldIdLst>
  <p:sldSz cx="9144000" cy="6858000" type="screen4x3"/>
  <p:notesSz cx="6858000" cy="9144000"/>
  <p:defaultTextStyle>
    <a:defPPr>
      <a:defRPr lang="ru-RU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6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58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16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7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3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9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94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0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26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5970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256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6645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351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4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58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162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74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632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90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948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10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2650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0363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209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4"/>
            <a:ext cx="4041775" cy="63976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5813" indent="0">
              <a:buNone/>
              <a:defRPr sz="2300" b="1"/>
            </a:lvl2pPr>
            <a:lvl3pPr marL="1031626" indent="0">
              <a:buNone/>
              <a:defRPr sz="2000" b="1"/>
            </a:lvl3pPr>
            <a:lvl4pPr marL="1547439" indent="0">
              <a:buNone/>
              <a:defRPr sz="1800" b="1"/>
            </a:lvl4pPr>
            <a:lvl5pPr marL="2063252" indent="0">
              <a:buNone/>
              <a:defRPr sz="1800" b="1"/>
            </a:lvl5pPr>
            <a:lvl6pPr marL="2579065" indent="0">
              <a:buNone/>
              <a:defRPr sz="1800" b="1"/>
            </a:lvl6pPr>
            <a:lvl7pPr marL="3094878" indent="0">
              <a:buNone/>
              <a:defRPr sz="1800" b="1"/>
            </a:lvl7pPr>
            <a:lvl8pPr marL="3610691" indent="0">
              <a:buNone/>
              <a:defRPr sz="1800" b="1"/>
            </a:lvl8pPr>
            <a:lvl9pPr marL="412650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8962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6345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4146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6163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600"/>
            </a:lvl1pPr>
            <a:lvl2pPr marL="515813" indent="0">
              <a:buNone/>
              <a:defRPr sz="3200"/>
            </a:lvl2pPr>
            <a:lvl3pPr marL="1031626" indent="0">
              <a:buNone/>
              <a:defRPr sz="2700"/>
            </a:lvl3pPr>
            <a:lvl4pPr marL="1547439" indent="0">
              <a:buNone/>
              <a:defRPr sz="2300"/>
            </a:lvl4pPr>
            <a:lvl5pPr marL="2063252" indent="0">
              <a:buNone/>
              <a:defRPr sz="2300"/>
            </a:lvl5pPr>
            <a:lvl6pPr marL="2579065" indent="0">
              <a:buNone/>
              <a:defRPr sz="2300"/>
            </a:lvl6pPr>
            <a:lvl7pPr marL="3094878" indent="0">
              <a:buNone/>
              <a:defRPr sz="2300"/>
            </a:lvl7pPr>
            <a:lvl8pPr marL="3610691" indent="0">
              <a:buNone/>
              <a:defRPr sz="2300"/>
            </a:lvl8pPr>
            <a:lvl9pPr marL="4126504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15813" indent="0">
              <a:buNone/>
              <a:defRPr sz="1400"/>
            </a:lvl2pPr>
            <a:lvl3pPr marL="1031626" indent="0">
              <a:buNone/>
              <a:defRPr sz="1100"/>
            </a:lvl3pPr>
            <a:lvl4pPr marL="1547439" indent="0">
              <a:buNone/>
              <a:defRPr sz="1000"/>
            </a:lvl4pPr>
            <a:lvl5pPr marL="2063252" indent="0">
              <a:buNone/>
              <a:defRPr sz="1000"/>
            </a:lvl5pPr>
            <a:lvl6pPr marL="2579065" indent="0">
              <a:buNone/>
              <a:defRPr sz="1000"/>
            </a:lvl6pPr>
            <a:lvl7pPr marL="3094878" indent="0">
              <a:buNone/>
              <a:defRPr sz="1000"/>
            </a:lvl7pPr>
            <a:lvl8pPr marL="3610691" indent="0">
              <a:buNone/>
              <a:defRPr sz="1000"/>
            </a:lvl8pPr>
            <a:lvl9pPr marL="412650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7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103163" tIns="51581" rIns="103163" bIns="5158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103163" tIns="51581" rIns="103163" bIns="5158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E679B-247F-4B9E-BB5D-0CF2765DDEE5}" type="datetimeFigureOut">
              <a:rPr lang="ru-RU" smtClean="0"/>
              <a:pPr/>
              <a:t>18.11.2020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103163" tIns="51581" rIns="103163" bIns="5158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CB29A-ACAE-4F7C-9548-412091F2E3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913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3162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6860" indent="-386860" algn="l" defTabSz="1031626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8196" indent="-322383" algn="l" defTabSz="103162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9533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5346" indent="-257907" algn="l" defTabSz="103162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1159" indent="-257907" algn="l" defTabSz="103162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36972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52785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68598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84411" indent="-257907" algn="l" defTabSz="103162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5813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626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7439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3252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9065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94878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691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26504" algn="l" defTabSz="1031626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5" Type="http://schemas.openxmlformats.org/officeDocument/2006/relationships/slide" Target="slide9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5" Type="http://schemas.openxmlformats.org/officeDocument/2006/relationships/slide" Target="slide10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Relationship Id="rId5" Type="http://schemas.openxmlformats.org/officeDocument/2006/relationships/slide" Target="slide11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5" Type="http://schemas.openxmlformats.org/officeDocument/2006/relationships/slide" Target="slide1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5" Type="http://schemas.openxmlformats.org/officeDocument/2006/relationships/slide" Target="slide13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5" Type="http://schemas.openxmlformats.org/officeDocument/2006/relationships/slide" Target="slide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5" Type="http://schemas.openxmlformats.org/officeDocument/2006/relationships/slide" Target="slide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5" Type="http://schemas.openxmlformats.org/officeDocument/2006/relationships/slide" Target="slide5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5" Type="http://schemas.openxmlformats.org/officeDocument/2006/relationships/slide" Target="slide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5" Type="http://schemas.openxmlformats.org/officeDocument/2006/relationships/slide" Target="slide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5" Type="http://schemas.openxmlformats.org/officeDocument/2006/relationships/slide" Target="slide8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32656"/>
            <a:ext cx="9036496" cy="2592288"/>
          </a:xfrm>
          <a:prstGeom prst="rect">
            <a:avLst/>
          </a:prstGeom>
          <a:noFill/>
        </p:spPr>
        <p:txBody>
          <a:bodyPr wrap="none" rtlCol="0">
            <a:prstTxWarp prst="textDeflate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FF33CC"/>
                </a:solidFill>
                <a:latin typeface="Arial Black" pitchFamily="34" charset="0"/>
              </a:rPr>
              <a:t>      Интерактивная игра</a:t>
            </a:r>
          </a:p>
          <a:p>
            <a:r>
              <a:rPr lang="ru-RU" b="1" dirty="0" smtClean="0">
                <a:solidFill>
                  <a:srgbClr val="FF33CC"/>
                </a:solidFill>
                <a:latin typeface="Arial Black" pitchFamily="34" charset="0"/>
              </a:rPr>
              <a:t> « Права детей в сказках»</a:t>
            </a:r>
            <a:endParaRPr lang="ru-RU" b="1" dirty="0">
              <a:solidFill>
                <a:srgbClr val="FF33CC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2996952"/>
            <a:ext cx="72907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Подготовила: педагог-психолог</a:t>
            </a:r>
          </a:p>
          <a:p>
            <a:pPr algn="ctr"/>
            <a:r>
              <a:rPr lang="ru-RU" sz="2400" b="1" dirty="0" err="1" smtClean="0">
                <a:solidFill>
                  <a:srgbClr val="7030A0"/>
                </a:solidFill>
                <a:latin typeface="Arial Black" pitchFamily="34" charset="0"/>
              </a:rPr>
              <a:t>Аржановская</a:t>
            </a: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 Екатерина Александровна</a:t>
            </a:r>
            <a:endParaRPr lang="ru-RU" sz="24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6571" y="4560975"/>
            <a:ext cx="3209925" cy="2209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232" y="4700286"/>
            <a:ext cx="5115701" cy="19311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6850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83568" y="4437112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семью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264267" y="4437112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образование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47864" y="4437112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медицинское обслуживание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2"/>
            <a:ext cx="5040560" cy="3024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08104" y="620688"/>
            <a:ext cx="34563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Arial Black" pitchFamily="34" charset="0"/>
              </a:rPr>
              <a:t>Из дома бабушки Снежная Королева увезла маленького Кая в свой ледяной дворец</a:t>
            </a:r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</a:rPr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634" y="344066"/>
            <a:ext cx="5263277" cy="3289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77900" y="6306966"/>
            <a:ext cx="834639" cy="349720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313442" y="6306966"/>
            <a:ext cx="792088" cy="349720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941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75856" y="4509120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образование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868236" y="4509120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гражданство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3528" y="4509120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медицинское обслуживание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1"/>
            <a:ext cx="4824536" cy="34138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08105" y="476672"/>
            <a:ext cx="34563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Arial Black" pitchFamily="34" charset="0"/>
              </a:rPr>
              <a:t>Мальвина помогла </a:t>
            </a:r>
            <a:r>
              <a:rPr lang="ru-RU" sz="2800" b="1" dirty="0">
                <a:solidFill>
                  <a:srgbClr val="7030A0"/>
                </a:solidFill>
                <a:latin typeface="Arial Black" pitchFamily="34" charset="0"/>
              </a:rPr>
              <a:t>Буратино стать умным бесплатно, тем самым осуществляя его право на…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80863"/>
            <a:ext cx="4824536" cy="340961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85070" y="6342439"/>
            <a:ext cx="862876" cy="332096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384886" y="6325585"/>
            <a:ext cx="792088" cy="348950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87329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012160" y="4660004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жилище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4660004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имя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8814" y="4660004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медицинское обслуживание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2"/>
            <a:ext cx="5107174" cy="3753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652120" y="844447"/>
            <a:ext cx="34563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Arial Black" pitchFamily="34" charset="0"/>
              </a:rPr>
              <a:t>Какое право нарушила хитрая особа, выгоняя косого из его </a:t>
            </a:r>
            <a:r>
              <a:rPr lang="ru-RU" sz="2800" b="1" dirty="0" err="1" smtClean="0">
                <a:solidFill>
                  <a:srgbClr val="7030A0"/>
                </a:solidFill>
                <a:latin typeface="Arial Black" pitchFamily="34" charset="0"/>
              </a:rPr>
              <a:t>избуш-ки</a:t>
            </a:r>
            <a:r>
              <a:rPr lang="ru-RU" sz="2800" b="1" dirty="0">
                <a:solidFill>
                  <a:srgbClr val="7030A0"/>
                </a:solidFill>
                <a:latin typeface="Arial Black" pitchFamily="34" charset="0"/>
              </a:rPr>
              <a:t>?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28" t="8285" r="8285" b="10190"/>
          <a:stretch/>
        </p:blipFill>
        <p:spPr>
          <a:xfrm>
            <a:off x="464172" y="613894"/>
            <a:ext cx="4681869" cy="3478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956376" y="6391065"/>
            <a:ext cx="864096" cy="286954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323528" y="6391065"/>
            <a:ext cx="792088" cy="286954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00425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60305" y="4818690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защиту от всех форм насилия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796136" y="4793669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отдых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56726" y="4818690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жизнь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19" y="476672"/>
            <a:ext cx="5184577" cy="4032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49687" y="330909"/>
            <a:ext cx="356388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Лицо с дурной репутацией совершило покушение на семь несовершенно-летних душ, но было разоблачено и жестоко наказано. Какое право нарушено?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508" y="476672"/>
            <a:ext cx="5376597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884368" y="6379322"/>
            <a:ext cx="1006920" cy="322336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155508" y="6367534"/>
            <a:ext cx="792088" cy="322336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6920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5984128" y="4949210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защиту от жестокости, грубого обращения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39552" y="4949210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образование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31840" y="4949210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медицинское обслуживание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2"/>
            <a:ext cx="5040560" cy="3926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436096" y="188640"/>
            <a:ext cx="354433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0070C0"/>
                </a:solidFill>
                <a:latin typeface="Arial Black" pitchFamily="34" charset="0"/>
              </a:rPr>
              <a:t>А злодей-то не шутит, </a:t>
            </a:r>
            <a: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b="1" dirty="0">
                <a:solidFill>
                  <a:srgbClr val="0070C0"/>
                </a:solidFill>
                <a:latin typeface="Arial Black" pitchFamily="34" charset="0"/>
              </a:rPr>
              <a:t>Руки-ноги он Мухе верёвками крутит, </a:t>
            </a:r>
            <a: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b="1" dirty="0">
                <a:solidFill>
                  <a:srgbClr val="0070C0"/>
                </a:solidFill>
                <a:latin typeface="Arial Black" pitchFamily="34" charset="0"/>
              </a:rPr>
              <a:t>Зубы острые в самое сердце вонзает </a:t>
            </a:r>
            <a: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b="1" dirty="0">
                <a:solidFill>
                  <a:srgbClr val="0070C0"/>
                </a:solidFill>
                <a:latin typeface="Arial Black" pitchFamily="34" charset="0"/>
              </a:rPr>
              <a:t>И кровь у неё выпивает. </a:t>
            </a:r>
            <a: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b="1" dirty="0">
                <a:solidFill>
                  <a:srgbClr val="0070C0"/>
                </a:solidFill>
                <a:latin typeface="Arial Black" pitchFamily="34" charset="0"/>
              </a:rPr>
              <a:t>Муха криком кричит, </a:t>
            </a:r>
            <a: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b="1" dirty="0">
                <a:solidFill>
                  <a:srgbClr val="0070C0"/>
                </a:solidFill>
                <a:latin typeface="Arial Black" pitchFamily="34" charset="0"/>
              </a:rPr>
              <a:t>Надрывается, </a:t>
            </a:r>
            <a: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b="1" dirty="0">
                <a:solidFill>
                  <a:srgbClr val="0070C0"/>
                </a:solidFill>
                <a:latin typeface="Arial Black" pitchFamily="34" charset="0"/>
              </a:rPr>
              <a:t>А злодей молчит, </a:t>
            </a:r>
            <a: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2200" b="1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2200" b="1" dirty="0">
                <a:solidFill>
                  <a:srgbClr val="0070C0"/>
                </a:solidFill>
                <a:latin typeface="Arial Black" pitchFamily="34" charset="0"/>
              </a:rPr>
              <a:t>Ухмыляется. 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633" y="457199"/>
            <a:ext cx="5059447" cy="3946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Управляющая кнопка: домой 7">
            <a:hlinkClick r:id="" action="ppaction://hlinkshowjump?jump=firstslide" highlightClick="1"/>
          </p:cNvPr>
          <p:cNvSpPr/>
          <p:nvPr/>
        </p:nvSpPr>
        <p:spPr>
          <a:xfrm>
            <a:off x="8393799" y="5990459"/>
            <a:ext cx="720080" cy="723555"/>
          </a:xfrm>
          <a:prstGeom prst="actionButtonHom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251520" y="6391678"/>
            <a:ext cx="792088" cy="322336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05415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5718232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Конституция у нас одна,</a:t>
            </a:r>
          </a:p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В ней права от А до Я.</a:t>
            </a:r>
          </a:p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Каждый, заглянув в неё,</a:t>
            </a:r>
          </a:p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Защитит своё жильё.</a:t>
            </a:r>
          </a:p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Защитит она и честь и имя,</a:t>
            </a:r>
          </a:p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И расскажет об обязанностях твоих.</a:t>
            </a:r>
          </a:p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Все права и все свободы закреплены</a:t>
            </a:r>
          </a:p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В статьях лучшего закона,</a:t>
            </a:r>
          </a:p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И право трудиться и право лечиться,</a:t>
            </a:r>
          </a:p>
          <a:p>
            <a:r>
              <a:rPr lang="ru-RU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Все они от рожденья твои!</a:t>
            </a:r>
          </a:p>
          <a:p>
            <a:endParaRPr lang="ru-RU" b="1" dirty="0">
              <a:solidFill>
                <a:srgbClr val="FF33CC"/>
              </a:solidFill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950" y="3429000"/>
            <a:ext cx="4235783" cy="3176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5214" y="732715"/>
            <a:ext cx="3215537" cy="4284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716016" y="5569605"/>
            <a:ext cx="4176465" cy="101659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hlinkMouseOver r:id="" action="ppaction://hlinkshowjump?jump=nextslide"/>
              </a:rPr>
              <a:t>Игра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677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26973" y="5306186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защиту от всех форм насилия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899592" y="5306186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образование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103483" y="5306186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жизнь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2"/>
            <a:ext cx="4052600" cy="4392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716017" y="260648"/>
            <a:ext cx="41322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Владельцем этого театра был Карабас-</a:t>
            </a:r>
            <a:r>
              <a:rPr lang="ru-RU" sz="2400" b="1" dirty="0" err="1">
                <a:solidFill>
                  <a:srgbClr val="FFFF00"/>
                </a:solidFill>
                <a:latin typeface="Arial Black" pitchFamily="34" charset="0"/>
              </a:rPr>
              <a:t>Барабас</a:t>
            </a:r>
            <a:r>
              <a:rPr lang="ru-RU" sz="2400" b="1" dirty="0">
                <a:solidFill>
                  <a:srgbClr val="FFFF00"/>
                </a:solidFill>
                <a:latin typeface="Arial Black" pitchFamily="34" charset="0"/>
              </a:rPr>
              <a:t>. Он заставлял бедных кукол играть в своём театре и бил их, если они не соглашались. А днём подвешивал их на крючок в стене, чтобы они не убежали.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60648"/>
            <a:ext cx="4464497" cy="4807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405890" y="6491202"/>
            <a:ext cx="710975" cy="342038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rId5" action="ppaction://hlinksldjump" highlightClick="1"/>
          </p:cNvPr>
          <p:cNvSpPr/>
          <p:nvPr/>
        </p:nvSpPr>
        <p:spPr>
          <a:xfrm>
            <a:off x="143508" y="6491202"/>
            <a:ext cx="756084" cy="342038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73701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56176" y="5328439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жизнь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83568" y="5297374"/>
            <a:ext cx="2664296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охрану и укрепление  здоровья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491880" y="5328439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образование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730" y="332656"/>
            <a:ext cx="5288036" cy="3600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52120" y="332656"/>
            <a:ext cx="30963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И привёз гонец хмельной</a:t>
            </a:r>
            <a:b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В тот же день приказ такой:</a:t>
            </a:r>
            <a:b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Царь велит своим боярам,</a:t>
            </a:r>
            <a:b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Времени не тратя даром,</a:t>
            </a:r>
            <a:b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И царицу и приплод</a:t>
            </a:r>
            <a:b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Тайно бросить в бездну вод…</a:t>
            </a:r>
            <a:b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И царицу в тот же час</a:t>
            </a:r>
            <a:b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В бочку с сыном посадили,</a:t>
            </a:r>
            <a:b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Засмолили, покатили</a:t>
            </a:r>
            <a:b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И пустили в </a:t>
            </a:r>
            <a:r>
              <a:rPr lang="ru-RU" sz="1800" b="1" dirty="0" err="1">
                <a:solidFill>
                  <a:srgbClr val="0070C0"/>
                </a:solidFill>
                <a:latin typeface="Arial Black" pitchFamily="34" charset="0"/>
              </a:rPr>
              <a:t>Окиян</a:t>
            </a:r>
            <a:r>
              <a:rPr lang="ru-RU" sz="1800" b="1" dirty="0">
                <a:solidFill>
                  <a:srgbClr val="0070C0"/>
                </a:solidFill>
                <a:latin typeface="Arial Black" pitchFamily="34" charset="0"/>
              </a:rPr>
              <a:t>…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3" y="313238"/>
            <a:ext cx="5323263" cy="3619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443811" y="6504358"/>
            <a:ext cx="609306" cy="322336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rId5" action="ppaction://hlinksldjump" highlightClick="1"/>
          </p:cNvPr>
          <p:cNvSpPr/>
          <p:nvPr/>
        </p:nvSpPr>
        <p:spPr>
          <a:xfrm>
            <a:off x="203096" y="6504358"/>
            <a:ext cx="648072" cy="301350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2687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1560" y="5272196"/>
            <a:ext cx="2592288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0000"/>
                </a:solidFill>
              </a:rPr>
              <a:t>храну и укрепление  здоровья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347864" y="5302889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образование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930010" y="5272196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жизнь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5717" y="836712"/>
            <a:ext cx="5240379" cy="3816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670872" y="332656"/>
            <a:ext cx="33123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Arial Black" pitchFamily="34" charset="0"/>
              </a:rPr>
              <a:t>Каким правом </a:t>
            </a:r>
            <a:r>
              <a:rPr lang="ru-RU" sz="2800" b="1" dirty="0" err="1" smtClean="0">
                <a:solidFill>
                  <a:srgbClr val="7030A0"/>
                </a:solidFill>
                <a:latin typeface="Arial Black" pitchFamily="34" charset="0"/>
              </a:rPr>
              <a:t>воспользова-лись</a:t>
            </a:r>
            <a:r>
              <a:rPr lang="ru-RU" sz="28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Arial Black" pitchFamily="34" charset="0"/>
              </a:rPr>
              <a:t>звери, где есть такие слова:</a:t>
            </a:r>
          </a:p>
          <a:p>
            <a:r>
              <a:rPr lang="ru-RU" sz="2800" b="1" dirty="0">
                <a:solidFill>
                  <a:srgbClr val="7030A0"/>
                </a:solidFill>
                <a:latin typeface="Arial Black" pitchFamily="34" charset="0"/>
              </a:rPr>
              <a:t>«Приходи к нему волчица, и корова, и лисица…»?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190" y="749469"/>
            <a:ext cx="5542930" cy="3990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22883" y="6368473"/>
            <a:ext cx="792088" cy="374672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rId5" action="ppaction://hlinksldjump" highlightClick="1"/>
          </p:cNvPr>
          <p:cNvSpPr/>
          <p:nvPr/>
        </p:nvSpPr>
        <p:spPr>
          <a:xfrm>
            <a:off x="139620" y="6463947"/>
            <a:ext cx="775883" cy="352801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3076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17235" y="4941168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труд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99355" y="4941168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отдых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838080" y="4941168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свободу передвижений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2"/>
            <a:ext cx="5165689" cy="38884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2633" y="476672"/>
            <a:ext cx="5184576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652120" y="462675"/>
            <a:ext cx="33123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 Black" pitchFamily="34" charset="0"/>
              </a:rPr>
              <a:t>Дочка </a:t>
            </a:r>
            <a:r>
              <a:rPr lang="ru-RU" b="1" dirty="0">
                <a:solidFill>
                  <a:srgbClr val="0070C0"/>
                </a:solidFill>
                <a:latin typeface="Arial Black" pitchFamily="34" charset="0"/>
              </a:rPr>
              <a:t>по целым дням на перине валялась, да пряники ела, а падчерице с утра до ночи и присесть некогда было: то воды натаскай, то хворосту из лесу привези, то белье на речке выполощи, то грядки в огороде выполи. </a:t>
            </a: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60592" y="6483603"/>
            <a:ext cx="827584" cy="322336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rId5" action="ppaction://hlinksldjump" highlightClick="1"/>
          </p:cNvPr>
          <p:cNvSpPr/>
          <p:nvPr/>
        </p:nvSpPr>
        <p:spPr>
          <a:xfrm>
            <a:off x="203311" y="6483603"/>
            <a:ext cx="792088" cy="322336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37213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347864" y="5209479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отдых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55576" y="5168760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жизнь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903753" y="5168760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свободу передвижений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2"/>
            <a:ext cx="4097560" cy="28083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64088" y="260648"/>
            <a:ext cx="33843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263"/>
            <a:r>
              <a:rPr lang="ru-RU" sz="2400" b="1" dirty="0">
                <a:solidFill>
                  <a:srgbClr val="7030A0"/>
                </a:solidFill>
                <a:latin typeface="Arial Black" pitchFamily="34" charset="0"/>
              </a:rPr>
              <a:t>Мачеха только и знала, что </a:t>
            </a: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работы </a:t>
            </a:r>
            <a:r>
              <a:rPr lang="ru-RU" sz="2400" b="1" dirty="0" err="1" smtClean="0">
                <a:solidFill>
                  <a:srgbClr val="7030A0"/>
                </a:solidFill>
                <a:latin typeface="Arial Black" pitchFamily="34" charset="0"/>
              </a:rPr>
              <a:t>прибав-ляла</a:t>
            </a:r>
            <a:r>
              <a:rPr lang="ru-RU" sz="2400" b="1" dirty="0">
                <a:solidFill>
                  <a:srgbClr val="7030A0"/>
                </a:solidFill>
                <a:latin typeface="Arial Black" pitchFamily="34" charset="0"/>
              </a:rPr>
              <a:t>. То горох с чечевицей </a:t>
            </a:r>
            <a:r>
              <a:rPr lang="ru-RU" sz="2400" b="1" dirty="0" err="1" smtClean="0">
                <a:solidFill>
                  <a:srgbClr val="7030A0"/>
                </a:solidFill>
                <a:latin typeface="Arial Black" pitchFamily="34" charset="0"/>
              </a:rPr>
              <a:t>сме-шает</a:t>
            </a:r>
            <a:r>
              <a:rPr lang="ru-RU" sz="2400" b="1" dirty="0">
                <a:solidFill>
                  <a:srgbClr val="7030A0"/>
                </a:solidFill>
                <a:latin typeface="Arial Black" pitchFamily="34" charset="0"/>
              </a:rPr>
              <a:t>, то пшено в золу </a:t>
            </a: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высыплет. И </a:t>
            </a:r>
            <a:r>
              <a:rPr lang="ru-RU" sz="2400" b="1" dirty="0">
                <a:solidFill>
                  <a:srgbClr val="7030A0"/>
                </a:solidFill>
                <a:latin typeface="Arial Black" pitchFamily="34" charset="0"/>
              </a:rPr>
              <a:t>никогда она не думала </a:t>
            </a: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о том, что </a:t>
            </a:r>
            <a:r>
              <a:rPr lang="ru-RU" sz="2400" b="1" dirty="0">
                <a:solidFill>
                  <a:srgbClr val="7030A0"/>
                </a:solidFill>
                <a:latin typeface="Arial Black" pitchFamily="34" charset="0"/>
              </a:rPr>
              <a:t>нарушает права </a:t>
            </a:r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Золушки </a:t>
            </a:r>
            <a:r>
              <a:rPr lang="ru-RU" sz="2400" b="1" dirty="0">
                <a:solidFill>
                  <a:srgbClr val="7030A0"/>
                </a:solidFill>
                <a:latin typeface="Arial Black" pitchFamily="34" charset="0"/>
              </a:rPr>
              <a:t>на..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60647"/>
            <a:ext cx="4824536" cy="4800413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258538" y="6471185"/>
            <a:ext cx="809240" cy="318414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rId5" action="ppaction://hlinksldjump" highlightClick="1"/>
          </p:cNvPr>
          <p:cNvSpPr/>
          <p:nvPr/>
        </p:nvSpPr>
        <p:spPr>
          <a:xfrm>
            <a:off x="197382" y="6471185"/>
            <a:ext cx="792088" cy="322336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50321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135533" y="4706665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имя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19872" y="4706665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отдых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9552" y="4706665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свободу передвижений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76672"/>
            <a:ext cx="4896544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611664" y="508809"/>
            <a:ext cx="353657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FFFF00"/>
                </a:solidFill>
                <a:latin typeface="Arial Black" pitchFamily="34" charset="0"/>
              </a:rPr>
              <a:t>Как бы мне её назвать?- раздумывал Карло.- Назову- ка я её Буратино. Это имя </a:t>
            </a:r>
            <a:r>
              <a:rPr lang="ru-RU" sz="2200" b="1" dirty="0" smtClean="0">
                <a:solidFill>
                  <a:srgbClr val="FFFF00"/>
                </a:solidFill>
                <a:latin typeface="Arial Black" pitchFamily="34" charset="0"/>
              </a:rPr>
              <a:t>принесёт </a:t>
            </a:r>
            <a:r>
              <a:rPr lang="ru-RU" sz="2200" b="1" dirty="0">
                <a:solidFill>
                  <a:srgbClr val="FFFF00"/>
                </a:solidFill>
                <a:latin typeface="Arial Black" pitchFamily="34" charset="0"/>
              </a:rPr>
              <a:t>мне счастье. Я знал одно семейство- всех их  звали Буратино…Все они жили весело и беспечно…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562" y="408859"/>
            <a:ext cx="5450676" cy="3957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090070" y="6459972"/>
            <a:ext cx="987469" cy="322336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rId5" action="ppaction://hlinksldjump" highlightClick="1"/>
          </p:cNvPr>
          <p:cNvSpPr/>
          <p:nvPr/>
        </p:nvSpPr>
        <p:spPr>
          <a:xfrm>
            <a:off x="264614" y="6444145"/>
            <a:ext cx="792088" cy="322336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95331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75856" y="4582268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свободу передвижений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39552" y="4582268"/>
            <a:ext cx="2448272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отдых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156176" y="4631656"/>
            <a:ext cx="2736304" cy="136815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Plain">
              <a:avLst/>
            </a:prstTxWarp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Право на семью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151" y="649965"/>
            <a:ext cx="5124277" cy="2880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507406" y="476672"/>
            <a:ext cx="3528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Ничего на свете лучше нету,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Чем бродить друзьям по белу свету.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Тем, кто дружен, не страшны тревоги.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Нам любые дороги </a:t>
            </a:r>
            <a:r>
              <a:rPr lang="ru-RU" sz="2400" b="1" dirty="0" err="1">
                <a:solidFill>
                  <a:srgbClr val="002060"/>
                </a:solidFill>
                <a:latin typeface="Arial Black" pitchFamily="34" charset="0"/>
              </a:rPr>
              <a:t>дороги</a:t>
            </a: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</a:rPr>
              <a:t>...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815" y="620585"/>
            <a:ext cx="5290361" cy="29096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172400" y="6419003"/>
            <a:ext cx="863398" cy="322336"/>
          </a:xfrm>
          <a:prstGeom prst="actionButtonForwardNex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rId5" action="ppaction://hlinksldjump" highlightClick="1"/>
          </p:cNvPr>
          <p:cNvSpPr/>
          <p:nvPr/>
        </p:nvSpPr>
        <p:spPr>
          <a:xfrm>
            <a:off x="251151" y="6419002"/>
            <a:ext cx="792457" cy="322336"/>
          </a:xfrm>
          <a:prstGeom prst="actionButtonBackPrevious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6657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repeatCount="2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</TotalTime>
  <Words>483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RePack, SanBuild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User</cp:lastModifiedBy>
  <cp:revision>38</cp:revision>
  <dcterms:created xsi:type="dcterms:W3CDTF">2016-02-13T14:00:52Z</dcterms:created>
  <dcterms:modified xsi:type="dcterms:W3CDTF">2020-11-18T17:25:51Z</dcterms:modified>
</cp:coreProperties>
</file>