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FED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FEB6788-6F8C-4593-91D2-CADC26AC06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C8AD6E4-9839-4411-AA26-6A58A3EB9CC3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0091154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B6788-6F8C-4593-91D2-CADC26AC06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D6E4-9839-4411-AA26-6A58A3EB9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576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B6788-6F8C-4593-91D2-CADC26AC06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D6E4-9839-4411-AA26-6A58A3EB9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655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B6788-6F8C-4593-91D2-CADC26AC06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D6E4-9839-4411-AA26-6A58A3EB9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585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FEB6788-6F8C-4593-91D2-CADC26AC06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C8AD6E4-9839-4411-AA26-6A58A3EB9CC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3009336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B6788-6F8C-4593-91D2-CADC26AC06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D6E4-9839-4411-AA26-6A58A3EB9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044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B6788-6F8C-4593-91D2-CADC26AC06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D6E4-9839-4411-AA26-6A58A3EB9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515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B6788-6F8C-4593-91D2-CADC26AC06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D6E4-9839-4411-AA26-6A58A3EB9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577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B6788-6F8C-4593-91D2-CADC26AC06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D6E4-9839-4411-AA26-6A58A3EB9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976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FEB6788-6F8C-4593-91D2-CADC26AC06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C8AD6E4-9839-4411-AA26-6A58A3EB9CC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65713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FEB6788-6F8C-4593-91D2-CADC26AC06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C8AD6E4-9839-4411-AA26-6A58A3EB9CC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06990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AFEB6788-6F8C-4593-91D2-CADC26AC06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DC8AD6E4-9839-4411-AA26-6A58A3EB9CC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2555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7096" y="2245654"/>
            <a:ext cx="9548950" cy="1843020"/>
          </a:xfrm>
        </p:spPr>
        <p:txBody>
          <a:bodyPr/>
          <a:lstStyle/>
          <a:p>
            <a: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Потребительский кредит</a:t>
            </a:r>
            <a:endParaRPr lang="ru-RU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90504" y="4245428"/>
            <a:ext cx="8203474" cy="1306285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Выполнила ученица 9А класса Завалишина Ксения</a:t>
            </a:r>
          </a:p>
          <a:p>
            <a:pPr algn="r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Консультант проекта: Кирсанова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Галина Эдуардовна,</a:t>
            </a:r>
          </a:p>
          <a:p>
            <a:pPr algn="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учитель математики высшей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квалификационной категории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Новосибирск, 2022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93669" y="1331254"/>
            <a:ext cx="9104811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МУНИЦИПАЛЬНОЕ БЮДЖЕТНОЕ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ОБЩЕОБРАЗОВАТЕЛЬНОЕ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УЧРЕЖДЕНИЕ ГОРОДА НОВОСИБИРСКА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«СРЕДНЯЯ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ОБЩЕОБРАЗОВАТЕЛЬНАЯ ШКОЛА №129 ИМЕНИ ТРИЖДЫ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ГЕРОЯ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СОВЕТСКОГО СОЮЗА А.И. ПОКРЫШКИНА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(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МБОУ СОШ №129)</a:t>
            </a:r>
          </a:p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03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30" y="2465765"/>
            <a:ext cx="3340954" cy="3340954"/>
          </a:xfrm>
          <a:prstGeom prst="rect">
            <a:avLst/>
          </a:prstGeom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5486400" y="1240971"/>
            <a:ext cx="6236677" cy="4010297"/>
          </a:xfrm>
          <a:prstGeom prst="wedgeRoundRectCallout">
            <a:avLst>
              <a:gd name="adj1" fmla="val -82805"/>
              <a:gd name="adj2" fmla="val 9731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</a:rPr>
              <a:t>Кредит — это финансовые обязательства двух сторон, одна из которых </a:t>
            </a:r>
            <a:r>
              <a:rPr lang="ru-RU" sz="2800" b="1" dirty="0" smtClean="0">
                <a:solidFill>
                  <a:schemeClr val="tx1"/>
                </a:solidFill>
              </a:rPr>
              <a:t>предоставляет наличные или </a:t>
            </a:r>
            <a:r>
              <a:rPr lang="ru-RU" sz="2800" b="1" dirty="0">
                <a:solidFill>
                  <a:schemeClr val="tx1"/>
                </a:solidFill>
              </a:rPr>
              <a:t>другие ресурсы, а вторая обещает вернуть их согласно принципам срочности, платности и возвратности.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27483" y="504091"/>
            <a:ext cx="3356401" cy="119407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Что такое кредит?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2563368" y="1698171"/>
            <a:ext cx="484632" cy="10757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778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71" y="2459276"/>
            <a:ext cx="4846321" cy="3581400"/>
          </a:xfr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726141" y="551330"/>
            <a:ext cx="3267635" cy="1116106"/>
          </a:xfrm>
          <a:prstGeom prst="wedgeRoundRectCallout">
            <a:avLst>
              <a:gd name="adj1" fmla="val 7305"/>
              <a:gd name="adj2" fmla="val 140689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Алгоритм выбора банка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5460273" y="143691"/>
            <a:ext cx="6731725" cy="6453052"/>
          </a:xfrm>
          <a:prstGeom prst="wedgeRoundRectCallout">
            <a:avLst>
              <a:gd name="adj1" fmla="val -21997"/>
              <a:gd name="adj2" fmla="val 502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Лицензия банка на соответствующую деятельность.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Надежность банка. Кредитный рейтинг.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Условия, какие документы нужны для займа, кредита и т.д.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Изучение отзывов о самом банке и о его конкретных предложениях.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Если есть вопросы по каким-либо моментам в банке, стоит позвонить в банк и уточнить.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Рассмотреть и сравнить проценты потребительских кредитов разных банков.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Проверить наличие каких-либо претензий со стороны Центробанка.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Проверить, входит - ли данный банк в систему страхования вкладов.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8872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8" grpId="0" animBg="1"/>
      <p:bldP spid="8" grpId="1" animBg="1"/>
      <p:bldP spid="8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91" y="2042160"/>
            <a:ext cx="4036416" cy="3581400"/>
          </a:xfrm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247191" y="326571"/>
            <a:ext cx="4219302" cy="1162260"/>
          </a:xfrm>
          <a:prstGeom prst="wedgeRoundRectCallout">
            <a:avLst>
              <a:gd name="adj1" fmla="val -24548"/>
              <a:gd name="adj2" fmla="val 14153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Алгоритм выбора кредита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4665785" y="326571"/>
            <a:ext cx="7526215" cy="6219595"/>
          </a:xfrm>
          <a:prstGeom prst="wedgeRoundRectCallout">
            <a:avLst>
              <a:gd name="adj1" fmla="val -59536"/>
              <a:gd name="adj2" fmla="val 2322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 smtClean="0"/>
              <a:t>  </a:t>
            </a:r>
            <a:r>
              <a:rPr lang="ru-RU" sz="2400" dirty="0" smtClean="0"/>
              <a:t>Прежде </a:t>
            </a:r>
            <a:r>
              <a:rPr lang="ru-RU" sz="2400" dirty="0"/>
              <a:t>всего, разобраться, какой именно товар </a:t>
            </a:r>
            <a:r>
              <a:rPr lang="ru-RU" sz="2400" dirty="0" smtClean="0"/>
              <a:t>тебе </a:t>
            </a:r>
            <a:r>
              <a:rPr lang="ru-RU" sz="2400" dirty="0"/>
              <a:t>необходим и какими возможностями для его получения ты обладаешь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  Выяснить</a:t>
            </a:r>
            <a:r>
              <a:rPr lang="ru-RU" sz="2400" dirty="0"/>
              <a:t>, сможешь ли ты накопить на необходимую вещь и, если да, то за какой период.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  Оценить кредитные предложения нескольких банков и ответить </a:t>
            </a:r>
            <a:r>
              <a:rPr lang="ru-RU" sz="2400" dirty="0"/>
              <a:t>на вопрос – сможешь ли ты регулярно платить кредит.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  В </a:t>
            </a:r>
            <a:r>
              <a:rPr lang="ru-RU" sz="2400" dirty="0"/>
              <a:t>случае положительного ответа собери необходимый пакет документов и обратись в тот банк, условия которого наиболее приемлемы по срокам и размерам платежей.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  При </a:t>
            </a:r>
            <a:r>
              <a:rPr lang="ru-RU" sz="2400" dirty="0"/>
              <a:t>отказе можно обратиться в другой банк. Если банки отказывают тебе в выдаче кредита, то, скорее всего, нужно пересмотреть свое желание взять кредит.</a:t>
            </a:r>
          </a:p>
        </p:txBody>
      </p:sp>
    </p:spTree>
    <p:extLst>
      <p:ext uri="{BB962C8B-B14F-4D97-AF65-F5344CB8AC3E}">
        <p14:creationId xmlns:p14="http://schemas.microsoft.com/office/powerpoint/2010/main" val="213463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037" y="2338252"/>
            <a:ext cx="3581400" cy="3581400"/>
          </a:xfrm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538299" y="470264"/>
            <a:ext cx="4840876" cy="1200476"/>
          </a:xfrm>
          <a:prstGeom prst="wedgeRoundRectCallout">
            <a:avLst>
              <a:gd name="adj1" fmla="val -2817"/>
              <a:gd name="adj2" fmla="val 116791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Рекомендации по выбору кредита и банка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5673634" y="156755"/>
            <a:ext cx="6518366" cy="6505302"/>
          </a:xfrm>
          <a:prstGeom prst="wedgeRoundRectCallout">
            <a:avLst>
              <a:gd name="adj1" fmla="val -74719"/>
              <a:gd name="adj2" fmla="val 1386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1900" b="1" dirty="0"/>
              <a:t>Выбирая банк, внимательно читайте всю информацию о нём: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900" b="1" dirty="0"/>
              <a:t>смотрите рейтинг выбранного банка по сравнению с другими,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900" b="1" dirty="0"/>
              <a:t>читайте отзывы, по возможности узнайте у клиента банка о том, что ему понравилось и не понравилось,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900" b="1" dirty="0"/>
              <a:t>взял бы клиент ещё раз кредит в этом банке или нет.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1900" b="1" dirty="0"/>
              <a:t>При выборе кредита пользуйтесь кредитным калькулятором, они есть на сайтах банков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1900" b="1" dirty="0"/>
              <a:t>смотрите на проценты,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900" b="1" dirty="0"/>
              <a:t>на сумму платежа,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900" b="1" dirty="0"/>
              <a:t> посчитайте сумму, которую вы потратите на кредит в итоге.  Некоторые калькуляторы указывают сумму зарплаты и на это стоит обратить внимание.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1900" b="1" dirty="0"/>
              <a:t>Кредит нужно брать в банках и кредитных организациях, имеющих лицензии (специальное разрешение Центрального банка Российской Федерации).  </a:t>
            </a:r>
          </a:p>
        </p:txBody>
      </p:sp>
    </p:spTree>
    <p:extLst>
      <p:ext uri="{BB962C8B-B14F-4D97-AF65-F5344CB8AC3E}">
        <p14:creationId xmlns:p14="http://schemas.microsoft.com/office/powerpoint/2010/main" val="2437428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</p:bld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6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A281096F-476B-43EE-9F17-39DCD91798C8}">
  <we:reference id="wa104380862" version="1.5.0.0" store="ru-RU" storeType="OMEX"/>
  <we:alternateReferences>
    <we:reference id="WA104380862" version="1.5.0.0" store="WA104380862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434</TotalTime>
  <Words>373</Words>
  <Application>Microsoft Office PowerPoint</Application>
  <PresentationFormat>Широкоэкранный</PresentationFormat>
  <Paragraphs>33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Franklin Gothic Book</vt:lpstr>
      <vt:lpstr>Wingdings</vt:lpstr>
      <vt:lpstr>Crop</vt:lpstr>
      <vt:lpstr>Потребительский кредит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Потребительский кредит</dc:title>
  <dc:creator>RePack by Diakov</dc:creator>
  <cp:lastModifiedBy>RePack by Diakov</cp:lastModifiedBy>
  <cp:revision>19</cp:revision>
  <dcterms:created xsi:type="dcterms:W3CDTF">2022-12-05T14:43:50Z</dcterms:created>
  <dcterms:modified xsi:type="dcterms:W3CDTF">2022-12-06T13:18:16Z</dcterms:modified>
</cp:coreProperties>
</file>