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1" r:id="rId4"/>
    <p:sldId id="258" r:id="rId5"/>
    <p:sldId id="277" r:id="rId6"/>
    <p:sldId id="278" r:id="rId7"/>
    <p:sldId id="280" r:id="rId8"/>
    <p:sldId id="259" r:id="rId9"/>
    <p:sldId id="261" r:id="rId10"/>
    <p:sldId id="263" r:id="rId11"/>
    <p:sldId id="260" r:id="rId12"/>
    <p:sldId id="266" r:id="rId13"/>
    <p:sldId id="267" r:id="rId14"/>
    <p:sldId id="265" r:id="rId15"/>
    <p:sldId id="264" r:id="rId16"/>
    <p:sldId id="268" r:id="rId17"/>
    <p:sldId id="269" r:id="rId18"/>
    <p:sldId id="271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047" autoAdjust="0"/>
    <p:restoredTop sz="94713" autoAdjust="0"/>
  </p:normalViewPr>
  <p:slideViewPr>
    <p:cSldViewPr>
      <p:cViewPr varScale="1">
        <p:scale>
          <a:sx n="86" d="100"/>
          <a:sy n="86" d="100"/>
        </p:scale>
        <p:origin x="-13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pn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3.infourok.ru/uploads/ex/0349/0001eb90-99c82ea0/4/img1.jpg"/>
          <p:cNvPicPr>
            <a:picLocks noChangeAspect="1" noChangeArrowheads="1"/>
          </p:cNvPicPr>
          <p:nvPr/>
        </p:nvPicPr>
        <p:blipFill>
          <a:blip r:embed="rId2" cstate="print"/>
          <a:srcRect t="1701" b="2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188640"/>
            <a:ext cx="8136904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4800" b="1" dirty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r>
              <a:rPr lang="ru-RU" sz="6000" b="1" dirty="0">
                <a:solidFill>
                  <a:srgbClr val="FF0000"/>
                </a:solidFill>
                <a:latin typeface="Monotype Corsiva" pitchFamily="66" charset="0"/>
              </a:rPr>
              <a:t>«Использование </a:t>
            </a:r>
          </a:p>
          <a:p>
            <a:pPr algn="ctr"/>
            <a:r>
              <a:rPr lang="ru-RU" sz="6000" b="1" dirty="0" err="1">
                <a:solidFill>
                  <a:srgbClr val="FF0000"/>
                </a:solidFill>
                <a:latin typeface="Monotype Corsiva" pitchFamily="66" charset="0"/>
              </a:rPr>
              <a:t>ИКТ-технологий</a:t>
            </a:r>
            <a:r>
              <a:rPr lang="ru-RU" sz="6000" b="1" dirty="0">
                <a:solidFill>
                  <a:srgbClr val="FF0000"/>
                </a:solidFill>
                <a:latin typeface="Monotype Corsiva" pitchFamily="66" charset="0"/>
              </a:rPr>
              <a:t> </a:t>
            </a:r>
          </a:p>
          <a:p>
            <a:pPr algn="ctr"/>
            <a:r>
              <a:rPr lang="ru-RU" sz="6000" b="1" dirty="0">
                <a:solidFill>
                  <a:srgbClr val="FF0000"/>
                </a:solidFill>
                <a:latin typeface="Monotype Corsiva" pitchFamily="66" charset="0"/>
              </a:rPr>
              <a:t>в ДОУ»</a:t>
            </a:r>
            <a:endParaRPr lang="ru-RU" sz="6600" b="1" dirty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</a:rPr>
              <a:t>                             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Monotype Corsiva" pitchFamily="66" charset="0"/>
              </a:rPr>
              <a:t>                            </a:t>
            </a:r>
            <a:endParaRPr lang="ru-RU" sz="2000" b="1" dirty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endParaRPr lang="ru-RU" sz="2000" b="1" dirty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endParaRPr lang="ru-RU" sz="2000" b="1" dirty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endParaRPr lang="ru-RU" sz="2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9B2E4116-2D21-082E-330E-AF07AB0A4D62}"/>
              </a:ext>
            </a:extLst>
          </p:cNvPr>
          <p:cNvSpPr txBox="1"/>
          <p:nvPr/>
        </p:nvSpPr>
        <p:spPr>
          <a:xfrm>
            <a:off x="4267359" y="4150607"/>
            <a:ext cx="4876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Селиверстова. Т.Н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3.infourok.ru/uploads/ex/0349/0001eb90-99c82ea0/4/img1.jpg"/>
          <p:cNvPicPr>
            <a:picLocks noChangeAspect="1" noChangeArrowheads="1"/>
          </p:cNvPicPr>
          <p:nvPr/>
        </p:nvPicPr>
        <p:blipFill>
          <a:blip r:embed="rId2" cstate="print"/>
          <a:srcRect t="1701" b="2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188640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latin typeface="Monotype Corsiva" pitchFamily="66" charset="0"/>
              </a:rPr>
              <a:t>Методическая работа, </a:t>
            </a:r>
          </a:p>
          <a:p>
            <a:pPr algn="ctr"/>
            <a:r>
              <a:rPr lang="ru-RU" sz="3600" b="1" i="1" dirty="0">
                <a:solidFill>
                  <a:srgbClr val="FF0000"/>
                </a:solidFill>
                <a:latin typeface="Monotype Corsiva" pitchFamily="66" charset="0"/>
              </a:rPr>
              <a:t>повышение квалификации педагога</a:t>
            </a:r>
            <a:endParaRPr lang="ru-RU" sz="3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899592" y="1388383"/>
            <a:ext cx="7704856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kumimoji="0" lang="ru-RU" sz="17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информационном обществе сетевые электронные ресурсы – это наиболее удобный, быстрый и современный способ распространения новых методических идей и дидактических пособий, доступный методистам и педагогам независимо от места их проживания.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Информационно-методическая поддержка в виде электронных ресурсов может быть использована во время подготовки педагога к занятиям, для изучения новых методик, при подборе наглядных пособий к занятию.</a:t>
            </a:r>
            <a:endParaRPr kumimoji="0" lang="ru-RU" sz="17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Сетевые сообщества педагогов позволяют не только находить и использовать необходимые методические разработки, но и размещать свои материалы, делиться педагогическим опытом по подготовке и проведению мероприятий, по использованию различных методик, технологий.</a:t>
            </a:r>
            <a:endParaRPr kumimoji="0" lang="ru-RU" sz="17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Современное образовательное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пространство требует от педагога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особой гибкости при подготовке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проведении педагогических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мероприятий. </a:t>
            </a:r>
          </a:p>
        </p:txBody>
      </p:sp>
    </p:spTree>
  </p:cSld>
  <p:clrMapOvr>
    <a:masterClrMapping/>
  </p:clrMapOvr>
  <p:transition>
    <p:split orient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3.infourok.ru/uploads/ex/0349/0001eb90-99c82ea0/4/img1.jpg"/>
          <p:cNvPicPr>
            <a:picLocks noChangeAspect="1" noChangeArrowheads="1"/>
          </p:cNvPicPr>
          <p:nvPr/>
        </p:nvPicPr>
        <p:blipFill>
          <a:blip r:embed="rId2" cstate="print"/>
          <a:srcRect t="1701" b="2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827584" y="136774"/>
            <a:ext cx="792088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Дистанционные курсы повышения квалификации позволяют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выбрать интересующее педагога направление и обучаться без отрыва от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основной образовательной деятельности.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Важным аспектом работы педагога является и участие в различных педагогических проектах, дистанционных конкурсах, викторинах, олимпиадах, что повышает уровень самооценки, как педагога, так и воспитанников.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Очное участие в таких мероприятиях часто невозможно из-за удаленности региона, финансовых затрат и других причин. А дистанционное участие доступно всем.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этом необходимо обратить внимание на надежность ресурса, количество зарегистрированных пользователей.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Users\Дом\Desktop\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2924944"/>
            <a:ext cx="1440160" cy="1800200"/>
          </a:xfrm>
          <a:prstGeom prst="rect">
            <a:avLst/>
          </a:prstGeom>
          <a:noFill/>
        </p:spPr>
      </p:pic>
      <p:pic>
        <p:nvPicPr>
          <p:cNvPr id="15363" name="Picture 3" descr="C:\Users\Дом\Desktop\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331640" y="3284984"/>
            <a:ext cx="1368152" cy="1800200"/>
          </a:xfrm>
          <a:prstGeom prst="rect">
            <a:avLst/>
          </a:prstGeom>
          <a:noFill/>
        </p:spPr>
      </p:pic>
      <p:pic>
        <p:nvPicPr>
          <p:cNvPr id="15364" name="Picture 4" descr="C:\Users\Дом\Desktop\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619672" y="3717032"/>
            <a:ext cx="1368152" cy="1800200"/>
          </a:xfrm>
          <a:prstGeom prst="rect">
            <a:avLst/>
          </a:prstGeom>
          <a:noFill/>
        </p:spPr>
      </p:pic>
      <p:pic>
        <p:nvPicPr>
          <p:cNvPr id="15365" name="Picture 5" descr="C:\Users\Дом\Desktop\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23728" y="4293096"/>
            <a:ext cx="1296144" cy="1800200"/>
          </a:xfrm>
          <a:prstGeom prst="rect">
            <a:avLst/>
          </a:prstGeom>
          <a:noFill/>
        </p:spPr>
      </p:pic>
      <p:pic>
        <p:nvPicPr>
          <p:cNvPr id="1026" name="Picture 2" descr="C:\Users\Дом\Desktop\изображение_viber_2020-05-17_19-24-09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627784" y="4869160"/>
            <a:ext cx="1368152" cy="1810282"/>
          </a:xfrm>
          <a:prstGeom prst="rect">
            <a:avLst/>
          </a:prstGeom>
          <a:noFill/>
        </p:spPr>
      </p:pic>
      <p:pic>
        <p:nvPicPr>
          <p:cNvPr id="9" name="Picture 5" descr="C:\Users\Дом\Desktop\Инфоурок\Свидетельство проекта infourok.ru №ГИ19611637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380312" y="2708920"/>
            <a:ext cx="1440160" cy="1800200"/>
          </a:xfrm>
          <a:prstGeom prst="rect">
            <a:avLst/>
          </a:prstGeom>
          <a:noFill/>
        </p:spPr>
      </p:pic>
      <p:pic>
        <p:nvPicPr>
          <p:cNvPr id="2" name="Picture 2" descr="C:\Users\Дом\Desktop\Мультиурок\Сертификат Найдыч Оксана Викторовна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732240" y="3284984"/>
            <a:ext cx="1440160" cy="1800200"/>
          </a:xfrm>
          <a:prstGeom prst="rect">
            <a:avLst/>
          </a:prstGeom>
          <a:noFill/>
        </p:spPr>
      </p:pic>
      <p:pic>
        <p:nvPicPr>
          <p:cNvPr id="1027" name="Picture 3" descr="C:\Users\Дом\Desktop\Вебинары\Солнечный свет\19.04.2020г. Сертификат Солнечный свет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228184" y="3861048"/>
            <a:ext cx="1368152" cy="1800418"/>
          </a:xfrm>
          <a:prstGeom prst="rect">
            <a:avLst/>
          </a:prstGeom>
          <a:noFill/>
        </p:spPr>
      </p:pic>
      <p:pic>
        <p:nvPicPr>
          <p:cNvPr id="1028" name="Picture 4" descr="C:\Users\Дом\Desktop\Вебинары\Мерсибо\06.05.2020 Мерсибо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5724128" y="4365104"/>
            <a:ext cx="1379522" cy="1872208"/>
          </a:xfrm>
          <a:prstGeom prst="rect">
            <a:avLst/>
          </a:prstGeom>
          <a:noFill/>
        </p:spPr>
      </p:pic>
      <p:pic>
        <p:nvPicPr>
          <p:cNvPr id="13" name="Рисунок 12"/>
          <p:cNvPicPr/>
          <p:nvPr/>
        </p:nvPicPr>
        <p:blipFill>
          <a:blip r:embed="rId1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797152"/>
            <a:ext cx="1368152" cy="1800200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3.infourok.ru/uploads/ex/0349/0001eb90-99c82ea0/4/img1.jpg"/>
          <p:cNvPicPr>
            <a:picLocks noChangeAspect="1" noChangeArrowheads="1"/>
          </p:cNvPicPr>
          <p:nvPr/>
        </p:nvPicPr>
        <p:blipFill>
          <a:blip r:embed="rId2" cstate="print"/>
          <a:srcRect t="1701" b="2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683568" y="180423"/>
            <a:ext cx="82089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Работа с родителями</a:t>
            </a:r>
            <a:endParaRPr kumimoji="0" lang="ru-RU" sz="5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908720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899592" y="908720"/>
            <a:ext cx="7920880" cy="1440160"/>
            <a:chOff x="3139" y="1213"/>
            <a:chExt cx="8497959" cy="1424285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3139" y="1213"/>
              <a:ext cx="8497959" cy="1424285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176567" y="42929"/>
              <a:ext cx="8282814" cy="13408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8590" tIns="148590" rIns="148590" bIns="148590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900" kern="1200" dirty="0"/>
                <a:t>Взаимодействие с внешним миром </a:t>
              </a: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899593" y="2407934"/>
            <a:ext cx="5832647" cy="1957170"/>
            <a:chOff x="3139" y="1615573"/>
            <a:chExt cx="6287837" cy="1340853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3139" y="1675590"/>
              <a:ext cx="6287837" cy="118217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Скругленный прямоугольник 4"/>
            <p:cNvSpPr/>
            <p:nvPr/>
          </p:nvSpPr>
          <p:spPr>
            <a:xfrm>
              <a:off x="44855" y="1615573"/>
              <a:ext cx="6204405" cy="13408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/>
                <a:t>Групповые сайты</a:t>
              </a: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6804248" y="2348880"/>
            <a:ext cx="2016224" cy="1872208"/>
            <a:chOff x="6462240" y="1415602"/>
            <a:chExt cx="2038857" cy="1582540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6462240" y="1573857"/>
              <a:ext cx="2038857" cy="1424285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Скругленный прямоугольник 4"/>
            <p:cNvSpPr/>
            <p:nvPr/>
          </p:nvSpPr>
          <p:spPr>
            <a:xfrm>
              <a:off x="6578746" y="1415602"/>
              <a:ext cx="1880635" cy="15408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/>
                <a:t>Официальный сайт ДОУ</a:t>
              </a: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6804248" y="4509121"/>
            <a:ext cx="2016224" cy="1872207"/>
            <a:chOff x="6462240" y="3146501"/>
            <a:chExt cx="2038857" cy="1424285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6462240" y="3146501"/>
              <a:ext cx="2038857" cy="1424285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Скругленный прямоугольник 4"/>
            <p:cNvSpPr/>
            <p:nvPr/>
          </p:nvSpPr>
          <p:spPr>
            <a:xfrm>
              <a:off x="6589659" y="3188217"/>
              <a:ext cx="1869722" cy="13408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dirty="0"/>
                <a:t>И</a:t>
              </a:r>
              <a:r>
                <a:rPr lang="ru-RU" sz="1600" kern="1200" dirty="0"/>
                <a:t>нформация актуальная для всех родителей</a:t>
              </a: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4644008" y="4509120"/>
            <a:ext cx="2016224" cy="1872208"/>
            <a:chOff x="4252119" y="3146501"/>
            <a:chExt cx="2038857" cy="1424285"/>
          </a:xfrm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4252119" y="3146501"/>
              <a:ext cx="2038857" cy="1424285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Скругленный прямоугольник 4"/>
            <p:cNvSpPr/>
            <p:nvPr/>
          </p:nvSpPr>
          <p:spPr>
            <a:xfrm>
              <a:off x="4293835" y="3188217"/>
              <a:ext cx="1955425" cy="13408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/>
                <a:t>Отчетность</a:t>
              </a: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2627784" y="4509120"/>
            <a:ext cx="1872208" cy="1872208"/>
            <a:chOff x="2127629" y="3146501"/>
            <a:chExt cx="2038857" cy="1424285"/>
          </a:xfrm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2127629" y="3146501"/>
              <a:ext cx="2038857" cy="1424285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Скругленный прямоугольник 4"/>
            <p:cNvSpPr/>
            <p:nvPr/>
          </p:nvSpPr>
          <p:spPr>
            <a:xfrm>
              <a:off x="2169345" y="3188217"/>
              <a:ext cx="1955425" cy="13408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/>
                <a:t>Информирование</a:t>
              </a: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755576" y="4509120"/>
            <a:ext cx="1728192" cy="1872208"/>
            <a:chOff x="3139" y="3146501"/>
            <a:chExt cx="2038857" cy="1424285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3139" y="3146501"/>
              <a:ext cx="2038857" cy="1424285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Скругленный прямоугольник 4"/>
            <p:cNvSpPr/>
            <p:nvPr/>
          </p:nvSpPr>
          <p:spPr>
            <a:xfrm>
              <a:off x="44855" y="3188217"/>
              <a:ext cx="1955425" cy="13408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/>
                <a:t>Анкетирование</a:t>
              </a:r>
            </a:p>
          </p:txBody>
        </p:sp>
      </p:grpSp>
    </p:spTree>
  </p:cSld>
  <p:clrMapOvr>
    <a:masterClrMapping/>
  </p:clrMapOvr>
  <p:transition>
    <p:wheel spokes="8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3.infourok.ru/uploads/ex/0349/0001eb90-99c82ea0/4/img1.jpg"/>
          <p:cNvPicPr>
            <a:picLocks noChangeAspect="1" noChangeArrowheads="1"/>
          </p:cNvPicPr>
          <p:nvPr/>
        </p:nvPicPr>
        <p:blipFill>
          <a:blip r:embed="rId2" cstate="print"/>
          <a:srcRect t="1701" b="2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116633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err="1">
                <a:solidFill>
                  <a:srgbClr val="FF0000"/>
                </a:solidFill>
                <a:latin typeface="Monotype Corsiva" pitchFamily="66" charset="0"/>
              </a:rPr>
              <a:t>Воспитательно</a:t>
            </a:r>
            <a:r>
              <a:rPr lang="ru-RU" sz="3600" b="1" i="1" dirty="0">
                <a:solidFill>
                  <a:srgbClr val="FF0000"/>
                </a:solidFill>
                <a:latin typeface="Monotype Corsiva" pitchFamily="66" charset="0"/>
              </a:rPr>
              <a:t> - образовательный </a:t>
            </a:r>
          </a:p>
          <a:p>
            <a:pPr algn="ctr"/>
            <a:r>
              <a:rPr lang="ru-RU" sz="3600" b="1" i="1" dirty="0">
                <a:solidFill>
                  <a:srgbClr val="FF0000"/>
                </a:solidFill>
                <a:latin typeface="Monotype Corsiva" pitchFamily="66" charset="0"/>
              </a:rPr>
              <a:t>процесс</a:t>
            </a:r>
            <a:endParaRPr lang="ru-RU" sz="3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971600" y="1194882"/>
            <a:ext cx="7776864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 ИКТ не предусматривает обучение детей основам информатики и вычислительной техники.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Это, прежде всего: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организацию непосредственной образовательной деятельности воспитанника;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организацию совместной развивающей деятельности педагога и детей;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реализацию проектов;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создание развивающей среды (игр, пособий, дидактических материалов).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сегодняшний день это единственный вид деятельности, не регламентируемый специальной образовательной программой. Педагогам приходится самостоятельно изучать подход и внедрять его в свою деятельность.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Дом\Desktop\Методобьед\20181114_092712-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5085184"/>
            <a:ext cx="2432323" cy="15442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C:\Users\Дом\Desktop\Методобьед\IMG-20190321-WA000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95936" y="5085184"/>
            <a:ext cx="1656184" cy="1512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 descr="C:\Users\Дом\Desktop\Методобьед\IMG_20191105_09501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56176" y="5085184"/>
            <a:ext cx="2448272" cy="15736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blinds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3.infourok.ru/uploads/ex/0349/0001eb90-99c82ea0/4/img1.jpg"/>
          <p:cNvPicPr>
            <a:picLocks noChangeAspect="1" noChangeArrowheads="1"/>
          </p:cNvPicPr>
          <p:nvPr/>
        </p:nvPicPr>
        <p:blipFill>
          <a:blip r:embed="rId2" cstate="print"/>
          <a:srcRect t="1701" b="2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899592" y="212324"/>
            <a:ext cx="7848872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работе педагога выделяются следующие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направления в использовании ИКТ, которые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доступны для работы с дошкольниками: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создание презентаций;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работа с ресурсами Интернет;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использование готовых обучающих программ;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разработка и использование собственных авторских программ.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Дом\Desktop\Методобьед\sANEVTUOy0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59632" y="3068960"/>
            <a:ext cx="2592287" cy="33260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6" name="Picture 4" descr="C:\Users\Дом\Desktop\Методобьед\IMG_0022-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17203" y="3284984"/>
            <a:ext cx="3343229" cy="27363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comb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3.infourok.ru/uploads/ex/0349/0001eb90-99c82ea0/4/img1.jpg"/>
          <p:cNvPicPr>
            <a:picLocks noChangeAspect="1" noChangeArrowheads="1"/>
          </p:cNvPicPr>
          <p:nvPr/>
        </p:nvPicPr>
        <p:blipFill>
          <a:blip r:embed="rId2" cstate="print"/>
          <a:srcRect t="1701" b="2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899592" y="84172"/>
            <a:ext cx="7992888" cy="661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Использование ИКТ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 образовательном процессе</a:t>
            </a:r>
            <a:endParaRPr kumimoji="0" lang="ru-RU" sz="36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результате работы по внедрению информационных технологий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тмечены их преимущества перед традиционными средствами обучения: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16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ИКТ даёт возможность расширения использования электронных средств обучения, так как они передают информацию быстрее;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Движения, звук, мультипликация надолго привлекает внимание детей и способствует повышению у них интереса к изучаемому материалу;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Обеспечивает наглядность, которая способствует восприятию и лучшему запоминанию материала, что очень важно, учитывая наглядно-образное мышление детей дошкольного возраста. При этом включаются три вида памяти: зрительная, слуховая, моторная;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Слайд-шоу и видеофрагменты позволяет показать те моменты из окружающего мира, наблюдение которых вызывает затруднения: например, рост цветка, вращение планет вокруг Солнца, движение волн, вот идёт дождь;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Также можно смоделировать такие жизненные ситуации, которые нельзя или сложно показать и увидеть в повседневной жизни (например, воспроизведение звуков природы; работу транспорта и т.д.);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Использование информационных технологий побуждает детей к поисковой исследовательской деятельности, включая и поиск в сети Интернет самостоятельно или вместе с родителями;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ИКТ – это дополнительные возможности работы с детьми, имеющими ограниченные возможности.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mb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3.infourok.ru/uploads/ex/0349/0001eb90-99c82ea0/4/img1.jpg"/>
          <p:cNvPicPr>
            <a:picLocks noChangeAspect="1" noChangeArrowheads="1"/>
          </p:cNvPicPr>
          <p:nvPr/>
        </p:nvPicPr>
        <p:blipFill>
          <a:blip r:embed="rId2" cstate="print"/>
          <a:srcRect t="1701" b="2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9592" y="188641"/>
            <a:ext cx="792088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Monotype Corsiva" pitchFamily="66" charset="0"/>
              </a:rPr>
              <a:t>Плюсы использования ИКТ в ДОУ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Приоритеты ИКТ перед старой системой подачи   материала: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Фото, карточки, картинки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устаревают физически, 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их хранение требует много 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места, поиск отнимает 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много времени.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ИКТ картинки легко 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восстанавливаемы, их легко 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перемещать, практически 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любую иллюстрацию можно 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найти в интернете.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5301208"/>
            <a:ext cx="60841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Интерактивные экскурсии,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позволяют очутиться в 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другом месте, не выходя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помещения.</a:t>
            </a:r>
          </a:p>
        </p:txBody>
      </p:sp>
      <p:pic>
        <p:nvPicPr>
          <p:cNvPr id="4098" name="Picture 2" descr="C:\Users\Дом\Desktop\00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72679" y="1916832"/>
            <a:ext cx="4097007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 dir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3.infourok.ru/uploads/ex/0349/0001eb90-99c82ea0/4/img1.jpg"/>
          <p:cNvPicPr>
            <a:picLocks noChangeAspect="1" noChangeArrowheads="1"/>
          </p:cNvPicPr>
          <p:nvPr/>
        </p:nvPicPr>
        <p:blipFill>
          <a:blip r:embed="rId2" cstate="print"/>
          <a:srcRect t="1701" b="2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9592" y="188641"/>
            <a:ext cx="792088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Monotype Corsiva" pitchFamily="66" charset="0"/>
              </a:rPr>
              <a:t>Минусы использования ИКТ в ДОУ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Проблемы при применении ИКТ в воспитательно-образовательном процессе: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Перенасыщение мероприятий анимацией, слайдами, перегруженность рисунками;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Недостаточная оснащенность ДОУ технической аппаратурой;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Педагог не обладает достаточной квалификацией для работы с компьютером.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D:\Личные папки\Владелец\Desktop\128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27784" y="3861048"/>
            <a:ext cx="3888432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amond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3.infourok.ru/uploads/ex/0349/0001eb90-99c82ea0/4/img1.jpg"/>
          <p:cNvPicPr>
            <a:picLocks noChangeAspect="1" noChangeArrowheads="1"/>
          </p:cNvPicPr>
          <p:nvPr/>
        </p:nvPicPr>
        <p:blipFill>
          <a:blip r:embed="rId2" cstate="print"/>
          <a:srcRect t="1701" b="2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188640"/>
            <a:ext cx="8064896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Monotype Corsiva" pitchFamily="66" charset="0"/>
              </a:rPr>
              <a:t>Рекомендации по использованию ИКТ </a:t>
            </a:r>
          </a:p>
          <a:p>
            <a:r>
              <a:rPr lang="ru-RU" sz="3600" b="1" dirty="0">
                <a:solidFill>
                  <a:srgbClr val="FF0000"/>
                </a:solidFill>
                <a:latin typeface="Monotype Corsiva" pitchFamily="66" charset="0"/>
              </a:rPr>
              <a:t>в ДОУ в работе с детьми </a:t>
            </a:r>
          </a:p>
          <a:p>
            <a:pPr algn="ctr"/>
            <a:r>
              <a:rPr lang="ru-RU" b="1" dirty="0"/>
              <a:t>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учетом требований санитарно-эпидемиологических правил и нормативов </a:t>
            </a:r>
            <a:r>
              <a:rPr lang="ru-RU" sz="2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132856"/>
            <a:ext cx="78488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По требованиям </a:t>
            </a:r>
            <a:r>
              <a:rPr lang="ru-RU" sz="2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СанПиНа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образовательная деятельность с использованием компьютера предполагает для детей 6-7 лет - не более 15 минут.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Образовательную деятельность с использованием компьютера для детей 5-7 лет следует проводить не более одного раза в течение дня и не чаще трех раз в неделю.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В конце занятия проводить гимнастику для глаз.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Правильно определять дидактическую роль и место ИКТ в образовательной деятельности.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Нельзя использовать </a:t>
            </a:r>
            <a:r>
              <a:rPr lang="ru-RU" sz="2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мультимедийные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технологии на каждом занятии. При частом использовании ИКТ у детей теряется особый интерес к таким занятиям.</a:t>
            </a:r>
          </a:p>
        </p:txBody>
      </p:sp>
    </p:spTree>
  </p:cSld>
  <p:clrMapOvr>
    <a:masterClrMapping/>
  </p:clrMapOvr>
  <p:transition>
    <p:push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3.infourok.ru/uploads/ex/0349/0001eb90-99c82ea0/4/img1.jpg"/>
          <p:cNvPicPr>
            <a:picLocks noChangeAspect="1" noChangeArrowheads="1"/>
          </p:cNvPicPr>
          <p:nvPr/>
        </p:nvPicPr>
        <p:blipFill>
          <a:blip r:embed="rId2" cstate="print"/>
          <a:srcRect t="1701" b="2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188640"/>
            <a:ext cx="7992888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Monotype Corsiva" pitchFamily="66" charset="0"/>
              </a:rPr>
              <a:t>Вывод</a:t>
            </a:r>
            <a:r>
              <a:rPr lang="ru-RU" dirty="0"/>
              <a:t/>
            </a:r>
            <a:br>
              <a:rPr lang="ru-RU" dirty="0"/>
            </a:b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 ИКТ 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способствует повышению качества образовательного процесса, 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оно служит развитию познавательной мотивации воспитанников, 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которое ведет к росту их достижений, 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ключевых компетентностей.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2" descr="D:\Личные папки\Владелец\Desktop\hello_html_230d2e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59832" y="3933056"/>
            <a:ext cx="3816424" cy="25786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3.infourok.ru/uploads/ex/0349/0001eb90-99c82ea0/4/img1.jpg"/>
          <p:cNvPicPr>
            <a:picLocks noChangeAspect="1" noChangeArrowheads="1"/>
          </p:cNvPicPr>
          <p:nvPr/>
        </p:nvPicPr>
        <p:blipFill>
          <a:blip r:embed="rId2" cstate="print"/>
          <a:srcRect t="1701" b="2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99592" y="620688"/>
            <a:ext cx="7488832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«Если сегодня мы будем учить </a:t>
            </a:r>
          </a:p>
          <a:p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так, как учили вчера, мы украдем </a:t>
            </a:r>
          </a:p>
          <a:p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наших детей завтра»</a:t>
            </a:r>
          </a:p>
          <a:p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Джон 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Дьюи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американский педагог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s://vistanews.ru/uploads/posts/2017-10/1508256138_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25276" y="3573016"/>
            <a:ext cx="3078874" cy="28928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3.infourok.ru/uploads/ex/0349/0001eb90-99c82ea0/4/img1.jpg"/>
          <p:cNvPicPr>
            <a:picLocks noChangeAspect="1" noChangeArrowheads="1"/>
          </p:cNvPicPr>
          <p:nvPr/>
        </p:nvPicPr>
        <p:blipFill>
          <a:blip r:embed="rId2" cstate="print"/>
          <a:srcRect t="1701" b="2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9592" y="1844824"/>
            <a:ext cx="78488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Использование </a:t>
            </a:r>
          </a:p>
          <a:p>
            <a:pPr algn="ctr"/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информационно-коммуникационных технологий в детском саду – актуальная проблема современного дошкольного воспитания. </a:t>
            </a:r>
          </a:p>
        </p:txBody>
      </p:sp>
      <p:pic>
        <p:nvPicPr>
          <p:cNvPr id="5" name="Рисунок 4" descr="hello_html_5dcaa15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31840" y="404664"/>
            <a:ext cx="3600400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3.infourok.ru/uploads/ex/0349/0001eb90-99c82ea0/4/img1.jpg"/>
          <p:cNvPicPr>
            <a:picLocks noChangeAspect="1" noChangeArrowheads="1"/>
          </p:cNvPicPr>
          <p:nvPr/>
        </p:nvPicPr>
        <p:blipFill>
          <a:blip r:embed="rId2" cstate="print"/>
          <a:srcRect t="1701" b="2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827584" y="43922"/>
            <a:ext cx="8064896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3600" b="1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Что такое ИКТ?</a:t>
            </a:r>
            <a:endParaRPr kumimoji="0" lang="ru-RU" sz="2400" b="1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Сочетание ИКТ связано с двумя видами технологий: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информационными и коммуникационными.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«Информационная технология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комплекс методов, способов и средств, обеспечивающих хранение, обработку, передачу и отображение информации и ориентированных на повышение эффективности и производительности труда».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современном этапе методы, способы и средства напрямую взаимосвязаны с компьютером (компьютерные технологии).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u="sng" dirty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Коммуникационные технологии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определяют методы, способы и средства взаимодействия человека с внешней средой (обратный процесс также важен). В этих коммуникациях компьютер занимает свое место. Он обеспечивает, комфортное, индивидуальное, многообразное, высокоинтеллектуальное взаимодействие объектов коммуникации.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использовании ИКТ в работе не важен стаж работы педагогов и образование, а важно желание и стремление освоения  ИКТ.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l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3.infourok.ru/uploads/ex/0349/0001eb90-99c82ea0/4/img1.jpg"/>
          <p:cNvPicPr>
            <a:picLocks noChangeAspect="1" noChangeArrowheads="1"/>
          </p:cNvPicPr>
          <p:nvPr/>
        </p:nvPicPr>
        <p:blipFill>
          <a:blip r:embed="rId2" cstate="print"/>
          <a:srcRect t="1701" b="2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899592" y="206928"/>
            <a:ext cx="8064896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Главной целью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внедрения информационных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ехнологий</a:t>
            </a:r>
            <a:r>
              <a:rPr kumimoji="0" lang="ru-RU" sz="2000" b="1" i="0" u="none" strike="noStrike" cap="none" normalizeH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является создание единого информационного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пространства образовательного учреждения, системы, в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которой задействованы и на информационном уровне связаны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участники учебно-воспитательного процесса: администрация, педагоги, воспитанники и их родители.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Для реализации этого необходимы подготовленные педагогические кадры, способные сочетать традиционные методы обучения и современные информационные технологии.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Педагог должен не только уметь пользоваться компьютером и современным </a:t>
            </a:r>
            <a:r>
              <a:rPr kumimoji="0" lang="ru-RU" sz="2000" b="1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мультимедийным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оборудованием, но и создавать свои образовательные ресурсы, широко использовать их в своей педагогической деятельности.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2i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71800" y="4437112"/>
            <a:ext cx="3733800" cy="2062163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3.infourok.ru/uploads/ex/0349/0001eb90-99c82ea0/4/img1.jpg"/>
          <p:cNvPicPr>
            <a:picLocks noChangeAspect="1" noChangeArrowheads="1"/>
          </p:cNvPicPr>
          <p:nvPr/>
        </p:nvPicPr>
        <p:blipFill>
          <a:blip r:embed="rId2" cstate="print"/>
          <a:srcRect t="1701" b="2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827584" y="150024"/>
            <a:ext cx="792088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4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Задачи использования ИКТ: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Реализация направлений развития детей 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соответствии с ФГОС;</a:t>
            </a:r>
          </a:p>
          <a:p>
            <a:pPr algn="ctr"/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 ИКТ для изменения развивающей среды 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группе детского сада;</a:t>
            </a:r>
          </a:p>
          <a:p>
            <a:pPr algn="ctr"/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Добиться активного использования ИКТ 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педагогами учреждения в работе с детьми и родителями.</a:t>
            </a:r>
          </a:p>
        </p:txBody>
      </p:sp>
      <p:pic>
        <p:nvPicPr>
          <p:cNvPr id="4" name="Рисунок 3" descr="hello_html_m6af8b1ab.pn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19872" y="4005064"/>
            <a:ext cx="2848744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3.infourok.ru/uploads/ex/0349/0001eb90-99c82ea0/4/img1.jpg"/>
          <p:cNvPicPr>
            <a:picLocks noChangeAspect="1" noChangeArrowheads="1"/>
          </p:cNvPicPr>
          <p:nvPr/>
        </p:nvPicPr>
        <p:blipFill>
          <a:blip r:embed="rId2" cstate="print"/>
          <a:srcRect t="1701" b="2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9592" y="260648"/>
            <a:ext cx="79208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>В своей работе педагог может использовать </a:t>
            </a:r>
          </a:p>
          <a:p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>следующие средства информационно-коммуникативных технологий:</a:t>
            </a:r>
          </a:p>
          <a:p>
            <a:endParaRPr lang="ru-RU" sz="3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2204864"/>
            <a:ext cx="44644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Компьютер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Принтер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Телевизор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Магнитофон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Фотоаппарат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Видеокамера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Электронные доски 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Видеомагнитофон, DVD плейер 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Мультимедийный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проектор</a:t>
            </a:r>
          </a:p>
        </p:txBody>
      </p:sp>
    </p:spTree>
  </p:cSld>
  <p:clrMapOvr>
    <a:masterClrMapping/>
  </p:clrMapOvr>
  <p:transition>
    <p:newsfla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3.infourok.ru/uploads/ex/0349/0001eb90-99c82ea0/4/img1.jpg"/>
          <p:cNvPicPr>
            <a:picLocks noChangeAspect="1" noChangeArrowheads="1"/>
          </p:cNvPicPr>
          <p:nvPr/>
        </p:nvPicPr>
        <p:blipFill>
          <a:blip r:embed="rId2" cstate="print"/>
          <a:srcRect t="1701" b="2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hello_html_5690bf4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188640"/>
            <a:ext cx="7992888" cy="6480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lus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3.infourok.ru/uploads/ex/0349/0001eb90-99c82ea0/4/img1.jpg"/>
          <p:cNvPicPr>
            <a:picLocks noChangeAspect="1" noChangeArrowheads="1"/>
          </p:cNvPicPr>
          <p:nvPr/>
        </p:nvPicPr>
        <p:blipFill>
          <a:blip r:embed="rId2" cstate="print"/>
          <a:srcRect t="1701" b="2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188640"/>
            <a:ext cx="8136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solidFill>
                  <a:srgbClr val="FF0000"/>
                </a:solidFill>
                <a:latin typeface="Monotype Corsiva" pitchFamily="66" charset="0"/>
              </a:rPr>
              <a:t>Ведение документации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899592" y="894342"/>
            <a:ext cx="7488832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процессе образовательной деятельности педагог составляет и оформляет календарные и перспективные планы, готовит материал для оформления родительского уголка, проводит диагностику и оформляет результаты, как в печатном, так и в электронном виде.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Конечно, это можно делать и без использования компьютерной техники, но качество оформления и временные затраты несопоставимы.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Важным аспектом использования ИКТ является подготовка педагога к аттестации. Здесь можно рассматривать как оформление документации, так и оформление </a:t>
            </a:r>
            <a:r>
              <a:rPr kumimoji="0" lang="ru-RU" sz="2000" b="1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портфолио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2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C:\Users\Дом\Desktop\изображение_viber_2020-05-17_18-12-4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4437112"/>
            <a:ext cx="1656184" cy="22322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411" name="Picture 3" descr="C:\Users\Дом\Desktop\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23928" y="4437112"/>
            <a:ext cx="1656184" cy="22322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412" name="Picture 4" descr="C:\Users\Дом\Desktop\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44208" y="4437112"/>
            <a:ext cx="1656184" cy="22065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diamond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887</TotalTime>
  <Words>747</Words>
  <Application>Microsoft Office PowerPoint</Application>
  <PresentationFormat>Экран (4:3)</PresentationFormat>
  <Paragraphs>145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Татьяна</cp:lastModifiedBy>
  <cp:revision>106</cp:revision>
  <dcterms:created xsi:type="dcterms:W3CDTF">2020-05-16T12:13:27Z</dcterms:created>
  <dcterms:modified xsi:type="dcterms:W3CDTF">2022-12-06T09:51:04Z</dcterms:modified>
</cp:coreProperties>
</file>