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8.xml" ContentType="application/vnd.openxmlformats-officedocument.presentationml.slide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notesMasterIdLst>
    <p:notesMasterId r:id="rId14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notesMaster" Target="notesMasters/notesMaster1.xml"/><Relationship Id="rId15" Type="http://schemas.openxmlformats.org/officeDocument/2006/relationships/presProps" Target="presProps.xml" /><Relationship Id="rId16" Type="http://schemas.openxmlformats.org/officeDocument/2006/relationships/tableStyles" Target="tableStyles.xml" /><Relationship Id="rId17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90C0431-2448-4DC3-AF70-2785FBE2C445}" type="datetimeFigureOut">
              <a:rPr lang="ru-RU"/>
              <a:t/>
            </a:fld>
            <a:endParaRPr lang="ru-RU"/>
          </a:p>
        </p:txBody>
      </p:sp>
      <p:sp>
        <p:nvSpPr>
          <p:cNvPr id="4" name="Образ слайда 3"/>
          <p:cNvSpPr>
            <a:spLocks noChangeAspect="1" noGrp="1" noRo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74341FE-AE5C-47F1-8FD8-47C4A673A802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3" Type="http://schemas.openxmlformats.org/officeDocument/2006/relationships/hyperlink" Target="https://presentation-creation.ru/powerpoint-templates.html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 sz="1200"/>
              <a:t>Оригинальные шаблоны для презентаций: </a:t>
            </a:r>
            <a:r>
              <a:rPr lang="ru-RU" sz="1200" u="sng">
                <a:hlinkClick r:id="rId3" tooltip="https://presentation-creation.ru/powerpoint-templates.html"/>
              </a:rPr>
              <a:t>https://presentation-creation.ru/powerpoint-templates.html</a:t>
            </a:r>
            <a:r>
              <a:rPr lang="en-US" sz="1200"/>
              <a:t> </a:t>
            </a:r>
            <a:endParaRPr lang="ru-RU" sz="1200"/>
          </a:p>
          <a:p>
            <a:pPr>
              <a:defRPr/>
            </a:pPr>
            <a:r>
              <a:rPr lang="ru-RU" sz="1200"/>
              <a:t>Бесплатно и без регистрации.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74341FE-AE5C-47F1-8FD8-47C4A673A802}" type="slidenum">
              <a:rPr lang="ru-RU"/>
              <a:t/>
            </a:fld>
            <a:endParaRPr lang="ru-RU"/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Титульный слайд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583668" y="2816932"/>
            <a:ext cx="5976664" cy="1224136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Заголовок и объект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 bwMode="auto">
          <a:xfrm>
            <a:off x="251520" y="587593"/>
            <a:ext cx="8712968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6" name="Текст 2"/>
          <p:cNvSpPr>
            <a:spLocks noGrp="1"/>
          </p:cNvSpPr>
          <p:nvPr>
            <p:ph idx="1"/>
          </p:nvPr>
        </p:nvSpPr>
        <p:spPr bwMode="auto">
          <a:xfrm>
            <a:off x="251520" y="1988840"/>
            <a:ext cx="8784976" cy="3744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251520" y="2556593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8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24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20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4" Type="http://schemas.openxmlformats.org/officeDocument/2006/relationships/hyperlink" Target="https://presentation-creation.ru/" TargetMode="External"/><Relationship Id="rId15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blipFill>
          <a:blip r:embed="rId13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51520" y="587593"/>
            <a:ext cx="8712968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251520" y="1988840"/>
            <a:ext cx="8784976" cy="3744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/>
          <a:stretch/>
        </p:blipFill>
        <p:spPr bwMode="auto">
          <a:xfrm>
            <a:off x="-1620688" y="45855"/>
            <a:ext cx="757762" cy="7577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0"/>
        </a:spcBef>
        <a:buNone/>
        <a:defRPr sz="44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jpg"/><Relationship Id="rId5" Type="http://schemas.openxmlformats.org/officeDocument/2006/relationships/image" Target="../media/image8.jp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87606661" name=""/>
          <p:cNvSpPr txBox="1"/>
          <p:nvPr/>
        </p:nvSpPr>
        <p:spPr bwMode="auto">
          <a:xfrm flipH="0" flipV="0">
            <a:off x="88363" y="1566256"/>
            <a:ext cx="8989648" cy="374907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lang="ru-RU" sz="4800" b="1" spc="720">
                <a:ln w="9525">
                  <a:noFill/>
                  <a:round/>
                  <a:headEnd/>
                  <a:tailEnd/>
                </a:ln>
                <a:gradFill>
                  <a:gsLst>
                    <a:gs pos="0">
                      <a:srgbClr val="8000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latin typeface="Arial"/>
                <a:cs typeface="Arial"/>
              </a:rPr>
              <a:t> тема : «ОБРАЗОВАНИЕ»</a:t>
            </a:r>
            <a:endParaRPr lang="ru-RU" sz="3600" b="1" spc="720">
              <a:ln w="9525">
                <a:noFill/>
                <a:round/>
                <a:headEnd/>
                <a:tailEnd/>
              </a:ln>
              <a:gradFill>
                <a:gsLst>
                  <a:gs pos="0">
                    <a:srgbClr val="800000"/>
                  </a:gs>
                  <a:gs pos="100000">
                    <a:srgbClr val="FF0000"/>
                  </a:gs>
                </a:gsLst>
                <a:lin ang="5400000" scaled="1"/>
              </a:gradFill>
              <a:latin typeface="Arial"/>
              <a:cs typeface="Arial"/>
            </a:endParaRPr>
          </a:p>
          <a:p>
            <a:pPr algn="l">
              <a:defRPr/>
            </a:pPr>
            <a:r>
              <a:rPr lang="ru-RU" sz="3600" b="1" spc="720">
                <a:ln w="9525">
                  <a:noFill/>
                  <a:round/>
                  <a:headEnd/>
                  <a:tailEnd/>
                </a:ln>
                <a:gradFill>
                  <a:gsLst>
                    <a:gs pos="0">
                      <a:srgbClr val="8000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latin typeface="Arial"/>
                <a:cs typeface="Arial"/>
              </a:rPr>
              <a:t>урок обществознания </a:t>
            </a:r>
            <a:endParaRPr lang="ru-RU" sz="3600" b="1" spc="720">
              <a:ln w="9525">
                <a:noFill/>
                <a:round/>
                <a:headEnd/>
                <a:tailEnd/>
              </a:ln>
              <a:gradFill>
                <a:gsLst>
                  <a:gs pos="0">
                    <a:srgbClr val="800000"/>
                  </a:gs>
                  <a:gs pos="100000">
                    <a:srgbClr val="FF0000"/>
                  </a:gs>
                </a:gsLst>
                <a:lin ang="5400000" scaled="1"/>
              </a:gradFill>
              <a:latin typeface="Arial"/>
              <a:cs typeface="Arial"/>
            </a:endParaRPr>
          </a:p>
          <a:p>
            <a:pPr algn="l">
              <a:defRPr/>
            </a:pPr>
            <a:r>
              <a:rPr lang="ru-RU" sz="3600" b="1" spc="720">
                <a:ln w="9525">
                  <a:noFill/>
                  <a:round/>
                  <a:headEnd/>
                  <a:tailEnd/>
                </a:ln>
                <a:gradFill>
                  <a:gsLst>
                    <a:gs pos="0">
                      <a:srgbClr val="8000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latin typeface="Arial"/>
                <a:cs typeface="Arial"/>
              </a:rPr>
              <a:t>               8 класс </a:t>
            </a:r>
            <a:endParaRPr lang="ru-RU" sz="3600" b="1" spc="720">
              <a:ln w="9525">
                <a:noFill/>
                <a:round/>
                <a:headEnd/>
                <a:tailEnd/>
              </a:ln>
              <a:gradFill>
                <a:gsLst>
                  <a:gs pos="0">
                    <a:srgbClr val="800000"/>
                  </a:gs>
                  <a:gs pos="100000">
                    <a:srgbClr val="FF0000"/>
                  </a:gs>
                </a:gsLst>
                <a:lin ang="5400000" scaled="1"/>
              </a:gradFill>
              <a:latin typeface="Arial"/>
              <a:cs typeface="Arial"/>
            </a:endParaRPr>
          </a:p>
          <a:p>
            <a:pPr algn="l">
              <a:defRPr/>
            </a:pPr>
            <a:r>
              <a:rPr lang="ru-RU" sz="3600" b="1" spc="720">
                <a:ln w="9525">
                  <a:noFill/>
                  <a:round/>
                  <a:headEnd/>
                  <a:tailEnd/>
                </a:ln>
                <a:gradFill>
                  <a:gsLst>
                    <a:gs pos="0">
                      <a:srgbClr val="8000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latin typeface="Arial"/>
                <a:cs typeface="Arial"/>
              </a:rPr>
              <a:t>МБОУ «Славкинская СШ» </a:t>
            </a:r>
            <a:endParaRPr lang="ru-RU" sz="3600" b="1" spc="720">
              <a:ln w="9525">
                <a:noFill/>
                <a:round/>
                <a:headEnd/>
                <a:tailEnd/>
              </a:ln>
              <a:gradFill>
                <a:gsLst>
                  <a:gs pos="0">
                    <a:srgbClr val="800000"/>
                  </a:gs>
                  <a:gs pos="100000">
                    <a:srgbClr val="FF0000"/>
                  </a:gs>
                </a:gsLst>
                <a:lin ang="5400000" scaled="1"/>
              </a:gradFill>
              <a:latin typeface="Arial"/>
              <a:cs typeface="Arial"/>
            </a:endParaRPr>
          </a:p>
          <a:p>
            <a:pPr algn="l">
              <a:defRPr/>
            </a:pPr>
            <a:r>
              <a:rPr lang="ru-RU" sz="3600" b="1" spc="720">
                <a:ln w="9525">
                  <a:noFill/>
                  <a:round/>
                  <a:headEnd/>
                  <a:tailEnd/>
                </a:ln>
                <a:gradFill>
                  <a:gsLst>
                    <a:gs pos="0">
                      <a:srgbClr val="8000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latin typeface="Arial"/>
                <a:cs typeface="Arial"/>
              </a:rPr>
              <a:t>учитель - Юдина Н. Е</a:t>
            </a:r>
            <a:endParaRPr lang="ru-RU" sz="3600" b="1" spc="720">
              <a:ln w="9525">
                <a:noFill/>
                <a:round/>
                <a:headEnd/>
                <a:tailEnd/>
              </a:ln>
              <a:gradFill>
                <a:gsLst>
                  <a:gs pos="0">
                    <a:srgbClr val="800000"/>
                  </a:gs>
                  <a:gs pos="100000">
                    <a:srgbClr val="FF0000"/>
                  </a:gs>
                </a:gsLst>
                <a:lin ang="5400000" scaled="1"/>
              </a:gra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1">
        <p:fade thruBlk="0"/>
      </p:transition>
    </mc:Choice>
    <mc:Fallback>
      <p:transition spd="med" advClick="1">
        <p:fade thruBlk="0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8936181" name=""/>
          <p:cNvSpPr/>
          <p:nvPr/>
        </p:nvSpPr>
        <p:spPr bwMode="auto">
          <a:xfrm flipH="0" flipV="0">
            <a:off x="829517" y="928254"/>
            <a:ext cx="7190681" cy="3261395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 sz="1600"/>
          </a:p>
          <a:p>
            <a:pPr>
              <a:defRPr/>
            </a:pPr>
            <a:r>
              <a:rPr sz="1600" b="0" i="0" u="none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Верны ли следующие суждения об образовании в Российской Федерации?</a:t>
            </a:r>
            <a:endParaRPr sz="1600"/>
          </a:p>
          <a:p>
            <a:pPr>
              <a:defRPr/>
            </a:pPr>
            <a:r>
              <a:rPr sz="1600" b="0" i="0" u="none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 sz="1600"/>
          </a:p>
          <a:p>
            <a:pPr>
              <a:defRPr/>
            </a:pPr>
            <a:r>
              <a:rPr sz="1600" b="0" i="0" u="none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А.  Конституция Российской Федерации гарантирует гражданам бесплатное основное общее образование.</a:t>
            </a:r>
            <a:endParaRPr sz="1600"/>
          </a:p>
          <a:p>
            <a:pPr>
              <a:defRPr/>
            </a:pPr>
            <a:r>
              <a:rPr sz="1600" b="0" i="0" u="none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Б.  В Российской Федерации предусмотрена возможность бесплатного высшего образования на конкурсной основе.</a:t>
            </a:r>
            <a:endParaRPr sz="1600"/>
          </a:p>
          <a:p>
            <a:pPr>
              <a:defRPr/>
            </a:pPr>
            <a:r>
              <a:rPr sz="1600" b="0" i="0" u="none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 sz="1600"/>
          </a:p>
          <a:p>
            <a:pPr>
              <a:defRPr/>
            </a:pPr>
            <a:r>
              <a:rPr sz="1600" b="0" i="0" u="none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1)  верно только А</a:t>
            </a:r>
            <a:endParaRPr sz="1600"/>
          </a:p>
          <a:p>
            <a:pPr>
              <a:defRPr/>
            </a:pPr>
            <a:r>
              <a:rPr sz="1600" b="0" i="0" u="none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2)  верно только Б</a:t>
            </a:r>
            <a:endParaRPr sz="1600"/>
          </a:p>
          <a:p>
            <a:pPr>
              <a:defRPr/>
            </a:pPr>
            <a:r>
              <a:rPr sz="1600" b="0" i="0" u="none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3)  верны оба суждения</a:t>
            </a:r>
            <a:endParaRPr sz="1600"/>
          </a:p>
          <a:p>
            <a:pPr>
              <a:defRPr/>
            </a:pPr>
            <a:r>
              <a:rPr sz="1600" b="0" i="0" u="none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4)  оба суждения неверны</a:t>
            </a:r>
            <a:endParaRPr sz="1600"/>
          </a:p>
        </p:txBody>
      </p:sp>
      <p:pic>
        <p:nvPicPr>
          <p:cNvPr id="2081403373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4573772" y="3362778"/>
            <a:ext cx="3669681" cy="244400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" name="Line 253"/>
          <p:cNvSpPr>
            <a:spLocks noChangeShapeType="1"/>
          </p:cNvSpPr>
          <p:nvPr/>
        </p:nvSpPr>
        <p:spPr bwMode="gray">
          <a:xfrm>
            <a:off x="2157055" y="4773881"/>
            <a:ext cx="4800600" cy="0"/>
          </a:xfrm>
          <a:prstGeom prst="line">
            <a:avLst/>
          </a:prstGeom>
          <a:noFill/>
          <a:ln w="25400">
            <a:solidFill>
              <a:schemeClr val="bg2">
                <a:lumMod val="2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n>
                <a:solidFill>
                  <a:srgbClr val="C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5" name="Rectangle 254"/>
          <p:cNvSpPr>
            <a:spLocks noChangeArrowheads="1"/>
          </p:cNvSpPr>
          <p:nvPr/>
        </p:nvSpPr>
        <p:spPr bwMode="gray">
          <a:xfrm rot="3419335">
            <a:off x="1872892" y="4197619"/>
            <a:ext cx="479425" cy="520700"/>
          </a:xfrm>
          <a:prstGeom prst="rect">
            <a:avLst/>
          </a:prstGeom>
          <a:gradFill>
            <a:gsLst>
              <a:gs pos="0">
                <a:schemeClr val="folHlink"/>
              </a:gs>
              <a:gs pos="100000">
                <a:schemeClr val="folHlink">
                  <a:gamma val="0"/>
                  <a:shade val="46275"/>
                  <a:invGamma val="0"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chemeClr val="bg1"/>
              </a:solidFill>
            </a:endParaRPr>
          </a:p>
        </p:txBody>
      </p:sp>
      <p:sp>
        <p:nvSpPr>
          <p:cNvPr id="26" name="Text Box 255"/>
          <p:cNvSpPr txBox="1">
            <a:spLocks noChangeArrowheads="1"/>
          </p:cNvSpPr>
          <p:nvPr/>
        </p:nvSpPr>
        <p:spPr bwMode="gray">
          <a:xfrm>
            <a:off x="1928455" y="4240481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1">
                <a:solidFill>
                  <a:schemeClr val="bg1"/>
                </a:solidFill>
                <a:latin typeface="Arial"/>
              </a:rPr>
              <a:t>4</a:t>
            </a:r>
            <a:endParaRPr/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2157055" y="2259281"/>
            <a:ext cx="4800600" cy="0"/>
          </a:xfrm>
          <a:prstGeom prst="line">
            <a:avLst/>
          </a:prstGeom>
          <a:noFill/>
          <a:ln w="25400">
            <a:solidFill>
              <a:schemeClr val="bg2">
                <a:lumMod val="2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n>
                <a:solidFill>
                  <a:srgbClr val="C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5">
            <a:off x="1872892" y="1683019"/>
            <a:ext cx="479425" cy="5207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gamma val="0"/>
                  <a:shade val="46275"/>
                  <a:invGamma val="0"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chemeClr val="bg1"/>
              </a:solidFill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1928455" y="1725881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1">
                <a:solidFill>
                  <a:schemeClr val="bg1"/>
                </a:solidFill>
                <a:latin typeface="Arial"/>
              </a:rPr>
              <a:t>1</a:t>
            </a:r>
            <a:endParaRPr/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>
            <a:off x="2157055" y="3097481"/>
            <a:ext cx="4800600" cy="0"/>
          </a:xfrm>
          <a:prstGeom prst="line">
            <a:avLst/>
          </a:prstGeom>
          <a:noFill/>
          <a:ln w="25400">
            <a:solidFill>
              <a:schemeClr val="bg2">
                <a:lumMod val="2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n>
                <a:solidFill>
                  <a:srgbClr val="C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5">
            <a:off x="1872892" y="2521219"/>
            <a:ext cx="479425" cy="520700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gamma val="0"/>
                  <a:shade val="46275"/>
                  <a:invGamma val="0"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chemeClr val="bg1"/>
              </a:solidFill>
            </a:endParaRPr>
          </a:p>
        </p:txBody>
      </p:sp>
      <p:sp>
        <p:nvSpPr>
          <p:cNvPr id="33" name="Text Box 262"/>
          <p:cNvSpPr txBox="1">
            <a:spLocks noChangeArrowheads="1"/>
          </p:cNvSpPr>
          <p:nvPr/>
        </p:nvSpPr>
        <p:spPr bwMode="gray">
          <a:xfrm>
            <a:off x="1928455" y="2564081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1">
                <a:solidFill>
                  <a:schemeClr val="bg1"/>
                </a:solidFill>
                <a:latin typeface="Arial"/>
              </a:rPr>
              <a:t>2</a:t>
            </a:r>
            <a:endParaRPr/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2158643" y="3934094"/>
            <a:ext cx="4799012" cy="1587"/>
          </a:xfrm>
          <a:prstGeom prst="line">
            <a:avLst/>
          </a:prstGeom>
          <a:noFill/>
          <a:ln w="25400">
            <a:solidFill>
              <a:schemeClr val="bg2">
                <a:lumMod val="2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n>
                <a:solidFill>
                  <a:srgbClr val="C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419335">
            <a:off x="1872892" y="3359419"/>
            <a:ext cx="479425" cy="520700"/>
          </a:xfrm>
          <a:prstGeom prst="rect">
            <a:avLst/>
          </a:prstGeom>
          <a:gradFill>
            <a:gsLst>
              <a:gs pos="0">
                <a:schemeClr val="hlink"/>
              </a:gs>
              <a:gs pos="100000">
                <a:schemeClr val="hlink">
                  <a:gamma val="0"/>
                  <a:shade val="46275"/>
                  <a:invGamma val="0"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chemeClr val="bg1"/>
              </a:solidFill>
            </a:endParaRPr>
          </a:p>
        </p:txBody>
      </p:sp>
      <p:sp>
        <p:nvSpPr>
          <p:cNvPr id="36" name="Text Box 265"/>
          <p:cNvSpPr txBox="1">
            <a:spLocks noChangeArrowheads="1"/>
          </p:cNvSpPr>
          <p:nvPr/>
        </p:nvSpPr>
        <p:spPr bwMode="gray">
          <a:xfrm>
            <a:off x="1928455" y="3402281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1">
                <a:solidFill>
                  <a:schemeClr val="bg1"/>
                </a:solidFill>
                <a:latin typeface="Arial"/>
              </a:rPr>
              <a:t>3</a:t>
            </a:r>
            <a:endParaRPr/>
          </a:p>
        </p:txBody>
      </p:sp>
      <p:sp>
        <p:nvSpPr>
          <p:cNvPr id="1532646362" name=""/>
          <p:cNvSpPr txBox="1"/>
          <p:nvPr/>
        </p:nvSpPr>
        <p:spPr bwMode="auto">
          <a:xfrm flipH="0" flipV="0">
            <a:off x="2967638" y="1760488"/>
            <a:ext cx="4775469" cy="42675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lang="ru-RU" sz="2200"/>
              <a:t>Понятие «образование»</a:t>
            </a:r>
            <a:endParaRPr sz="2200"/>
          </a:p>
        </p:txBody>
      </p:sp>
      <p:sp>
        <p:nvSpPr>
          <p:cNvPr id="284284489" name=""/>
          <p:cNvSpPr txBox="1"/>
          <p:nvPr/>
        </p:nvSpPr>
        <p:spPr bwMode="auto">
          <a:xfrm flipH="0" flipV="0">
            <a:off x="3045841" y="2564080"/>
            <a:ext cx="4212356" cy="39627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lang="ru-RU" sz="2000"/>
              <a:t>Приоритет образования</a:t>
            </a:r>
            <a:endParaRPr sz="2000"/>
          </a:p>
        </p:txBody>
      </p:sp>
      <p:sp>
        <p:nvSpPr>
          <p:cNvPr id="727595555" name=""/>
          <p:cNvSpPr txBox="1"/>
          <p:nvPr/>
        </p:nvSpPr>
        <p:spPr bwMode="auto">
          <a:xfrm flipH="0" flipV="0">
            <a:off x="2638151" y="3246120"/>
            <a:ext cx="5451356" cy="42675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lang="ru-RU" sz="2200"/>
              <a:t>Функции и ступени образования</a:t>
            </a:r>
            <a:endParaRPr sz="2200"/>
          </a:p>
        </p:txBody>
      </p:sp>
      <p:sp>
        <p:nvSpPr>
          <p:cNvPr id="1453370407" name=""/>
          <p:cNvSpPr txBox="1"/>
          <p:nvPr/>
        </p:nvSpPr>
        <p:spPr bwMode="auto">
          <a:xfrm flipH="0" flipV="0">
            <a:off x="2776696" y="4151384"/>
            <a:ext cx="5676456" cy="42675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lang="ru-RU" sz="2200"/>
              <a:t>Функции и ступени образования</a:t>
            </a:r>
            <a:endParaRPr sz="2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1">
        <p:fade thruBlk="0"/>
      </p:transition>
    </mc:Choice>
    <mc:Fallback>
      <p:transition spd="med" advClick="1">
        <p:fade thruBlk="0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Заголовок слайда</a:t>
            </a:r>
            <a:endParaRPr/>
          </a:p>
        </p:txBody>
      </p:sp>
      <p:sp>
        <p:nvSpPr>
          <p:cNvPr id="322630303" name="Rectangle 16"/>
          <p:cNvSpPr txBox="1">
            <a:spLocks noChangeArrowheads="1"/>
          </p:cNvSpPr>
          <p:nvPr/>
        </p:nvSpPr>
        <p:spPr bwMode="auto">
          <a:xfrm>
            <a:off x="468312" y="765174"/>
            <a:ext cx="8229600" cy="1143000"/>
          </a:xfrm>
          <a:prstGeom prst="rect">
            <a:avLst/>
          </a:prstGeom>
          <a:blipFill>
            <a:blip r:embed="rId2"/>
            <a:stretch/>
          </a:blip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600" b="1">
                <a:solidFill>
                  <a:schemeClr val="tx2"/>
                </a:solidFill>
                <a:latin typeface="Calibri"/>
                <a:ea typeface="Arial"/>
                <a:cs typeface="Arial"/>
              </a:rPr>
              <a:t>ПОНЯТИЕ «ОБРАЗОВАНИЕ»</a:t>
            </a:r>
            <a:endParaRPr lang="ru-RU" sz="3600" b="1">
              <a:solidFill>
                <a:schemeClr val="tx2"/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627721641" name="TextBox 11"/>
          <p:cNvSpPr txBox="1"/>
          <p:nvPr/>
        </p:nvSpPr>
        <p:spPr bwMode="auto">
          <a:xfrm>
            <a:off x="611559" y="2132856"/>
            <a:ext cx="7488867" cy="1188755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400"/>
              <a:t>Образование – процесс приобщения знаний о мире, приобщение к культуре, ценностям, Отечества, мировой цивилизации</a:t>
            </a:r>
            <a:endParaRPr lang="ru-RU" sz="2400"/>
          </a:p>
        </p:txBody>
      </p:sp>
      <p:sp>
        <p:nvSpPr>
          <p:cNvPr id="585055907" name="TextBox 13"/>
          <p:cNvSpPr txBox="1"/>
          <p:nvPr/>
        </p:nvSpPr>
        <p:spPr bwMode="auto">
          <a:xfrm>
            <a:off x="611559" y="3429000"/>
            <a:ext cx="7632883" cy="1554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400" b="1"/>
              <a:t>Цель</a:t>
            </a:r>
            <a:r>
              <a:rPr lang="ru-RU" sz="2400"/>
              <a:t> </a:t>
            </a:r>
            <a:endParaRPr/>
          </a:p>
          <a:p>
            <a:pPr algn="ctr">
              <a:defRPr/>
            </a:pPr>
            <a:r>
              <a:rPr lang="ru-RU" sz="2400"/>
              <a:t>приобщение личности к достижениям человеческой цивилизации, ретрансляция и сохранение культурного достояния</a:t>
            </a:r>
            <a:endParaRPr lang="ru-RU"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1">
        <p:fade thruBlk="0"/>
      </p:transition>
    </mc:Choice>
    <mc:Fallback>
      <p:transition spd="med" advClick="1">
        <p:fade thruBlk="0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05866189" name="Rectangle 16"/>
          <p:cNvSpPr txBox="1">
            <a:spLocks noChangeArrowheads="1"/>
          </p:cNvSpPr>
          <p:nvPr/>
        </p:nvSpPr>
        <p:spPr bwMode="auto">
          <a:xfrm>
            <a:off x="468312" y="765174"/>
            <a:ext cx="8229600" cy="1143000"/>
          </a:xfrm>
          <a:prstGeom prst="rect">
            <a:avLst/>
          </a:prstGeom>
          <a:blipFill>
            <a:blip r:embed="rId2"/>
            <a:stretch/>
          </a:blip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600" b="1">
                <a:solidFill>
                  <a:schemeClr val="tx2"/>
                </a:solidFill>
                <a:latin typeface="Calibri"/>
                <a:ea typeface="Arial"/>
                <a:cs typeface="Arial"/>
              </a:rPr>
              <a:t>ПРИОРИТЕТ ОБРАЗОВАНИЯ</a:t>
            </a:r>
            <a:endParaRPr lang="ru-RU" sz="3600" b="1">
              <a:solidFill>
                <a:schemeClr val="tx2"/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1077871329" name="TextBox 4"/>
          <p:cNvSpPr txBox="1"/>
          <p:nvPr/>
        </p:nvSpPr>
        <p:spPr bwMode="auto">
          <a:xfrm>
            <a:off x="683568" y="2060847"/>
            <a:ext cx="7632883" cy="1188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400"/>
              <a:t>Ст. 1. Закона «Об Образовании РФ» провозглашает приоритетность образования =&gt; ФГОС, финансирование, информатизация</a:t>
            </a:r>
            <a:endParaRPr lang="ru-RU" sz="2400"/>
          </a:p>
        </p:txBody>
      </p:sp>
      <p:sp>
        <p:nvSpPr>
          <p:cNvPr id="54683594" name="TextBox 7"/>
          <p:cNvSpPr txBox="1"/>
          <p:nvPr/>
        </p:nvSpPr>
        <p:spPr bwMode="auto">
          <a:xfrm>
            <a:off x="611559" y="3933055"/>
            <a:ext cx="2736339" cy="822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400" b="1"/>
              <a:t>критически мыслящий</a:t>
            </a:r>
            <a:endParaRPr lang="ru-RU" sz="2400" b="1"/>
          </a:p>
        </p:txBody>
      </p:sp>
      <p:sp>
        <p:nvSpPr>
          <p:cNvPr id="57368811" name="TextBox 5"/>
          <p:cNvSpPr txBox="1"/>
          <p:nvPr/>
        </p:nvSpPr>
        <p:spPr bwMode="auto">
          <a:xfrm>
            <a:off x="755575" y="5085183"/>
            <a:ext cx="3240396" cy="45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400" b="1"/>
              <a:t>самостоятельный</a:t>
            </a:r>
            <a:endParaRPr lang="ru-RU" sz="2400" b="1"/>
          </a:p>
        </p:txBody>
      </p:sp>
      <p:sp>
        <p:nvSpPr>
          <p:cNvPr id="343333318" name="TextBox 5"/>
          <p:cNvSpPr txBox="1"/>
          <p:nvPr/>
        </p:nvSpPr>
        <p:spPr bwMode="auto">
          <a:xfrm>
            <a:off x="755575" y="5085183"/>
            <a:ext cx="3240396" cy="45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400" b="1"/>
              <a:t>самостоятельный</a:t>
            </a:r>
            <a:endParaRPr lang="ru-RU" sz="2400" b="1"/>
          </a:p>
        </p:txBody>
      </p:sp>
      <p:sp>
        <p:nvSpPr>
          <p:cNvPr id="2023328888" name="TextBox 8"/>
          <p:cNvSpPr txBox="1"/>
          <p:nvPr/>
        </p:nvSpPr>
        <p:spPr bwMode="auto">
          <a:xfrm>
            <a:off x="5148063" y="3789039"/>
            <a:ext cx="2880355" cy="45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b="1"/>
              <a:t>ответственный </a:t>
            </a:r>
            <a:endParaRPr lang="ru-RU" sz="2400" b="1"/>
          </a:p>
        </p:txBody>
      </p:sp>
      <p:sp>
        <p:nvSpPr>
          <p:cNvPr id="1253887130" name="TextBox 9"/>
          <p:cNvSpPr txBox="1"/>
          <p:nvPr/>
        </p:nvSpPr>
        <p:spPr bwMode="auto">
          <a:xfrm>
            <a:off x="6012158" y="5085183"/>
            <a:ext cx="2520315" cy="45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b="1"/>
              <a:t>культурный</a:t>
            </a:r>
            <a:endParaRPr lang="ru-RU" sz="2400"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39674348" name="Rectangle 16"/>
          <p:cNvSpPr txBox="1">
            <a:spLocks noChangeArrowheads="1"/>
          </p:cNvSpPr>
          <p:nvPr/>
        </p:nvSpPr>
        <p:spPr bwMode="auto">
          <a:xfrm>
            <a:off x="468312" y="765174"/>
            <a:ext cx="8229600" cy="863624"/>
          </a:xfrm>
          <a:prstGeom prst="rect">
            <a:avLst/>
          </a:prstGeom>
          <a:blipFill>
            <a:blip r:embed="rId2"/>
            <a:stretch/>
          </a:blip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600" b="1">
                <a:solidFill>
                  <a:schemeClr val="tx2"/>
                </a:solidFill>
                <a:latin typeface="Calibri"/>
                <a:ea typeface="Arial"/>
                <a:cs typeface="Arial"/>
              </a:rPr>
              <a:t>СТРУКТУРА ОБРАЗОВАНИЯ</a:t>
            </a:r>
            <a:endParaRPr lang="ru-RU" sz="3600" b="1">
              <a:solidFill>
                <a:schemeClr val="tx2"/>
              </a:solidFill>
              <a:latin typeface="Calibri"/>
              <a:ea typeface="Arial"/>
              <a:cs typeface="Arial"/>
            </a:endParaRPr>
          </a:p>
        </p:txBody>
      </p:sp>
      <p:grpSp>
        <p:nvGrpSpPr>
          <p:cNvPr id="626770188" name="Группа 26"/>
          <p:cNvGrpSpPr/>
          <p:nvPr/>
        </p:nvGrpSpPr>
        <p:grpSpPr bwMode="auto">
          <a:xfrm>
            <a:off x="899591" y="1700807"/>
            <a:ext cx="7416859" cy="4373483"/>
            <a:chOff x="0" y="0"/>
            <a:chExt cx="7416859" cy="4373483"/>
          </a:xfrm>
        </p:grpSpPr>
        <p:sp>
          <p:nvSpPr>
            <p:cNvPr id="239266458" name="TextBox 6"/>
            <p:cNvSpPr txBox="1"/>
            <p:nvPr/>
          </p:nvSpPr>
          <p:spPr bwMode="auto">
            <a:xfrm>
              <a:off x="648072" y="504055"/>
              <a:ext cx="3456419" cy="3962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ru-RU" sz="2000" b="1"/>
                <a:t>Стандарты и программы</a:t>
              </a:r>
              <a:endParaRPr lang="ru-RU" sz="2000" b="1"/>
            </a:p>
          </p:txBody>
        </p:sp>
        <p:sp>
          <p:nvSpPr>
            <p:cNvPr id="2024401098" name="TextBox 7"/>
            <p:cNvSpPr txBox="1"/>
            <p:nvPr/>
          </p:nvSpPr>
          <p:spPr bwMode="auto">
            <a:xfrm>
              <a:off x="648072" y="0"/>
              <a:ext cx="4752563" cy="3962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ru-RU" sz="2000" b="1"/>
                <a:t>Органы управления образованием</a:t>
              </a:r>
              <a:endParaRPr lang="ru-RU" sz="2000" b="1"/>
            </a:p>
          </p:txBody>
        </p:sp>
        <p:sp>
          <p:nvSpPr>
            <p:cNvPr id="545894040" name="TextBox 9"/>
            <p:cNvSpPr txBox="1"/>
            <p:nvPr/>
          </p:nvSpPr>
          <p:spPr bwMode="auto">
            <a:xfrm>
              <a:off x="648072" y="1008111"/>
              <a:ext cx="6768787" cy="25298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ru-RU" sz="2000" b="1"/>
                <a:t>Сеть образовательных учреждений:</a:t>
              </a:r>
              <a:endParaRPr/>
            </a:p>
            <a:p>
              <a:pPr marL="360362" indent="-360362">
                <a:buFont typeface="Wingdings"/>
                <a:buChar char="ü"/>
                <a:defRPr/>
              </a:pPr>
              <a:r>
                <a:rPr lang="ru-RU" sz="2000"/>
                <a:t>Дошкольные</a:t>
              </a:r>
              <a:endParaRPr/>
            </a:p>
            <a:p>
              <a:pPr marL="360362" indent="-360362">
                <a:buFont typeface="Wingdings"/>
                <a:buChar char="ü"/>
                <a:defRPr/>
              </a:pPr>
              <a:r>
                <a:rPr lang="ru-RU" sz="2000"/>
                <a:t>Общеобразовательные школы (начальная, средняя, старшая)</a:t>
              </a:r>
              <a:endParaRPr/>
            </a:p>
            <a:p>
              <a:pPr marL="360362" indent="-360362">
                <a:buFont typeface="Wingdings"/>
                <a:buChar char="ü"/>
                <a:defRPr/>
              </a:pPr>
              <a:r>
                <a:rPr lang="ru-RU" sz="2000"/>
                <a:t>Профессионально-технические;</a:t>
              </a:r>
              <a:endParaRPr/>
            </a:p>
            <a:p>
              <a:pPr marL="360362" indent="-360362">
                <a:buFont typeface="Wingdings"/>
                <a:buChar char="ü"/>
                <a:defRPr/>
              </a:pPr>
              <a:r>
                <a:rPr lang="ru-RU" sz="2000"/>
                <a:t>Университеты, академии</a:t>
              </a:r>
              <a:endParaRPr/>
            </a:p>
            <a:p>
              <a:pPr marL="360362" indent="-360362">
                <a:buFont typeface="Wingdings"/>
                <a:buChar char="ü"/>
                <a:defRPr/>
              </a:pPr>
              <a:r>
                <a:rPr lang="ru-RU" sz="2000"/>
                <a:t>Дополнительные учреждения</a:t>
              </a:r>
              <a:endParaRPr/>
            </a:p>
            <a:p>
              <a:pPr marL="360362" indent="-360362">
                <a:buFont typeface="Wingdings"/>
                <a:buChar char="ü"/>
                <a:defRPr/>
              </a:pPr>
              <a:r>
                <a:rPr lang="ru-RU" sz="2000"/>
                <a:t>Учреждения повышения квалификации</a:t>
              </a:r>
              <a:endParaRPr/>
            </a:p>
          </p:txBody>
        </p:sp>
        <p:sp>
          <p:nvSpPr>
            <p:cNvPr id="410420762" name="TextBox 10"/>
            <p:cNvSpPr txBox="1"/>
            <p:nvPr/>
          </p:nvSpPr>
          <p:spPr bwMode="auto">
            <a:xfrm>
              <a:off x="648072" y="3672407"/>
              <a:ext cx="6768787" cy="7010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ru-RU" sz="2000" b="1"/>
                <a:t>Комплекс принципов </a:t>
              </a:r>
              <a:r>
                <a:rPr lang="ru-RU" sz="2000"/>
                <a:t>(</a:t>
              </a:r>
              <a:r>
                <a:rPr lang="ru-RU" sz="2000"/>
                <a:t>гуманизация</a:t>
              </a:r>
              <a:r>
                <a:rPr lang="ru-RU" sz="2000"/>
                <a:t>, </a:t>
              </a:r>
              <a:r>
                <a:rPr lang="ru-RU" sz="2000"/>
                <a:t>гуманитаризация</a:t>
              </a:r>
              <a:r>
                <a:rPr lang="ru-RU" sz="2000"/>
                <a:t>, интернационализация, непрерывность)</a:t>
              </a:r>
              <a:endParaRPr lang="ru-RU" sz="2000"/>
            </a:p>
          </p:txBody>
        </p:sp>
        <p:cxnSp>
          <p:nvCxnSpPr>
            <p:cNvPr id="1665223485" name="Прямая соединительная линия 12"/>
            <p:cNvCxnSpPr>
              <a:cxnSpLocks/>
            </p:cNvCxnSpPr>
            <p:nvPr/>
          </p:nvCxnSpPr>
          <p:spPr bwMode="auto">
            <a:xfrm>
              <a:off x="0" y="0"/>
              <a:ext cx="0" cy="37444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9278120" name="Прямая со стрелкой 14"/>
            <p:cNvCxnSpPr>
              <a:cxnSpLocks/>
            </p:cNvCxnSpPr>
            <p:nvPr/>
          </p:nvCxnSpPr>
          <p:spPr bwMode="auto">
            <a:xfrm>
              <a:off x="0" y="0"/>
              <a:ext cx="64807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4075851" name="Прямая со стрелкой 16"/>
            <p:cNvCxnSpPr>
              <a:cxnSpLocks/>
            </p:cNvCxnSpPr>
            <p:nvPr/>
          </p:nvCxnSpPr>
          <p:spPr bwMode="auto">
            <a:xfrm>
              <a:off x="0" y="792087"/>
              <a:ext cx="64807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0685970" name="Прямая со стрелкой 19"/>
            <p:cNvCxnSpPr>
              <a:cxnSpLocks/>
            </p:cNvCxnSpPr>
            <p:nvPr/>
          </p:nvCxnSpPr>
          <p:spPr bwMode="auto">
            <a:xfrm>
              <a:off x="0" y="1584175"/>
              <a:ext cx="64807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280625" name="Прямая со стрелкой 23"/>
            <p:cNvCxnSpPr>
              <a:cxnSpLocks/>
            </p:cNvCxnSpPr>
            <p:nvPr/>
          </p:nvCxnSpPr>
          <p:spPr bwMode="auto">
            <a:xfrm>
              <a:off x="0" y="3744415"/>
              <a:ext cx="64807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060613" name="Rectangle 16"/>
          <p:cNvSpPr txBox="1">
            <a:spLocks noChangeArrowheads="1"/>
          </p:cNvSpPr>
          <p:nvPr/>
        </p:nvSpPr>
        <p:spPr bwMode="auto">
          <a:xfrm>
            <a:off x="467543" y="980727"/>
            <a:ext cx="8229600" cy="863624"/>
          </a:xfrm>
          <a:prstGeom prst="rect">
            <a:avLst/>
          </a:prstGeom>
          <a:blipFill>
            <a:blip r:embed="rId2"/>
            <a:stretch/>
          </a:blip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600" b="1">
                <a:solidFill>
                  <a:schemeClr val="tx2"/>
                </a:solidFill>
                <a:latin typeface="Calibri"/>
                <a:ea typeface="Arial"/>
                <a:cs typeface="Arial"/>
              </a:rPr>
              <a:t>ЗНАЧЕНИЕ ОБРАЗОВАНИЯ</a:t>
            </a:r>
            <a:endParaRPr lang="ru-RU" sz="3600" b="1">
              <a:solidFill>
                <a:schemeClr val="tx2"/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487386635" name="TextBox 5"/>
          <p:cNvSpPr txBox="1"/>
          <p:nvPr/>
        </p:nvSpPr>
        <p:spPr bwMode="auto">
          <a:xfrm>
            <a:off x="539551" y="1988839"/>
            <a:ext cx="2592324" cy="822995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400" b="1"/>
              <a:t>ГОСУДАРСТВО</a:t>
            </a:r>
            <a:r>
              <a:rPr lang="ru-RU" sz="2400"/>
              <a:t> </a:t>
            </a:r>
            <a:endParaRPr/>
          </a:p>
          <a:p>
            <a:pPr algn="ctr">
              <a:defRPr/>
            </a:pPr>
            <a:r>
              <a:rPr lang="ru-RU" sz="2400"/>
              <a:t>в </a:t>
            </a:r>
            <a:r>
              <a:rPr lang="en-US" sz="2400"/>
              <a:t>XXI</a:t>
            </a:r>
            <a:r>
              <a:rPr lang="ru-RU" sz="2400"/>
              <a:t> веке</a:t>
            </a:r>
            <a:endParaRPr lang="ru-RU" sz="2400"/>
          </a:p>
        </p:txBody>
      </p:sp>
      <p:sp>
        <p:nvSpPr>
          <p:cNvPr id="1113770606" name="TextBox 7"/>
          <p:cNvSpPr txBox="1"/>
          <p:nvPr/>
        </p:nvSpPr>
        <p:spPr bwMode="auto">
          <a:xfrm>
            <a:off x="539551" y="4365103"/>
            <a:ext cx="2592324" cy="822995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400" b="1"/>
              <a:t>ЧЕЛОВЕК</a:t>
            </a:r>
            <a:endParaRPr/>
          </a:p>
          <a:p>
            <a:pPr algn="ctr">
              <a:defRPr/>
            </a:pPr>
            <a:r>
              <a:rPr lang="ru-RU" sz="2400"/>
              <a:t>в </a:t>
            </a:r>
            <a:r>
              <a:rPr lang="en-US" sz="2400"/>
              <a:t>XXI</a:t>
            </a:r>
            <a:r>
              <a:rPr lang="ru-RU" sz="2400"/>
              <a:t> веке</a:t>
            </a:r>
            <a:endParaRPr lang="ru-RU" sz="2400"/>
          </a:p>
        </p:txBody>
      </p:sp>
      <p:sp>
        <p:nvSpPr>
          <p:cNvPr id="969936875" name="TextBox 7"/>
          <p:cNvSpPr txBox="1"/>
          <p:nvPr/>
        </p:nvSpPr>
        <p:spPr bwMode="auto">
          <a:xfrm>
            <a:off x="539551" y="4365103"/>
            <a:ext cx="2592324" cy="822995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400" b="1"/>
              <a:t>ЧЕЛОВЕК</a:t>
            </a:r>
            <a:endParaRPr/>
          </a:p>
          <a:p>
            <a:pPr algn="ctr">
              <a:defRPr/>
            </a:pPr>
            <a:r>
              <a:rPr lang="ru-RU" sz="2400"/>
              <a:t>в </a:t>
            </a:r>
            <a:r>
              <a:rPr lang="en-US" sz="2400"/>
              <a:t>XXI</a:t>
            </a:r>
            <a:r>
              <a:rPr lang="ru-RU" sz="2400"/>
              <a:t> веке</a:t>
            </a:r>
            <a:endParaRPr lang="ru-RU" sz="2400"/>
          </a:p>
        </p:txBody>
      </p:sp>
      <p:sp>
        <p:nvSpPr>
          <p:cNvPr id="438141142" name="TextBox 7"/>
          <p:cNvSpPr txBox="1"/>
          <p:nvPr/>
        </p:nvSpPr>
        <p:spPr bwMode="auto">
          <a:xfrm>
            <a:off x="539551" y="4365103"/>
            <a:ext cx="2592324" cy="822995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400" b="1"/>
              <a:t>ЧЕЛОВЕК</a:t>
            </a:r>
            <a:endParaRPr/>
          </a:p>
          <a:p>
            <a:pPr algn="ctr">
              <a:defRPr/>
            </a:pPr>
            <a:r>
              <a:rPr lang="ru-RU" sz="2400"/>
              <a:t>в </a:t>
            </a:r>
            <a:r>
              <a:rPr lang="en-US" sz="2400"/>
              <a:t>XXI</a:t>
            </a:r>
            <a:r>
              <a:rPr lang="ru-RU" sz="2400"/>
              <a:t> веке</a:t>
            </a:r>
            <a:endParaRPr lang="ru-RU" sz="2400"/>
          </a:p>
        </p:txBody>
      </p:sp>
      <p:sp>
        <p:nvSpPr>
          <p:cNvPr id="324748904" name="TextBox 6"/>
          <p:cNvSpPr txBox="1"/>
          <p:nvPr/>
        </p:nvSpPr>
        <p:spPr bwMode="auto">
          <a:xfrm>
            <a:off x="3275856" y="1700807"/>
            <a:ext cx="5112603" cy="13106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000"/>
              <a:t>Конкурентоспособное =&gt;</a:t>
            </a:r>
            <a:endParaRPr/>
          </a:p>
          <a:p>
            <a:pPr marL="457200" indent="-457200">
              <a:buFont typeface="Wingdings"/>
              <a:buChar char="ü"/>
              <a:defRPr/>
            </a:pPr>
            <a:r>
              <a:rPr lang="ru-RU" sz="2000"/>
              <a:t>НТП</a:t>
            </a:r>
            <a:endParaRPr/>
          </a:p>
          <a:p>
            <a:pPr marL="457200" indent="-457200">
              <a:buFont typeface="Wingdings"/>
              <a:buChar char="ü"/>
              <a:defRPr/>
            </a:pPr>
            <a:r>
              <a:rPr lang="ru-RU" sz="2000"/>
              <a:t>Инновационное</a:t>
            </a:r>
            <a:endParaRPr/>
          </a:p>
          <a:p>
            <a:pPr marL="457200" indent="-457200">
              <a:buFont typeface="Wingdings"/>
              <a:buChar char="ü"/>
              <a:defRPr/>
            </a:pPr>
            <a:r>
              <a:rPr lang="ru-RU" sz="2000"/>
              <a:t>Информатизированное</a:t>
            </a:r>
            <a:r>
              <a:rPr lang="ru-RU" sz="2000"/>
              <a:t> </a:t>
            </a:r>
            <a:endParaRPr lang="ru-RU" sz="2000"/>
          </a:p>
        </p:txBody>
      </p:sp>
      <p:sp>
        <p:nvSpPr>
          <p:cNvPr id="1798224496" name="TextBox 8"/>
          <p:cNvSpPr txBox="1"/>
          <p:nvPr/>
        </p:nvSpPr>
        <p:spPr bwMode="auto">
          <a:xfrm>
            <a:off x="3203847" y="3645023"/>
            <a:ext cx="5256619" cy="25298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69874" indent="-269874">
              <a:buFont typeface="Wingdings"/>
              <a:buChar char="ü"/>
              <a:defRPr/>
            </a:pPr>
            <a:r>
              <a:rPr lang="ru-RU" sz="2000"/>
              <a:t>Инициативный.</a:t>
            </a:r>
            <a:endParaRPr/>
          </a:p>
          <a:p>
            <a:pPr marL="269874" indent="-269874">
              <a:buFont typeface="Wingdings"/>
              <a:buChar char="ü"/>
              <a:defRPr/>
            </a:pPr>
            <a:r>
              <a:rPr lang="ru-RU" sz="2000"/>
              <a:t>Постоянно готовый к обучению.</a:t>
            </a:r>
            <a:endParaRPr/>
          </a:p>
          <a:p>
            <a:pPr marL="269874" indent="-269874">
              <a:buFont typeface="Wingdings"/>
              <a:buChar char="ü"/>
              <a:defRPr/>
            </a:pPr>
            <a:r>
              <a:rPr lang="ru-RU" sz="2000"/>
              <a:t>Самостоятельный, ответственный в принятии решений.</a:t>
            </a:r>
            <a:endParaRPr/>
          </a:p>
          <a:p>
            <a:pPr marL="269874" indent="-269874">
              <a:buFont typeface="Wingdings"/>
              <a:buChar char="ü"/>
              <a:defRPr/>
            </a:pPr>
            <a:r>
              <a:rPr lang="ru-RU" sz="2000"/>
              <a:t>Овладевший достижениями мировой и отечественной культуры.</a:t>
            </a:r>
            <a:endParaRPr/>
          </a:p>
          <a:p>
            <a:pPr marL="269874" indent="-269874">
              <a:buFont typeface="Wingdings"/>
              <a:buChar char="ü"/>
              <a:defRPr/>
            </a:pPr>
            <a:r>
              <a:rPr lang="ru-RU" sz="2000"/>
              <a:t>Учитывающий запросы современного рынка.</a:t>
            </a:r>
            <a:endParaRPr lang="ru-RU" sz="2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823661079" name="Группа 11"/>
          <p:cNvGrpSpPr/>
          <p:nvPr/>
        </p:nvGrpSpPr>
        <p:grpSpPr bwMode="auto">
          <a:xfrm>
            <a:off x="0" y="332655"/>
            <a:ext cx="8697143" cy="1346199"/>
            <a:chOff x="0" y="549274"/>
            <a:chExt cx="8697143" cy="1346199"/>
          </a:xfrm>
        </p:grpSpPr>
        <p:sp>
          <p:nvSpPr>
            <p:cNvPr id="2085952061" name="Rectangle 16"/>
            <p:cNvSpPr txBox="1">
              <a:spLocks noChangeArrowheads="1"/>
            </p:cNvSpPr>
            <p:nvPr/>
          </p:nvSpPr>
          <p:spPr bwMode="auto">
            <a:xfrm>
              <a:off x="467543" y="980727"/>
              <a:ext cx="8229600" cy="863624"/>
            </a:xfrm>
            <a:prstGeom prst="rect">
              <a:avLst/>
            </a:prstGeom>
            <a:blipFill>
              <a:blip r:embed="rId2"/>
              <a:stretch/>
            </a:blip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ru-RU" sz="2800" b="1">
                  <a:solidFill>
                    <a:schemeClr val="tx2"/>
                  </a:solidFill>
                  <a:latin typeface="Calibri"/>
                  <a:ea typeface="Arial"/>
                  <a:cs typeface="Arial"/>
                </a:rPr>
                <a:t>НЕПРЕРЫВНОСТЬ ОБРАЗОВАНИЯ</a:t>
              </a:r>
              <a:endParaRPr lang="ru-RU" sz="2800" b="1">
                <a:solidFill>
                  <a:schemeClr val="tx2"/>
                </a:solidFill>
                <a:latin typeface="Calibri"/>
                <a:ea typeface="Arial"/>
                <a:cs typeface="Arial"/>
              </a:endParaRPr>
            </a:p>
          </p:txBody>
        </p:sp>
        <p:pic>
          <p:nvPicPr>
            <p:cNvPr id="42466810" name="Picture 7" descr="20df76943c2a"/>
            <p:cNvPicPr>
              <a:picLocks noChangeAspect="1" noChangeArrowheads="1"/>
            </p:cNvPicPr>
            <p:nvPr/>
          </p:nvPicPr>
          <p:blipFill>
            <a:blip r:embed="rId3"/>
            <a:stretch/>
          </p:blipFill>
          <p:spPr bwMode="auto">
            <a:xfrm>
              <a:off x="0" y="549274"/>
              <a:ext cx="1008063" cy="1346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31193046" name="Группа 7"/>
          <p:cNvGrpSpPr/>
          <p:nvPr/>
        </p:nvGrpSpPr>
        <p:grpSpPr bwMode="auto">
          <a:xfrm>
            <a:off x="579658" y="2048109"/>
            <a:ext cx="7990110" cy="1644649"/>
            <a:chOff x="0" y="0"/>
            <a:chExt cx="7990110" cy="1644649"/>
          </a:xfrm>
        </p:grpSpPr>
        <p:sp>
          <p:nvSpPr>
            <p:cNvPr id="135974055" name="TextBox 5"/>
            <p:cNvSpPr txBox="1"/>
            <p:nvPr/>
          </p:nvSpPr>
          <p:spPr bwMode="auto">
            <a:xfrm>
              <a:off x="0" y="0"/>
              <a:ext cx="7560875" cy="822995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2400"/>
                <a:t>Самообразование – это знания, умения и навыки приобретенные человеком самостоятельно</a:t>
              </a:r>
              <a:endParaRPr lang="ru-RU" sz="2400"/>
            </a:p>
          </p:txBody>
        </p:sp>
        <p:pic>
          <p:nvPicPr>
            <p:cNvPr id="266109256" name="Picture 2" descr="C:\Мои документы\Изображение\ЧЕЛОВЕЧКИ\chelovechek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/>
          </p:blipFill>
          <p:spPr bwMode="auto">
            <a:xfrm>
              <a:off x="6840759" y="0"/>
              <a:ext cx="1149349" cy="16446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34594151" name="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flipH="0" flipV="0">
            <a:off x="1941409" y="3160221"/>
            <a:ext cx="4409168" cy="24894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829220303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547213" y="1143000"/>
            <a:ext cx="2470479" cy="4558145"/>
          </a:xfrm>
          <a:prstGeom prst="rect">
            <a:avLst/>
          </a:prstGeom>
        </p:spPr>
      </p:pic>
      <p:sp>
        <p:nvSpPr>
          <p:cNvPr id="339316505" name=""/>
          <p:cNvSpPr/>
          <p:nvPr/>
        </p:nvSpPr>
        <p:spPr bwMode="auto">
          <a:xfrm flipH="0" flipV="0">
            <a:off x="3153681" y="1044614"/>
            <a:ext cx="5801734" cy="3383316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 sz="1800"/>
          </a:p>
          <a:p>
            <a:pPr>
              <a:defRPr/>
            </a:pPr>
            <a:r>
              <a:rPr sz="1800" b="0" i="0" u="none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По окончании 9 класса общеобразовательной школы Костя поступил в 10 класс гимназии. Он с удовольствием учится, участвует в спектаклях гимназического театра. На какой ступени образования находится Костя?</a:t>
            </a:r>
            <a:endParaRPr sz="1800"/>
          </a:p>
          <a:p>
            <a:pPr>
              <a:defRPr/>
            </a:pPr>
            <a:r>
              <a:rPr sz="1800" b="0" i="0" u="none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 sz="1800"/>
          </a:p>
          <a:p>
            <a:pPr>
              <a:defRPr/>
            </a:pPr>
            <a:r>
              <a:rPr sz="1800" b="0" i="0" u="none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1)  основное общее образование</a:t>
            </a:r>
            <a:endParaRPr sz="1800"/>
          </a:p>
          <a:p>
            <a:pPr>
              <a:defRPr/>
            </a:pPr>
            <a:r>
              <a:rPr sz="1800" b="0" i="0" u="none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2)  среднее общее образование</a:t>
            </a:r>
            <a:endParaRPr sz="1800"/>
          </a:p>
          <a:p>
            <a:pPr>
              <a:defRPr/>
            </a:pPr>
            <a:r>
              <a:rPr sz="1800" b="0" i="0" u="none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3)  среднее профессиональное образование</a:t>
            </a:r>
            <a:endParaRPr sz="1800"/>
          </a:p>
          <a:p>
            <a:pPr>
              <a:defRPr/>
            </a:pPr>
            <a:r>
              <a:rPr sz="1800" b="0" i="0" u="none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4)  дополнительное образование</a:t>
            </a:r>
            <a:endParaRPr sz="1800"/>
          </a:p>
          <a:p>
            <a:pPr>
              <a:defRPr/>
            </a:pPr>
            <a:r>
              <a:rPr sz="1800" b="0" i="0" u="none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Источник: ГИА по обществознанию</a:t>
            </a:r>
            <a:endParaRPr sz="1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3826494" name=""/>
          <p:cNvSpPr/>
          <p:nvPr/>
        </p:nvSpPr>
        <p:spPr bwMode="auto">
          <a:xfrm flipH="0" flipV="0">
            <a:off x="573272" y="1184563"/>
            <a:ext cx="7991425" cy="2560355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/>
          </a:p>
          <a:p>
            <a:pPr>
              <a:defRPr/>
            </a:pPr>
            <a:r>
              <a:rPr sz="1800" b="0" i="0" u="none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Владимир учится в 6-м классе общеобразовательной школы. Он увлекается авиамоделированием и верховой ездой. На какой ступени образования находится Владимир?</a:t>
            </a:r>
            <a:endParaRPr sz="1800"/>
          </a:p>
          <a:p>
            <a:pPr>
              <a:defRPr/>
            </a:pPr>
            <a:r>
              <a:rPr sz="1800" b="0" i="0" u="none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</a:t>
            </a:r>
            <a:endParaRPr sz="1800"/>
          </a:p>
          <a:p>
            <a:pPr>
              <a:defRPr/>
            </a:pPr>
            <a:r>
              <a:rPr sz="1800" b="0" i="0" u="none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1)  начальное образование</a:t>
            </a:r>
            <a:endParaRPr sz="1800"/>
          </a:p>
          <a:p>
            <a:pPr>
              <a:defRPr/>
            </a:pPr>
            <a:r>
              <a:rPr sz="1800" b="0" i="0" u="none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2)  основное общее образование</a:t>
            </a:r>
            <a:endParaRPr sz="1800"/>
          </a:p>
          <a:p>
            <a:pPr>
              <a:defRPr/>
            </a:pPr>
            <a:r>
              <a:rPr sz="1800" b="0" i="0" u="none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3)  полное (среднее) образование</a:t>
            </a:r>
            <a:endParaRPr sz="1800"/>
          </a:p>
          <a:p>
            <a:pPr>
              <a:defRPr/>
            </a:pPr>
            <a:r>
              <a:rPr sz="1800" b="0" i="0" u="none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4)  среднее профессиональное образование</a:t>
            </a:r>
            <a:endParaRPr sz="1800"/>
          </a:p>
        </p:txBody>
      </p:sp>
      <p:pic>
        <p:nvPicPr>
          <p:cNvPr id="1933261144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6530727" y="3952425"/>
            <a:ext cx="2422772" cy="2259606"/>
          </a:xfrm>
          <a:prstGeom prst="rect">
            <a:avLst/>
          </a:prstGeom>
        </p:spPr>
      </p:pic>
      <p:pic>
        <p:nvPicPr>
          <p:cNvPr id="1287883862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971590" y="4084723"/>
            <a:ext cx="2874818" cy="190217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Р7-Офис/7.2.1.14</Application>
  <DocSecurity>0</DocSecurity>
  <PresentationFormat>Экран (4:3)</PresentationFormat>
  <Paragraphs>0</Paragraphs>
  <Slides>10</Slides>
  <Notes>10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Manager/>
  <Company>presentation-creation.ru</Company>
  <LinksUpToDate>0</LinksUpToDate>
  <SharedDoc>0</SharedDoc>
  <HyperlinkBase>https://presentation-creation.ru/powerpoint-templates.html</HyperlinkBase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Карандаши для рисования</dc:title>
  <dc:subject/>
  <dc:creator>obstinate</dc:creator>
  <cp:keywords/>
  <dc:description>Шаблон презентации с сайта https://presentation-creation.ru/</dc:description>
  <dc:identifier/>
  <dc:language/>
  <cp:lastModifiedBy/>
  <cp:revision>789</cp:revision>
  <dcterms:created xsi:type="dcterms:W3CDTF">2018-02-25T09:09:03Z</dcterms:created>
  <dcterms:modified xsi:type="dcterms:W3CDTF">2022-12-06T06:16:04Z</dcterms:modified>
  <cp:category/>
  <cp:contentStatus/>
  <cp:version/>
</cp:coreProperties>
</file>