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71" autoAdjust="0"/>
  </p:normalViewPr>
  <p:slideViewPr>
    <p:cSldViewPr>
      <p:cViewPr varScale="1">
        <p:scale>
          <a:sx n="82" d="100"/>
          <a:sy n="82" d="100"/>
        </p:scale>
        <p:origin x="1474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FDE592-358B-47A1-A7F9-6DD625B39E08}" type="doc">
      <dgm:prSet loTypeId="urn:microsoft.com/office/officeart/2005/8/layout/process1" loCatId="process" qsTypeId="urn:microsoft.com/office/officeart/2005/8/quickstyle/3d2" qsCatId="3D" csTypeId="urn:microsoft.com/office/officeart/2005/8/colors/colorful1#1" csCatId="colorful" phldr="1"/>
      <dgm:spPr/>
    </dgm:pt>
    <dgm:pt modelId="{D5B3CDF0-8CE7-4005-BCB6-F04622DF7B28}">
      <dgm:prSet phldrT="[Текст]" custT="1"/>
      <dgm:spPr/>
      <dgm:t>
        <a:bodyPr/>
        <a:lstStyle/>
        <a:p>
          <a:r>
            <a:rPr lang="ru-RU" sz="1600" b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Изменение позициии взрослого         в ОП</a:t>
          </a:r>
        </a:p>
      </dgm:t>
    </dgm:pt>
    <dgm:pt modelId="{85D11556-5699-4848-A31E-22C4FEDA96C0}" type="parTrans" cxnId="{D8BF0F7F-271B-4BAC-A3F7-8A1A4C0CC89F}">
      <dgm:prSet/>
      <dgm:spPr/>
      <dgm:t>
        <a:bodyPr/>
        <a:lstStyle/>
        <a:p>
          <a:endParaRPr lang="ru-RU" sz="16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CD3963-33D1-4B0E-87B3-7DCBF5F80395}" type="sibTrans" cxnId="{D8BF0F7F-271B-4BAC-A3F7-8A1A4C0CC89F}">
      <dgm:prSet custT="1"/>
      <dgm:spPr/>
      <dgm:t>
        <a:bodyPr/>
        <a:lstStyle/>
        <a:p>
          <a:endParaRPr lang="ru-RU" sz="16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358F54-8BBD-4565-938F-A4C65D2E7E39}">
      <dgm:prSet phldrT="[Текст]" custT="1"/>
      <dgm:spPr/>
      <dgm:t>
        <a:bodyPr/>
        <a:lstStyle/>
        <a:p>
          <a:r>
            <a:rPr lang="ru-RU" sz="1600" b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Изменение роли ребенка   в ОП</a:t>
          </a:r>
        </a:p>
      </dgm:t>
    </dgm:pt>
    <dgm:pt modelId="{91D976BB-AACE-46DA-A1E6-18B82E1AE88F}" type="parTrans" cxnId="{47719925-0D97-4101-BFF0-2E2EA590DD19}">
      <dgm:prSet/>
      <dgm:spPr/>
      <dgm:t>
        <a:bodyPr/>
        <a:lstStyle/>
        <a:p>
          <a:endParaRPr lang="ru-RU" sz="16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480FCAE6-B38D-445A-A1E3-4C193C4A26BD}" type="sibTrans" cxnId="{47719925-0D97-4101-BFF0-2E2EA590DD19}">
      <dgm:prSet custT="1"/>
      <dgm:spPr/>
      <dgm:t>
        <a:bodyPr/>
        <a:lstStyle/>
        <a:p>
          <a:endParaRPr lang="ru-RU" sz="16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995F9F0-F075-4C88-8993-94A921C40D33}">
      <dgm:prSet phldrT="[Текст]" custT="1"/>
      <dgm:spPr/>
      <dgm:t>
        <a:bodyPr/>
        <a:lstStyle/>
        <a:p>
          <a:r>
            <a:rPr lang="ru-RU" sz="16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Введение новых форм организации ОД</a:t>
          </a:r>
        </a:p>
      </dgm:t>
    </dgm:pt>
    <dgm:pt modelId="{15E36AA9-EEB4-4274-8925-FBBA3D7956B7}" type="parTrans" cxnId="{9F256F12-8A2E-45BF-84D4-1E06F8E86AD5}">
      <dgm:prSet/>
      <dgm:spPr/>
      <dgm:t>
        <a:bodyPr/>
        <a:lstStyle/>
        <a:p>
          <a:endParaRPr lang="ru-RU" sz="16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F696A2-7BB7-4D9B-8FEA-F4F4198C1714}" type="sibTrans" cxnId="{9F256F12-8A2E-45BF-84D4-1E06F8E86AD5}">
      <dgm:prSet/>
      <dgm:spPr/>
      <dgm:t>
        <a:bodyPr/>
        <a:lstStyle/>
        <a:p>
          <a:endParaRPr lang="ru-RU" sz="16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B3FAFC8-4ABB-463F-AE82-326354123B77}" type="pres">
      <dgm:prSet presAssocID="{CEFDE592-358B-47A1-A7F9-6DD625B39E08}" presName="Name0" presStyleCnt="0">
        <dgm:presLayoutVars>
          <dgm:dir/>
          <dgm:resizeHandles val="exact"/>
        </dgm:presLayoutVars>
      </dgm:prSet>
      <dgm:spPr/>
    </dgm:pt>
    <dgm:pt modelId="{58C34A39-5B13-42DE-9A92-3B59B918EADA}" type="pres">
      <dgm:prSet presAssocID="{D5B3CDF0-8CE7-4005-BCB6-F04622DF7B2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6C1EBA-5406-4A5D-B519-7771512A245D}" type="pres">
      <dgm:prSet presAssocID="{F8CD3963-33D1-4B0E-87B3-7DCBF5F8039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B6473F29-0622-4E36-8F33-E4AB951EB374}" type="pres">
      <dgm:prSet presAssocID="{F8CD3963-33D1-4B0E-87B3-7DCBF5F8039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88AB8F94-8E60-453E-8CAC-F81BD36C5767}" type="pres">
      <dgm:prSet presAssocID="{57358F54-8BBD-4565-938F-A4C65D2E7E3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657255-2347-4890-B4F6-98D31734CD83}" type="pres">
      <dgm:prSet presAssocID="{480FCAE6-B38D-445A-A1E3-4C193C4A26BD}" presName="sibTrans" presStyleLbl="sibTrans2D1" presStyleIdx="1" presStyleCnt="2"/>
      <dgm:spPr/>
      <dgm:t>
        <a:bodyPr/>
        <a:lstStyle/>
        <a:p>
          <a:endParaRPr lang="ru-RU"/>
        </a:p>
      </dgm:t>
    </dgm:pt>
    <dgm:pt modelId="{D87F2AF8-6EEA-4A04-A576-C0781F3AF315}" type="pres">
      <dgm:prSet presAssocID="{480FCAE6-B38D-445A-A1E3-4C193C4A26BD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F29E32B6-0D9D-4C62-B8CF-DE7B4012F609}" type="pres">
      <dgm:prSet presAssocID="{7995F9F0-F075-4C88-8993-94A921C40D3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97AC47-B603-498F-9B82-C71CA1A05E54}" type="presOf" srcId="{7995F9F0-F075-4C88-8993-94A921C40D33}" destId="{F29E32B6-0D9D-4C62-B8CF-DE7B4012F609}" srcOrd="0" destOrd="0" presId="urn:microsoft.com/office/officeart/2005/8/layout/process1"/>
    <dgm:cxn modelId="{9F256F12-8A2E-45BF-84D4-1E06F8E86AD5}" srcId="{CEFDE592-358B-47A1-A7F9-6DD625B39E08}" destId="{7995F9F0-F075-4C88-8993-94A921C40D33}" srcOrd="2" destOrd="0" parTransId="{15E36AA9-EEB4-4274-8925-FBBA3D7956B7}" sibTransId="{31F696A2-7BB7-4D9B-8FEA-F4F4198C1714}"/>
    <dgm:cxn modelId="{414EBB06-3D4E-48C7-827A-0D5210FF7EA9}" type="presOf" srcId="{D5B3CDF0-8CE7-4005-BCB6-F04622DF7B28}" destId="{58C34A39-5B13-42DE-9A92-3B59B918EADA}" srcOrd="0" destOrd="0" presId="urn:microsoft.com/office/officeart/2005/8/layout/process1"/>
    <dgm:cxn modelId="{B44B01D9-47FC-4424-8BE8-B43697E7BEAD}" type="presOf" srcId="{57358F54-8BBD-4565-938F-A4C65D2E7E39}" destId="{88AB8F94-8E60-453E-8CAC-F81BD36C5767}" srcOrd="0" destOrd="0" presId="urn:microsoft.com/office/officeart/2005/8/layout/process1"/>
    <dgm:cxn modelId="{059FD28C-2817-4EC4-A9F2-CE9DA5077091}" type="presOf" srcId="{F8CD3963-33D1-4B0E-87B3-7DCBF5F80395}" destId="{B86C1EBA-5406-4A5D-B519-7771512A245D}" srcOrd="0" destOrd="0" presId="urn:microsoft.com/office/officeart/2005/8/layout/process1"/>
    <dgm:cxn modelId="{D5421282-22CC-441B-AF04-B52659F43BF6}" type="presOf" srcId="{480FCAE6-B38D-445A-A1E3-4C193C4A26BD}" destId="{34657255-2347-4890-B4F6-98D31734CD83}" srcOrd="0" destOrd="0" presId="urn:microsoft.com/office/officeart/2005/8/layout/process1"/>
    <dgm:cxn modelId="{47719925-0D97-4101-BFF0-2E2EA590DD19}" srcId="{CEFDE592-358B-47A1-A7F9-6DD625B39E08}" destId="{57358F54-8BBD-4565-938F-A4C65D2E7E39}" srcOrd="1" destOrd="0" parTransId="{91D976BB-AACE-46DA-A1E6-18B82E1AE88F}" sibTransId="{480FCAE6-B38D-445A-A1E3-4C193C4A26BD}"/>
    <dgm:cxn modelId="{7A1FC545-F7AA-45B8-8838-B4B5D92D263B}" type="presOf" srcId="{CEFDE592-358B-47A1-A7F9-6DD625B39E08}" destId="{BB3FAFC8-4ABB-463F-AE82-326354123B77}" srcOrd="0" destOrd="0" presId="urn:microsoft.com/office/officeart/2005/8/layout/process1"/>
    <dgm:cxn modelId="{D8BF0F7F-271B-4BAC-A3F7-8A1A4C0CC89F}" srcId="{CEFDE592-358B-47A1-A7F9-6DD625B39E08}" destId="{D5B3CDF0-8CE7-4005-BCB6-F04622DF7B28}" srcOrd="0" destOrd="0" parTransId="{85D11556-5699-4848-A31E-22C4FEDA96C0}" sibTransId="{F8CD3963-33D1-4B0E-87B3-7DCBF5F80395}"/>
    <dgm:cxn modelId="{BEDF9CCC-F377-4E2E-8556-2B6A4FF76155}" type="presOf" srcId="{F8CD3963-33D1-4B0E-87B3-7DCBF5F80395}" destId="{B6473F29-0622-4E36-8F33-E4AB951EB374}" srcOrd="1" destOrd="0" presId="urn:microsoft.com/office/officeart/2005/8/layout/process1"/>
    <dgm:cxn modelId="{D54E01A5-D6F4-484D-A826-F80F33032F57}" type="presOf" srcId="{480FCAE6-B38D-445A-A1E3-4C193C4A26BD}" destId="{D87F2AF8-6EEA-4A04-A576-C0781F3AF315}" srcOrd="1" destOrd="0" presId="urn:microsoft.com/office/officeart/2005/8/layout/process1"/>
    <dgm:cxn modelId="{0D08806E-9837-4328-92C6-31C5E665B319}" type="presParOf" srcId="{BB3FAFC8-4ABB-463F-AE82-326354123B77}" destId="{58C34A39-5B13-42DE-9A92-3B59B918EADA}" srcOrd="0" destOrd="0" presId="urn:microsoft.com/office/officeart/2005/8/layout/process1"/>
    <dgm:cxn modelId="{D98B6DB2-A18D-4987-AEAB-038AAC5C42BD}" type="presParOf" srcId="{BB3FAFC8-4ABB-463F-AE82-326354123B77}" destId="{B86C1EBA-5406-4A5D-B519-7771512A245D}" srcOrd="1" destOrd="0" presId="urn:microsoft.com/office/officeart/2005/8/layout/process1"/>
    <dgm:cxn modelId="{CAEA767D-07E6-49AB-BC45-37DFDA859581}" type="presParOf" srcId="{B86C1EBA-5406-4A5D-B519-7771512A245D}" destId="{B6473F29-0622-4E36-8F33-E4AB951EB374}" srcOrd="0" destOrd="0" presId="urn:microsoft.com/office/officeart/2005/8/layout/process1"/>
    <dgm:cxn modelId="{C41F2FC4-8CBA-4B42-8FAA-42265CEA32A6}" type="presParOf" srcId="{BB3FAFC8-4ABB-463F-AE82-326354123B77}" destId="{88AB8F94-8E60-453E-8CAC-F81BD36C5767}" srcOrd="2" destOrd="0" presId="urn:microsoft.com/office/officeart/2005/8/layout/process1"/>
    <dgm:cxn modelId="{27E2AC3B-4FFE-4C67-9E4D-B31ABA941F79}" type="presParOf" srcId="{BB3FAFC8-4ABB-463F-AE82-326354123B77}" destId="{34657255-2347-4890-B4F6-98D31734CD83}" srcOrd="3" destOrd="0" presId="urn:microsoft.com/office/officeart/2005/8/layout/process1"/>
    <dgm:cxn modelId="{7DC1C95E-8C06-4091-8609-B61035211FD2}" type="presParOf" srcId="{34657255-2347-4890-B4F6-98D31734CD83}" destId="{D87F2AF8-6EEA-4A04-A576-C0781F3AF315}" srcOrd="0" destOrd="0" presId="urn:microsoft.com/office/officeart/2005/8/layout/process1"/>
    <dgm:cxn modelId="{BA6E1B47-7066-4FE8-AC4C-AA05AC5C9853}" type="presParOf" srcId="{BB3FAFC8-4ABB-463F-AE82-326354123B77}" destId="{F29E32B6-0D9D-4C62-B8CF-DE7B4012F60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C34A39-5B13-42DE-9A92-3B59B918EADA}">
      <dsp:nvSpPr>
        <dsp:cNvPr id="0" name=""/>
        <dsp:cNvSpPr/>
      </dsp:nvSpPr>
      <dsp:spPr>
        <a:xfrm>
          <a:off x="7233" y="1614418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Изменение позициии взрослого         в ОП</a:t>
          </a:r>
        </a:p>
      </dsp:txBody>
      <dsp:txXfrm>
        <a:off x="45225" y="1652410"/>
        <a:ext cx="2085893" cy="1221142"/>
      </dsp:txXfrm>
    </dsp:sp>
    <dsp:sp modelId="{B86C1EBA-5406-4A5D-B519-7771512A245D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85298" y="2102137"/>
        <a:ext cx="320822" cy="321687"/>
      </dsp:txXfrm>
    </dsp:sp>
    <dsp:sp modelId="{88AB8F94-8E60-453E-8CAC-F81BD36C5767}">
      <dsp:nvSpPr>
        <dsp:cNvPr id="0" name=""/>
        <dsp:cNvSpPr/>
      </dsp:nvSpPr>
      <dsp:spPr>
        <a:xfrm>
          <a:off x="3033861" y="1614418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Изменение роли ребенка   в ОП</a:t>
          </a:r>
        </a:p>
      </dsp:txBody>
      <dsp:txXfrm>
        <a:off x="3071853" y="1652410"/>
        <a:ext cx="2085893" cy="1221142"/>
      </dsp:txXfrm>
    </dsp:sp>
    <dsp:sp modelId="{34657255-2347-4890-B4F6-98D31734CD83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11926" y="2102137"/>
        <a:ext cx="320822" cy="321687"/>
      </dsp:txXfrm>
    </dsp:sp>
    <dsp:sp modelId="{F29E32B6-0D9D-4C62-B8CF-DE7B4012F609}">
      <dsp:nvSpPr>
        <dsp:cNvPr id="0" name=""/>
        <dsp:cNvSpPr/>
      </dsp:nvSpPr>
      <dsp:spPr>
        <a:xfrm>
          <a:off x="6060489" y="1614418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Введение новых форм организации ОД</a:t>
          </a:r>
        </a:p>
      </dsp:txBody>
      <dsp:txXfrm>
        <a:off x="6098481" y="1652410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B1BFF-4507-4F50-93B5-B01C4201D01F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CEA56-EAA6-4430-9908-8FC77150FD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0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CEA56-EAA6-4430-9908-8FC77150FD6B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84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214414" y="4071942"/>
            <a:ext cx="7358063" cy="147002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Опыт работы по теме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/>
            </a:r>
            <a:b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«Технология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деятельностного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метода в работе с дошкольниками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»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 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Муниципальное бюджетное образовательное учреждение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   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«Детский сад №4»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                     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Мишина Светлана Александровна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Documents and Settings\Admin\Рабочий стол\проекты в детском саду\102_30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714752"/>
            <a:ext cx="2276470" cy="30356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-142900"/>
            <a:ext cx="8229600" cy="1143000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" pitchFamily="18" charset="-52"/>
              </a:rPr>
              <a:t>Проект«Новоселье у скворцов»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Latino" pitchFamily="18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265" name="Picture 1" descr="C:\Documents and Settings\Admin\Рабочий стол\проекты в детском саду\102_31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8373">
            <a:off x="226623" y="2230061"/>
            <a:ext cx="3162910" cy="2371876"/>
          </a:xfrm>
          <a:prstGeom prst="rect">
            <a:avLst/>
          </a:prstGeom>
          <a:noFill/>
        </p:spPr>
      </p:pic>
      <p:pic>
        <p:nvPicPr>
          <p:cNvPr id="11266" name="Picture 2" descr="C:\Documents and Settings\Admin\Рабочий стол\проекты в детском саду\102_31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6814">
            <a:off x="5925114" y="4508010"/>
            <a:ext cx="2727316" cy="2045222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Рабочий стол\проекты в детском саду\102_31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1928802"/>
            <a:ext cx="3108368" cy="2330974"/>
          </a:xfrm>
          <a:prstGeom prst="rect">
            <a:avLst/>
          </a:prstGeom>
          <a:noFill/>
        </p:spPr>
      </p:pic>
      <p:pic>
        <p:nvPicPr>
          <p:cNvPr id="11268" name="Picture 4" descr="C:\Documents and Settings\Admin\Рабочий стол\проекты в детском саду\102_309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59229">
            <a:off x="830768" y="4768541"/>
            <a:ext cx="2684094" cy="1958225"/>
          </a:xfrm>
          <a:prstGeom prst="rect">
            <a:avLst/>
          </a:prstGeom>
          <a:noFill/>
        </p:spPr>
      </p:pic>
      <p:pic>
        <p:nvPicPr>
          <p:cNvPr id="11270" name="Picture 6" descr="C:\Documents and Settings\Admin\Рабочий стол\проекты в детском саду\102_308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0624">
            <a:off x="6001902" y="2369567"/>
            <a:ext cx="2891756" cy="2168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  «Образование призвано дать ребенку не готовые знания, а знания деятельные, которые могут быть приобретены только и исключительно в ходе активного взаимодействия с окружающей средой»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                              Д.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Дьюи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>
              <a:buNone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>
              <a:buNone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>
              <a:buNone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>
              <a:buNone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6978" y="1988840"/>
            <a:ext cx="9106826" cy="337183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a_Latino" pitchFamily="18" charset="-52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    «Золотые правила»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деятельностного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подхода:</a:t>
            </a:r>
          </a:p>
          <a:p>
            <a:pPr>
              <a:buNone/>
            </a:pPr>
            <a:r>
              <a:rPr lang="ru-RU" sz="2400" dirty="0" smtClean="0">
                <a:latin typeface="a_Latino" pitchFamily="18" charset="-52"/>
              </a:rPr>
              <a:t>                 </a:t>
            </a:r>
          </a:p>
          <a:p>
            <a:pPr lvl="2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Подари ребенку радость творчества, осознание авторского голоса;</a:t>
            </a:r>
          </a:p>
          <a:p>
            <a:pPr lvl="2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Критикуя, стимулируй активность ребенка.</a:t>
            </a:r>
          </a:p>
          <a:p>
            <a:pPr lvl="2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Веди ребенка от собственного опыта к общественному;</a:t>
            </a:r>
          </a:p>
          <a:p>
            <a:pPr lvl="2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Будь не «НАД», не «РЯДОМ», а «ВМЕСТЕ»;</a:t>
            </a:r>
          </a:p>
          <a:p>
            <a:pPr lvl="2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Радуйся вопросу, но отвечать не спеши;</a:t>
            </a:r>
          </a:p>
          <a:p>
            <a:pPr lvl="2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Учи анализировать каждый этап работы;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1785926"/>
            <a:ext cx="878687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_Latino" pitchFamily="18" charset="-52"/>
                <a:ea typeface="Times New Roman" pitchFamily="18" charset="0"/>
                <a:cs typeface="Times New Roman" pitchFamily="18" charset="0"/>
              </a:rPr>
              <a:t>выступает в качестве субъекта деятельности, при этом у ребенка будет собственная цель и мотив;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_Latino" pitchFamily="18" charset="-5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_Latino" pitchFamily="18" charset="-52"/>
                <a:ea typeface="Times New Roman" pitchFamily="18" charset="0"/>
                <a:cs typeface="Times New Roman" pitchFamily="18" charset="0"/>
              </a:rPr>
              <a:t>учится видеть учебную (игровую, прикладную, коммуникативную, творческую и др.) задачу, свою роль в ее решении;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_Latino" pitchFamily="18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_Latino" pitchFamily="18" charset="-52"/>
                <a:ea typeface="Times New Roman" pitchFamily="18" charset="0"/>
                <a:cs typeface="Times New Roman" pitchFamily="18" charset="0"/>
              </a:rPr>
              <a:t>учится планировать предстоящую работу, выявить ее результат и осознать путь, с помощью которого приобретаются новые знания и умения, вычленяются общие способы действий;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_Latino" pitchFamily="18" charset="-52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_Latino" pitchFamily="18" charset="-52"/>
                <a:ea typeface="Times New Roman" pitchFamily="18" charset="0"/>
                <a:cs typeface="Times New Roman" pitchFamily="18" charset="0"/>
              </a:rPr>
              <a:t>учится осуществлять контроль за своими действиями, способами их выполнения и оценивания, видеть важность освоенного опыта, знаний, умений, приобретенных личностных качеств для достижения поставленных целей.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_Latino" pitchFamily="18" charset="-5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0"/>
            <a:ext cx="8229600" cy="1143000"/>
          </a:xfrm>
        </p:spPr>
        <p:txBody>
          <a:bodyPr/>
          <a:lstStyle/>
          <a:p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Основные этапы образовательной ситуации:</a:t>
            </a:r>
            <a:r>
              <a:rPr lang="ru-RU" sz="2400" dirty="0" smtClean="0">
                <a:latin typeface="a_Latino" pitchFamily="18" charset="-52"/>
              </a:rPr>
              <a:t/>
            </a:r>
            <a:br>
              <a:rPr lang="ru-RU" sz="2400" dirty="0" smtClean="0">
                <a:latin typeface="a_Latino" pitchFamily="18" charset="-52"/>
              </a:rPr>
            </a:br>
            <a:endParaRPr lang="ru-RU" sz="2400" dirty="0">
              <a:latin typeface="a_Latino" pitchFamily="18" charset="-52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14480" y="2143116"/>
          <a:ext cx="5357850" cy="440099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684134"/>
                <a:gridCol w="2673716"/>
              </a:tblGrid>
              <a:tr h="38672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Этапы деятельности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Компоненты деятельности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60933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Мотивационно-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ориентировочный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kern="5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1.Проблема,</a:t>
                      </a:r>
                    </a:p>
                    <a:p>
                      <a:pPr indent="186055"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проблемный вопрос,</a:t>
                      </a:r>
                    </a:p>
                    <a:p>
                      <a:pPr indent="186055"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учебная задача,</a:t>
                      </a:r>
                    </a:p>
                    <a:p>
                      <a:pPr indent="186055"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затруднение,</a:t>
                      </a:r>
                    </a:p>
                    <a:p>
                      <a:pPr indent="186055"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антиципация,</a:t>
                      </a:r>
                    </a:p>
                    <a:p>
                      <a:pPr indent="186055"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игровая ситуация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2. Целевая установка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3. Мотивирование к деятельности</a:t>
                      </a:r>
                      <a:endParaRPr lang="ru-RU" sz="1200" kern="5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Droid Sans Fallback"/>
                        <a:cs typeface="FreeSans"/>
                      </a:endParaRPr>
                    </a:p>
                  </a:txBody>
                  <a:tcPr marL="68580" marR="68580" marT="0" marB="0"/>
                </a:tc>
              </a:tr>
              <a:tr h="936774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  <a:ea typeface="Calibri"/>
                          <a:cs typeface="Times New Roman"/>
                        </a:rPr>
                        <a:t>Поисковый</a:t>
                      </a:r>
                      <a:r>
                        <a:rPr lang="ru-RU" sz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  <a:ea typeface="Calibri"/>
                          <a:cs typeface="Times New Roman"/>
                        </a:rPr>
                        <a:t> 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kern="5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4. Проектирование решений проблемной ситуации (планирование действий)</a:t>
                      </a:r>
                      <a:endParaRPr lang="ru-RU" sz="1200" kern="5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Droid Sans Fallback"/>
                        <a:cs typeface="FreeSans"/>
                      </a:endParaRPr>
                    </a:p>
                  </a:txBody>
                  <a:tcPr marL="68580" marR="68580" marT="0" marB="0"/>
                </a:tc>
              </a:tr>
              <a:tr h="60049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  <a:ea typeface="Calibri"/>
                          <a:cs typeface="Times New Roman"/>
                        </a:rPr>
                        <a:t>Практический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kern="5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kern="50" dirty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5. Выполнение действий (реализация плана</a:t>
                      </a:r>
                      <a:r>
                        <a:rPr lang="ru-RU" sz="1200" kern="5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)</a:t>
                      </a:r>
                      <a:endParaRPr lang="ru-RU" sz="1200" kern="5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Droid Sans Fallback"/>
                        <a:cs typeface="FreeSans"/>
                      </a:endParaRPr>
                    </a:p>
                  </a:txBody>
                  <a:tcPr marL="68580" marR="68580" marT="0" marB="0"/>
                </a:tc>
              </a:tr>
              <a:tr h="53864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Рефлексивно-оценочный</a:t>
                      </a:r>
                      <a:endParaRPr lang="ru-RU" sz="120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_Latino" pitchFamily="18" charset="-52"/>
                        </a:rPr>
                        <a:t>6.Осмысление итогов</a:t>
                      </a:r>
                      <a:endParaRPr lang="ru-RU" sz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a_Latino" pitchFamily="18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Педагогические технологии: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здоровьесберегающие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технология проектной деятельности;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технология исследовательской деятельности;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информационно-коммуникационные технологии;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личностно-ориентированные технологии;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игровые технологии.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525963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формирование у детей элементов учебной деятельности,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становление субъектной позиции ребенка в образовательном процессе,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возникновение в совместной партнерской деятельности позиции взрослого как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регламентатора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форм и содержания детской деятельности,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первоначальное овладение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дошкольниками знаково-системными формами мышления.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Уровни общего образования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  <a:sym typeface="Wingdings" pitchFamily="2" charset="2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  <a:sym typeface="Wingdings" pitchFamily="2" charset="2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  <a:sym typeface="Wingdings" pitchFamily="2" charset="2"/>
              </a:rPr>
            </a:b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  <a:sym typeface="Wingdings" pitchFamily="2" charset="2"/>
              </a:rPr>
              <a:t>(в соответствии с «Законом об образовании РФ» от 29.12.2012)</a:t>
            </a:r>
            <a:endParaRPr lang="ru-RU" sz="1400" b="1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000636"/>
            <a:ext cx="2000264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дошкольное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28860" y="4357694"/>
            <a:ext cx="2000264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начальное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9058" y="3786190"/>
            <a:ext cx="1857388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_AntiqueTradyBrk" pitchFamily="18" charset="-52"/>
              </a:rPr>
              <a:t>основное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a_AntiqueTradyBrk" pitchFamily="18" charset="-52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3143248"/>
            <a:ext cx="2000264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среднее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  <p:sp>
        <p:nvSpPr>
          <p:cNvPr id="13" name="Горизонтальный свиток 12"/>
          <p:cNvSpPr/>
          <p:nvPr/>
        </p:nvSpPr>
        <p:spPr>
          <a:xfrm rot="20253936">
            <a:off x="3205605" y="4572699"/>
            <a:ext cx="5449968" cy="1033272"/>
          </a:xfrm>
          <a:prstGeom prst="horizontalScroll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Федеральные  государственные образовательные стандарты 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9058" y="3786190"/>
            <a:ext cx="2000264" cy="5000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основное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6143625" cy="49545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u="sng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Деятельностный</a:t>
            </a:r>
            <a:r>
              <a:rPr lang="ru-RU" b="1" u="sng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подход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–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организация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 </a:t>
            </a:r>
            <a:r>
              <a:rPr lang="ru-RU" sz="31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образовательного процесса, при котором ребенок осваивает культуру не путем простой передачи информации, а в процессе собственной  деятельности</a:t>
            </a:r>
            <a:r>
              <a:rPr lang="ru-RU" sz="3100" dirty="0" smtClean="0">
                <a:latin typeface="a_Latino" pitchFamily="18" charset="-52"/>
              </a:rPr>
              <a:t>.</a:t>
            </a:r>
          </a:p>
          <a:p>
            <a:pPr>
              <a:buNone/>
            </a:pPr>
            <a:endParaRPr lang="ru-RU" sz="3600" dirty="0">
              <a:latin typeface="a_AntiqueTradyBrk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" pitchFamily="18" charset="-52"/>
              </a:rPr>
              <a:t>Принципы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" pitchFamily="18" charset="-52"/>
              </a:rPr>
              <a:t>деятельностного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" pitchFamily="18" charset="-52"/>
              </a:rPr>
              <a:t> метода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психологической комфортности,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деятельности,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минимакса,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целостности,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вариативности,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творчества,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непрерывности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>
              <a:buFont typeface="Wingdings" pitchFamily="2" charset="2"/>
              <a:buChar char="Ø"/>
            </a:pPr>
            <a:endParaRPr lang="ru-RU" sz="2800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роекты в детском саду\DSC_53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857364"/>
            <a:ext cx="2822969" cy="1881979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проекты в детском саду\DSC_54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2214554"/>
            <a:ext cx="2940046" cy="195981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проекты в детском саду\DSC_55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669094" y="2617264"/>
            <a:ext cx="3701304" cy="2467257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Рабочий стол\проекты в детском саду\102_310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071942"/>
            <a:ext cx="2941630" cy="2205937"/>
          </a:xfrm>
          <a:prstGeom prst="rect">
            <a:avLst/>
          </a:prstGeom>
          <a:noFill/>
        </p:spPr>
      </p:pic>
      <p:pic>
        <p:nvPicPr>
          <p:cNvPr id="2054" name="Picture 6" descr="D:\фото\Детский сад\100_144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357694"/>
            <a:ext cx="2928926" cy="21969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" pitchFamily="18" charset="-52"/>
              </a:rPr>
              <a:t>Принципы организации развивающей предметно-пространственной среды:</a:t>
            </a:r>
          </a:p>
          <a:p>
            <a:pPr algn="ctr">
              <a:buNone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Latino" pitchFamily="18" charset="-52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Содержательность и  насыщенность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Трансформируемость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Полифункциональность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Доступность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Базовость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buNone/>
            </a:pPr>
            <a:endParaRPr lang="ru-RU" sz="2000" dirty="0" smtClean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  <a:p>
            <a:pPr algn="ctr">
              <a:buNone/>
            </a:pPr>
            <a:endParaRPr lang="ru-RU" sz="1800" dirty="0" smtClean="0">
              <a:latin typeface="a_Latino" pitchFamily="18" charset="-52"/>
            </a:endParaRPr>
          </a:p>
          <a:p>
            <a:pPr algn="ctr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D:\Данные\Изображения\фото\титкова  ГИБДД\P105019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6" t="-9063" r="-1406" b="19688"/>
          <a:stretch/>
        </p:blipFill>
        <p:spPr bwMode="auto">
          <a:xfrm rot="21148664">
            <a:off x="4589942" y="3683381"/>
            <a:ext cx="4065393" cy="27241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D:\Данные\Изображения\фото\интерьер\Групповая\старшая\P101063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2071678"/>
            <a:ext cx="2786082" cy="200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Данные\Изображения\фото\DCIM\100PHOTO\SAM_049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6377">
            <a:off x="997173" y="3908677"/>
            <a:ext cx="3552825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5" name="Picture 3" descr="D:\фото\Детский сад\100_217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071678"/>
            <a:ext cx="2655878" cy="1991651"/>
          </a:xfrm>
          <a:prstGeom prst="rect">
            <a:avLst/>
          </a:prstGeom>
          <a:noFill/>
        </p:spPr>
      </p:pic>
      <p:pic>
        <p:nvPicPr>
          <p:cNvPr id="13314" name="Picture 2" descr="D:\фото\Детский сад\100_218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000240"/>
            <a:ext cx="2727316" cy="2045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2974" y="-214338"/>
            <a:ext cx="8229600" cy="1357338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a_Latino" pitchFamily="18" charset="-52"/>
              </a:rPr>
              <a:t>Проект «Народная игрушка Болховского района»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_Latino" pitchFamily="18" charset="-52"/>
            </a:endParaRPr>
          </a:p>
        </p:txBody>
      </p:sp>
      <p:pic>
        <p:nvPicPr>
          <p:cNvPr id="1027" name="Picture 3" descr="C:\Documents and Settings\Admin\Рабочий стол\проекты в детском саду\100_29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85778">
            <a:off x="284135" y="2145088"/>
            <a:ext cx="2874432" cy="2155824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проекты в детском саду\100_29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3227">
            <a:off x="5933204" y="2078013"/>
            <a:ext cx="3048416" cy="2286016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проекты в детском саду\100_29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1785926"/>
            <a:ext cx="2071702" cy="2388439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P111017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8915">
            <a:off x="923709" y="4560860"/>
            <a:ext cx="2809210" cy="2104286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проекты в детском саду\100_297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73264">
            <a:off x="5246725" y="4495124"/>
            <a:ext cx="3005838" cy="2090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Documents and Settings\Admin\Рабочий стол\Фото проект\проект 5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857364"/>
            <a:ext cx="3137961" cy="2143140"/>
          </a:xfrm>
          <a:prstGeom prst="rect">
            <a:avLst/>
          </a:prstGeom>
          <a:noFill/>
        </p:spPr>
      </p:pic>
      <p:pic>
        <p:nvPicPr>
          <p:cNvPr id="12290" name="Picture 2" descr="C:\Documents and Settings\Admin\Рабочий стол\Фото проект\фото\DSC_00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00240"/>
            <a:ext cx="2928926" cy="228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0"/>
            <a:ext cx="8229600" cy="1143000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Latino" pitchFamily="18" charset="-52"/>
              </a:rPr>
              <a:t>Проект «Наш веселый снеговик»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Latino" pitchFamily="18" charset="-52"/>
            </a:endParaRPr>
          </a:p>
        </p:txBody>
      </p:sp>
      <p:pic>
        <p:nvPicPr>
          <p:cNvPr id="12289" name="Picture 1" descr="C:\Documents and Settings\Admin\Рабочий стол\Фото проект\проект 13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214818"/>
            <a:ext cx="3724274" cy="2482849"/>
          </a:xfrm>
          <a:prstGeom prst="rect">
            <a:avLst/>
          </a:prstGeom>
          <a:noFill/>
        </p:spPr>
      </p:pic>
      <p:pic>
        <p:nvPicPr>
          <p:cNvPr id="12291" name="Picture 3" descr="C:\Documents and Settings\Admin\Рабочий стол\Фото проект\фото\DSC_006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3643314"/>
            <a:ext cx="3844416" cy="3042726"/>
          </a:xfrm>
          <a:prstGeom prst="rect">
            <a:avLst/>
          </a:prstGeom>
          <a:noFill/>
        </p:spPr>
      </p:pic>
      <p:pic>
        <p:nvPicPr>
          <p:cNvPr id="12294" name="Picture 6" descr="C:\Documents and Settings\Admin\Рабочий стол\Фото проект\проект 02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286512" y="1214422"/>
            <a:ext cx="3071834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399</TotalTime>
  <Words>419</Words>
  <Application>Microsoft Office PowerPoint</Application>
  <PresentationFormat>Экран (4:3)</PresentationFormat>
  <Paragraphs>99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a_AntiqueTradyBrk</vt:lpstr>
      <vt:lpstr>a_Latino</vt:lpstr>
      <vt:lpstr>Arial</vt:lpstr>
      <vt:lpstr>Calibri</vt:lpstr>
      <vt:lpstr>Droid Sans Fallback</vt:lpstr>
      <vt:lpstr>FreeSans</vt:lpstr>
      <vt:lpstr>Times New Roman</vt:lpstr>
      <vt:lpstr>Wingdings</vt:lpstr>
      <vt:lpstr>Шаблон 2</vt:lpstr>
      <vt:lpstr>Опыт работы по теме «Технология деятельностного метода в работе с дошкольниками»  </vt:lpstr>
      <vt:lpstr>Уровни общего образования  (в соответствии с «Законом об образовании РФ» от 29.12.2012)</vt:lpstr>
      <vt:lpstr>Презентация PowerPoint</vt:lpstr>
      <vt:lpstr>Принципы деятельностного метода</vt:lpstr>
      <vt:lpstr>Презентация PowerPoint</vt:lpstr>
      <vt:lpstr>Презентация PowerPoint</vt:lpstr>
      <vt:lpstr>   </vt:lpstr>
      <vt:lpstr>Проект «Народная игрушка Болховского района»</vt:lpstr>
      <vt:lpstr>Проект «Наш веселый снеговик»</vt:lpstr>
      <vt:lpstr>Проект«Новоселье у скворцов»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этапы образовательной ситуации: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Dom</dc:creator>
  <cp:lastModifiedBy>MSI</cp:lastModifiedBy>
  <cp:revision>41</cp:revision>
  <dcterms:created xsi:type="dcterms:W3CDTF">2015-04-11T16:46:51Z</dcterms:created>
  <dcterms:modified xsi:type="dcterms:W3CDTF">2022-12-06T12:58:54Z</dcterms:modified>
</cp:coreProperties>
</file>