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sldIdLst>
    <p:sldId id="263" r:id="rId3"/>
    <p:sldId id="256" r:id="rId4"/>
    <p:sldId id="257" r:id="rId5"/>
    <p:sldId id="258" r:id="rId6"/>
    <p:sldId id="259" r:id="rId7"/>
    <p:sldId id="260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28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80" autoAdjust="0"/>
    <p:restoredTop sz="94708" autoAdjust="0"/>
  </p:normalViewPr>
  <p:slideViewPr>
    <p:cSldViewPr>
      <p:cViewPr varScale="1">
        <p:scale>
          <a:sx n="44" d="100"/>
          <a:sy n="44" d="100"/>
        </p:scale>
        <p:origin x="-115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299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screen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2143116"/>
            <a:ext cx="8429684" cy="3877815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Программа</a:t>
            </a:r>
            <a:r>
              <a:rPr lang="ru-RU" sz="4400" b="1" dirty="0" smtClean="0">
                <a:solidFill>
                  <a:srgbClr val="FF0000"/>
                </a:solidFill>
              </a:rPr>
              <a:t> : </a:t>
            </a:r>
            <a:r>
              <a:rPr lang="ru-RU" sz="5400" b="1" dirty="0" err="1" smtClean="0">
                <a:solidFill>
                  <a:srgbClr val="FF0000"/>
                </a:solidFill>
              </a:rPr>
              <a:t>Профориентационный</a:t>
            </a:r>
            <a:r>
              <a:rPr lang="ru-RU" sz="5400" b="1" dirty="0" smtClean="0">
                <a:solidFill>
                  <a:srgbClr val="FF0000"/>
                </a:solidFill>
              </a:rPr>
              <a:t>  </a:t>
            </a:r>
            <a:r>
              <a:rPr lang="ru-RU" sz="5400" b="1" dirty="0" err="1" smtClean="0">
                <a:solidFill>
                  <a:srgbClr val="FF0000"/>
                </a:solidFill>
              </a:rPr>
              <a:t>интенсив</a:t>
            </a:r>
            <a:r>
              <a:rPr lang="ru-RU" sz="5400" b="1" dirty="0" smtClean="0">
                <a:solidFill>
                  <a:srgbClr val="FF0000"/>
                </a:solidFill>
              </a:rPr>
              <a:t> </a:t>
            </a:r>
            <a:br>
              <a:rPr lang="ru-RU" sz="5400" b="1" dirty="0" smtClean="0">
                <a:solidFill>
                  <a:srgbClr val="FF0000"/>
                </a:solidFill>
              </a:rPr>
            </a:br>
            <a:r>
              <a:rPr lang="ru-RU" sz="5400" b="1" dirty="0" smtClean="0">
                <a:solidFill>
                  <a:srgbClr val="FF0000"/>
                </a:solidFill>
              </a:rPr>
              <a:t>для школьников</a:t>
            </a:r>
            <a:endParaRPr lang="ru-RU" sz="5400" b="1" dirty="0"/>
          </a:p>
        </p:txBody>
      </p:sp>
      <p:sp>
        <p:nvSpPr>
          <p:cNvPr id="4" name="Заголовок 3">
            <a:extLst>
              <a:ext uri="{FF2B5EF4-FFF2-40B4-BE49-F238E27FC236}"/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профессиональное образовательное учреждение города Москвы "Московский государственный колледж электромеханики и информационных технологий</a:t>
            </a:r>
            <a:r>
              <a:rPr lang="ru-RU" sz="2000" dirty="0">
                <a:latin typeface="+mn-lt"/>
              </a:rPr>
              <a:t>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14338"/>
            <a:ext cx="5076056" cy="1143000"/>
          </a:xfrm>
        </p:spPr>
        <p:txBody>
          <a:bodyPr/>
          <a:lstStyle/>
          <a:p>
            <a:pPr marL="0" indent="0">
              <a:buNone/>
            </a:pPr>
            <a:r>
              <a:rPr lang="ru-RU" b="0" dirty="0">
                <a:effectLst/>
              </a:rPr>
              <a:t>Сложно </a:t>
            </a:r>
            <a:r>
              <a:rPr lang="ru-RU" b="0" dirty="0" smtClean="0">
                <a:effectLst/>
              </a:rPr>
              <a:t>учиться?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59832" y="836712"/>
            <a:ext cx="6084168" cy="4032448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1800" dirty="0" smtClean="0"/>
              <a:t>Обучаются по специальности "Программирование в компьютерных системах" 3 года и 10 месяцев. Первый год пройдет легко, так как изучается школьная программа за 10 и 11 класс. 2 курс уже проходит интереснее, но сложнее. Добавляются предметы по специальности, первая практика. Также на 2 курсе будет учебная практика по разработке баз данных  Далее 3 курс, уже дисциплин меньше, но начинается программирование в основном. Разработка на языках программирования Java, C, C++, си</a:t>
            </a:r>
            <a:r>
              <a:rPr lang="en-US" sz="1800" dirty="0" smtClean="0"/>
              <a:t>#</a:t>
            </a:r>
            <a:r>
              <a:rPr lang="ru-RU" sz="1800" dirty="0" smtClean="0"/>
              <a:t>. Ну и, практики в организациях, можно применить свои знания в деле. </a:t>
            </a:r>
            <a:endParaRPr lang="ru-RU" sz="1800" dirty="0"/>
          </a:p>
        </p:txBody>
      </p:sp>
      <p:pic>
        <p:nvPicPr>
          <p:cNvPr id="4098" name="Picture 2" descr="https://cdn.lifehacker.ru/wp-content/uploads/2015/11/cover-01_1448883660-1024x51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143380"/>
            <a:ext cx="4716016" cy="24928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бъект 2"/>
          <p:cNvSpPr txBox="1">
            <a:spLocks/>
          </p:cNvSpPr>
          <p:nvPr/>
        </p:nvSpPr>
        <p:spPr>
          <a:xfrm>
            <a:off x="4616557" y="4537484"/>
            <a:ext cx="4528592" cy="11521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Font typeface="Georgia" pitchFamily="18" charset="0"/>
              <a:buNone/>
            </a:pPr>
            <a:r>
              <a:rPr lang="ru-RU" sz="1800" dirty="0" smtClean="0"/>
              <a:t>4 курс – то же самое, дисциплин мало, и в основном проходит практика и идет написание дипломной работы. </a:t>
            </a:r>
          </a:p>
          <a:p>
            <a:pPr marL="45720" indent="0">
              <a:buFont typeface="Georgia" pitchFamily="18" charset="0"/>
              <a:buNone/>
            </a:pPr>
            <a:endParaRPr lang="ru-RU" sz="1800" dirty="0"/>
          </a:p>
        </p:txBody>
      </p:sp>
      <p:pic>
        <p:nvPicPr>
          <p:cNvPr id="4100" name="Picture 4" descr="https://st2.depositphotos.com/1001877/8642/i/950/depositphotos_86421484-stock-photo-education-concept-laptop-with-books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3174572" cy="23809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812309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-214338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b="0" dirty="0">
                <a:effectLst/>
              </a:rPr>
              <a:t>Что после обучения?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3024336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ru-RU" dirty="0"/>
              <a:t>После обучения в колледже по специальности "Программирование в компьютерных системах" студенты получают диплом техника-программиста. Можно работать в организациях системным администратором, чинить компьютеры и прочее. </a:t>
            </a:r>
            <a:r>
              <a:rPr lang="ru-RU" dirty="0" smtClean="0"/>
              <a:t>Естественно</a:t>
            </a:r>
            <a:r>
              <a:rPr lang="ru-RU" dirty="0"/>
              <a:t>, нужно обучаться самому, читать книги, изучать какие-то языки. IT-компании смотрят на знания, ведь у человека может быть хоть красный диплом, но он даже не знает основ ООП, например. Диплом программиста идет скорее как дополнение к знаниям. </a:t>
            </a:r>
          </a:p>
        </p:txBody>
      </p:sp>
      <p:pic>
        <p:nvPicPr>
          <p:cNvPr id="5124" name="Picture 4" descr="https://onlineurope.com/uploads/store/2017/04/Visshee-obrazovania-v-ispanii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604727"/>
            <a:ext cx="5249850" cy="31440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862877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332656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b="0" dirty="0">
                <a:effectLst/>
              </a:rPr>
              <a:t>Плюсы </a:t>
            </a:r>
            <a:r>
              <a:rPr lang="ru-RU" b="0" dirty="0" smtClean="0">
                <a:effectLst/>
              </a:rPr>
              <a:t>специальности: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25152" y="1340768"/>
            <a:ext cx="5904656" cy="3474720"/>
          </a:xfrm>
          <a:prstGeom prst="rect">
            <a:avLst/>
          </a:prstGeom>
        </p:spPr>
        <p:txBody>
          <a:bodyPr/>
          <a:lstStyle/>
          <a:p>
            <a:r>
              <a:rPr lang="ru-RU" dirty="0"/>
              <a:t>Перспективы. "Программирование в компьютерных системах" является хорошей специальностью после 9 класса, если нет понимания, куда поступить. В первую очередь, это очень хорошие перспективы в будущем, ведь сейчас везде компьютеры. </a:t>
            </a:r>
          </a:p>
        </p:txBody>
      </p:sp>
      <p:pic>
        <p:nvPicPr>
          <p:cNvPr id="6146" name="Picture 2" descr="https://erudyt.net/wp-content/uploads/2016/04/corsifad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451162"/>
            <a:ext cx="3635895" cy="27269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d2gg9evh47fn9z.cloudfront.net/800px_COLOURBOX355169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6064" y="3823500"/>
            <a:ext cx="4932040" cy="3039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792189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59832" y="332656"/>
            <a:ext cx="6075582" cy="3474720"/>
          </a:xfrm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r>
              <a:rPr lang="ru-RU" dirty="0"/>
              <a:t>Работа. Есть множество вариантов, на кого можно пойти после 9 класса, но в большинстве из них после обучения нет возможности сразу устроиться на работу. "Программирование в компьютерных системах" же – это специальность, после обучения на которой можно работать сразу. Системные администраторы требуются везде. Действительно, зарплаты, может, и не большие, но в первое время это будет неплохим опытом. </a:t>
            </a:r>
          </a:p>
        </p:txBody>
      </p:sp>
      <p:pic>
        <p:nvPicPr>
          <p:cNvPr id="7170" name="Picture 2" descr="https://www.thesun.co.uk/wp-content/uploads/2017/07/nintchdbpict000338771932.jpg?strip=all&amp;w=96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07649">
            <a:off x="462456" y="3593121"/>
            <a:ext cx="4215408" cy="28014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ak4.picdn.net/shutterstock/videos/25243094/thumb/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92818" y="4365104"/>
            <a:ext cx="4220080" cy="23775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s://cdn.fishki.net/upload/post/201407/24/1287856/toro_rosso_tech_man_peace_kor10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796819"/>
            <a:ext cx="3201284" cy="21328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551003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548680"/>
            <a:ext cx="6400800" cy="3474720"/>
          </a:xfrm>
          <a:prstGeom prst="rect">
            <a:avLst/>
          </a:prstGeom>
        </p:spPr>
        <p:txBody>
          <a:bodyPr/>
          <a:lstStyle/>
          <a:p>
            <a:r>
              <a:rPr lang="ru-RU" dirty="0"/>
              <a:t>Легко поступить. Если взять медицинский колледж или нефтяной, то туда придется сдавать вступительные экзамены. Для поступления в колледж по описанной специальности требуется лишь хороший средний балл аттестата. </a:t>
            </a:r>
          </a:p>
        </p:txBody>
      </p:sp>
      <p:pic>
        <p:nvPicPr>
          <p:cNvPr id="8194" name="Picture 2" descr="https://vogazeta.ru/uploads/full_size_1512729314-e78e9a685a6e01c7338d04a92b166f4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3929066"/>
            <a:ext cx="4117173" cy="2448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2.bp.blogspot.com/-u0pmV6dEorI/UV_vlG4gGmI/AAAAAAAAAjk/wORxAQd7VOQ/w1200-h630-p-k-no-nu/programmer_creattica_full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170351">
            <a:off x="5170870" y="3956071"/>
            <a:ext cx="3688224" cy="19363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416798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2643182"/>
            <a:ext cx="6777318" cy="3500462"/>
          </a:xfrm>
        </p:spPr>
        <p:txBody>
          <a:bodyPr/>
          <a:lstStyle/>
          <a:p>
            <a:r>
              <a:rPr lang="ru-RU" dirty="0" smtClean="0"/>
              <a:t> Специальность :</a:t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Программирование в</a:t>
            </a:r>
            <a:br>
              <a:rPr lang="ru-RU" dirty="0" smtClean="0"/>
            </a:br>
            <a:r>
              <a:rPr lang="ru-RU" dirty="0" smtClean="0"/>
              <a:t> компьютерных системах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2304344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87467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b="1" dirty="0" smtClean="0"/>
              <a:t>Программист</a:t>
            </a:r>
            <a:r>
              <a:rPr lang="ru-RU" dirty="0" smtClean="0"/>
              <a:t>— </a:t>
            </a:r>
            <a:r>
              <a:rPr lang="ru-RU" dirty="0"/>
              <a:t>специалист, занимающийся непосредственной разработкой программного обеспечения для различного рода вычислительно-операционных систем</a:t>
            </a:r>
            <a:r>
              <a:rPr lang="ru-RU" dirty="0" smtClean="0"/>
              <a:t>. </a:t>
            </a:r>
            <a:r>
              <a:rPr lang="ru-RU" dirty="0" smtClean="0">
                <a:solidFill>
                  <a:schemeClr val="tx1"/>
                </a:solidFill>
              </a:rPr>
              <a:t>Программирование</a:t>
            </a:r>
            <a:r>
              <a:rPr lang="ru-RU" dirty="0" smtClean="0"/>
              <a:t>, </a:t>
            </a:r>
            <a:r>
              <a:rPr lang="ru-RU" dirty="0"/>
              <a:t>как род занятий, может являться основной профессиональной деятельностью специалиста, либо использоваться в качестве вспомогательной деятельности для решения иных профессиональных задач, либо же использоваться в непрофессиональной </a:t>
            </a:r>
            <a:r>
              <a:rPr lang="ru-RU" dirty="0" smtClean="0"/>
              <a:t>сфере. Термин </a:t>
            </a:r>
            <a:r>
              <a:rPr lang="ru-RU" dirty="0"/>
              <a:t>«программист» не обязательно подразумевает профессиональное образование или профессиональную деятельность.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Понятие «Программист»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2647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200" b="1" dirty="0"/>
              <a:t>ТЕХНИК-ПРОГРАММИСТ </a:t>
            </a:r>
            <a:r>
              <a:rPr lang="ru-RU" sz="2200" dirty="0"/>
              <a:t> – это профессия человека, который занимается программированием. Ему доступна разработка алгоритмов и программ, в основе которых - математические модели</a:t>
            </a:r>
            <a:r>
              <a:rPr lang="ru-RU" sz="2200" dirty="0" smtClean="0"/>
              <a:t>.</a:t>
            </a:r>
          </a:p>
          <a:p>
            <a:r>
              <a:rPr lang="ru-RU" dirty="0"/>
              <a:t>Программист, прежде всего, должен обладать </a:t>
            </a:r>
            <a:r>
              <a:rPr lang="ru-RU" dirty="0">
                <a:solidFill>
                  <a:srgbClr val="FF0000"/>
                </a:solidFill>
              </a:rPr>
              <a:t>большим терпением и выдержкой</a:t>
            </a:r>
            <a:r>
              <a:rPr lang="ru-RU" dirty="0"/>
              <a:t>. Эти качества совершенно незаменимы и необходимы в его повседневной работе.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06052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57159" y="2248347"/>
            <a:ext cx="8087594" cy="4252487"/>
          </a:xfrm>
        </p:spPr>
        <p:txBody>
          <a:bodyPr>
            <a:normAutofit fontScale="85000" lnSpcReduction="20000"/>
          </a:bodyPr>
          <a:lstStyle/>
          <a:p>
            <a:r>
              <a:rPr lang="ru-RU" sz="2600" b="1" dirty="0"/>
              <a:t>Первая категория</a:t>
            </a:r>
            <a:r>
              <a:rPr lang="ru-RU" sz="2600" dirty="0"/>
              <a:t> – прикладные программисты. В их функции входит разработка программного обеспечения, которое необходимо для работы организации. Это такие, как программист 1С.</a:t>
            </a:r>
          </a:p>
          <a:p>
            <a:r>
              <a:rPr lang="ru-RU" sz="2600" b="1" dirty="0"/>
              <a:t>Вторая категория</a:t>
            </a:r>
            <a:r>
              <a:rPr lang="ru-RU" sz="2600" dirty="0"/>
              <a:t> – профессия программист, как системный программист. Эти люди занимаются разработкой операционных систем, интерфейсов для баз данных и работают с сетями. Эта категория самая редкая и высокооплачиваемая.</a:t>
            </a:r>
          </a:p>
          <a:p>
            <a:r>
              <a:rPr lang="ru-RU" sz="2600" b="1" dirty="0"/>
              <a:t>Третья категория </a:t>
            </a:r>
            <a:r>
              <a:rPr lang="ru-RU" sz="2600" dirty="0"/>
              <a:t> – это </a:t>
            </a:r>
            <a:r>
              <a:rPr lang="ru-RU" sz="2600" dirty="0" err="1"/>
              <a:t>Web</a:t>
            </a:r>
            <a:r>
              <a:rPr lang="ru-RU" sz="2600" dirty="0"/>
              <a:t>-программисты. Специалисты данного уровня имеют дело с сетевыми ресурсами, но это уже глобальные сети, такие, как </a:t>
            </a:r>
            <a:r>
              <a:rPr lang="ru-RU" sz="2600" b="1" dirty="0" smtClean="0"/>
              <a:t>Интернет</a:t>
            </a:r>
            <a:r>
              <a:rPr lang="ru-RU" sz="2600" dirty="0" smtClean="0"/>
              <a:t>. </a:t>
            </a:r>
            <a:r>
              <a:rPr lang="ru-RU" sz="2600" dirty="0"/>
              <a:t>Они создают динамические страницы, создание </a:t>
            </a:r>
            <a:r>
              <a:rPr lang="ru-RU" sz="2600" dirty="0" err="1"/>
              <a:t>web</a:t>
            </a:r>
            <a:r>
              <a:rPr lang="ru-RU" sz="2600" dirty="0"/>
              <a:t>-интерфейсы к базам данных.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756592" y="476672"/>
            <a:ext cx="10585176" cy="1054250"/>
          </a:xfrm>
        </p:spPr>
        <p:txBody>
          <a:bodyPr/>
          <a:lstStyle/>
          <a:p>
            <a:r>
              <a:rPr lang="ru-RU" dirty="0" smtClean="0"/>
              <a:t>Работа делится на 3 категории: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8349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Программирование является бурно развивающейся областью, поэтому программист должен уметь быстро адаптироваться к текущему состоянию технологии и постоянно изучать новые технологии. В противном случае через несколько лет его ценность как специалиста окажется заметно ниже.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2218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sn.khai.edu/gallery/New/programmin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514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 rot="20271903">
            <a:off x="0" y="2420888"/>
            <a:ext cx="9144000" cy="1754326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Программирование в компьютерных системах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437263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714356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b="0" dirty="0">
                <a:effectLst/>
              </a:rPr>
              <a:t>Что это такое?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822" y="692696"/>
            <a:ext cx="8928992" cy="3096344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2400" dirty="0"/>
              <a:t>Что же собой представляет специальность "Программирование в компьютерных системах"? Если вкратце, это программист</a:t>
            </a:r>
            <a:r>
              <a:rPr lang="ru-RU" sz="2400" dirty="0" smtClean="0"/>
              <a:t>. "</a:t>
            </a:r>
            <a:r>
              <a:rPr lang="ru-RU" sz="2400" dirty="0"/>
              <a:t>Программирование в компьютерных системах" представляет собой базовые знания практически во всех областях программирования. Там и основы разработки программ, управление и разработка баз данных и многое другое! </a:t>
            </a:r>
          </a:p>
        </p:txBody>
      </p:sp>
      <p:pic>
        <p:nvPicPr>
          <p:cNvPr id="2050" name="Picture 2" descr="http://sdo-kst.ru/pluginfile.php/3307/course/overviewfiles/v05Fwtq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61903" y="4051853"/>
            <a:ext cx="4082097" cy="27809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www.panoramaaudiovisual.com/wp-content/uploads/2016/07/TIC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3501008"/>
            <a:ext cx="4817109" cy="32129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597443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642910" y="0"/>
            <a:ext cx="3346704" cy="639762"/>
          </a:xfrm>
        </p:spPr>
        <p:txBody>
          <a:bodyPr/>
          <a:lstStyle/>
          <a:p>
            <a:r>
              <a:rPr lang="ru-RU" b="0" dirty="0"/>
              <a:t>Где учиться?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572000" y="0"/>
            <a:ext cx="3346704" cy="639762"/>
          </a:xfrm>
        </p:spPr>
        <p:txBody>
          <a:bodyPr/>
          <a:lstStyle/>
          <a:p>
            <a:r>
              <a:rPr lang="ru-RU" b="0" dirty="0"/>
              <a:t>Как поступить</a:t>
            </a:r>
            <a:r>
              <a:rPr lang="ru-RU" b="0" dirty="0" smtClean="0"/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2"/>
          </p:nvPr>
        </p:nvSpPr>
        <p:spPr>
          <a:xfrm>
            <a:off x="642910" y="785794"/>
            <a:ext cx="3714776" cy="2786082"/>
          </a:xfrm>
        </p:spPr>
        <p:txBody>
          <a:bodyPr/>
          <a:lstStyle/>
          <a:p>
            <a:pPr marL="45720" indent="0">
              <a:buNone/>
            </a:pPr>
            <a:r>
              <a:rPr lang="ru-RU" dirty="0"/>
              <a:t>Так как эта специальность относится к среднему профессиональному образованию, отучиться на нее можно в колледже, то есть после 9 класса. </a:t>
            </a:r>
          </a:p>
          <a:p>
            <a:pPr marL="45720" indent="0">
              <a:buNone/>
            </a:pP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4"/>
          </p:nvPr>
        </p:nvSpPr>
        <p:spPr>
          <a:xfrm>
            <a:off x="4643438" y="857232"/>
            <a:ext cx="3786214" cy="2786082"/>
          </a:xfrm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ru-RU" dirty="0"/>
              <a:t>В колледж на "Программирование в компьютерных системах" поступить легко. Из документов нужны всего лишь аттестат и результаты </a:t>
            </a:r>
            <a:r>
              <a:rPr lang="ru-RU" dirty="0" smtClean="0"/>
              <a:t>ОГЭ. Вступительных </a:t>
            </a:r>
            <a:r>
              <a:rPr lang="ru-RU" dirty="0"/>
              <a:t>экзаменов по этой специальности нет, подаете документы, в конце лета вас уведомляют о поступлении. </a:t>
            </a:r>
          </a:p>
        </p:txBody>
      </p:sp>
      <p:pic>
        <p:nvPicPr>
          <p:cNvPr id="3074" name="Picture 2" descr="http://s220.stepo.ru/omsk/pic_800_600/38584961/e17a819b43c29dca43257b0ef8299ce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731" y="3387519"/>
            <a:ext cx="4597017" cy="34477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c.pxhere.com/photos/dd/e9/programming_developing_startup_start_up_notebooks_creative_computer_company-764622.jpg!d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6314" y="3929066"/>
            <a:ext cx="4139952" cy="26639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236425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 build="p"/>
      <p:bldP spid="3" grpId="0" build="p"/>
      <p:bldP spid="5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325</TotalTime>
  <Words>603</Words>
  <Application>Microsoft Office PowerPoint</Application>
  <PresentationFormat>Экран (4:3)</PresentationFormat>
  <Paragraphs>28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Твердый переплет</vt:lpstr>
      <vt:lpstr>Поток</vt:lpstr>
      <vt:lpstr>Государственное бюджетное профессиональное образовательное учреждение города Москвы "Московский государственный колледж электромеханики и информационных технологий"</vt:lpstr>
      <vt:lpstr> Специальность :     Программирование в  компьютерных системах</vt:lpstr>
      <vt:lpstr>Понятие «Программист»</vt:lpstr>
      <vt:lpstr>Слайд 4</vt:lpstr>
      <vt:lpstr>Работа делится на 3 категории:</vt:lpstr>
      <vt:lpstr>Слайд 6</vt:lpstr>
      <vt:lpstr>Слайд 7</vt:lpstr>
      <vt:lpstr>Что это такое? </vt:lpstr>
      <vt:lpstr>Слайд 9</vt:lpstr>
      <vt:lpstr>Сложно учиться?</vt:lpstr>
      <vt:lpstr>Что после обучения? </vt:lpstr>
      <vt:lpstr>Плюсы специальности: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Программирование в компьютерных системах</dc:title>
  <dc:creator>LENOVO</dc:creator>
  <cp:lastModifiedBy>Ольга</cp:lastModifiedBy>
  <cp:revision>17</cp:revision>
  <dcterms:created xsi:type="dcterms:W3CDTF">2018-11-01T17:06:48Z</dcterms:created>
  <dcterms:modified xsi:type="dcterms:W3CDTF">2022-12-06T17:33:02Z</dcterms:modified>
</cp:coreProperties>
</file>