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5" r:id="rId5"/>
    <p:sldId id="260" r:id="rId6"/>
    <p:sldId id="261" r:id="rId7"/>
    <p:sldId id="266" r:id="rId8"/>
    <p:sldId id="264" r:id="rId9"/>
    <p:sldId id="270" r:id="rId10"/>
    <p:sldId id="268" r:id="rId11"/>
    <p:sldId id="272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00FF"/>
    <a:srgbClr val="6600FF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96" autoAdjust="0"/>
    <p:restoredTop sz="94660"/>
  </p:normalViewPr>
  <p:slideViewPr>
    <p:cSldViewPr>
      <p:cViewPr varScale="1">
        <p:scale>
          <a:sx n="84" d="100"/>
          <a:sy n="84" d="100"/>
        </p:scale>
        <p:origin x="1402" y="24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546E-CD6F-4EFB-82CB-9F2037E02979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1E237-472F-42AC-AE73-439394F94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546E-CD6F-4EFB-82CB-9F2037E02979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1E237-472F-42AC-AE73-439394F94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546E-CD6F-4EFB-82CB-9F2037E02979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1E237-472F-42AC-AE73-439394F94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546E-CD6F-4EFB-82CB-9F2037E02979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1E237-472F-42AC-AE73-439394F94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546E-CD6F-4EFB-82CB-9F2037E02979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1E237-472F-42AC-AE73-439394F94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546E-CD6F-4EFB-82CB-9F2037E02979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1E237-472F-42AC-AE73-439394F94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546E-CD6F-4EFB-82CB-9F2037E02979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1E237-472F-42AC-AE73-439394F94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546E-CD6F-4EFB-82CB-9F2037E02979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1E237-472F-42AC-AE73-439394F94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546E-CD6F-4EFB-82CB-9F2037E02979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1E237-472F-42AC-AE73-439394F94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546E-CD6F-4EFB-82CB-9F2037E02979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1E237-472F-42AC-AE73-439394F94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546E-CD6F-4EFB-82CB-9F2037E02979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1E237-472F-42AC-AE73-439394F94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3546E-CD6F-4EFB-82CB-9F2037E02979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1E237-472F-42AC-AE73-439394F94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2357430"/>
            <a:ext cx="8572560" cy="2936946"/>
            <a:chOff x="1115616" y="2146448"/>
            <a:chExt cx="7165477" cy="333341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102284" cy="3946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pic>
        <p:nvPicPr>
          <p:cNvPr id="1026" name="Picture 2" descr="C:\Users\Пользователь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226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260648"/>
            <a:ext cx="8352928" cy="6336704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23263" y="972435"/>
            <a:ext cx="7992888" cy="1384995"/>
          </a:xfrm>
          <a:prstGeom prst="rect">
            <a:avLst/>
          </a:prstGeom>
          <a:ln>
            <a:solidFill>
              <a:schemeClr val="bg1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«Взаимодействие детского сада и семьи: проектная деятельность с участием родителей»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http://upyourpic.org/images/201307/f3ptty4lah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636912"/>
            <a:ext cx="5945021" cy="3753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2357430"/>
            <a:ext cx="8572560" cy="2936946"/>
            <a:chOff x="1115616" y="2146448"/>
            <a:chExt cx="7165477" cy="333341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102284" cy="3946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pic>
        <p:nvPicPr>
          <p:cNvPr id="1026" name="Picture 2" descr="C:\Users\Пользователь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226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260648"/>
            <a:ext cx="8352928" cy="633670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6600FF"/>
                </a:solidFill>
                <a:latin typeface="Georgia" pitchFamily="18" charset="0"/>
              </a:rPr>
              <a:t>«От </a:t>
            </a:r>
            <a:r>
              <a:rPr lang="ru-RU" sz="2800" b="1" dirty="0">
                <a:solidFill>
                  <a:srgbClr val="6600FF"/>
                </a:solidFill>
                <a:latin typeface="Georgia" pitchFamily="18" charset="0"/>
              </a:rPr>
              <a:t>того, как прошло детство</a:t>
            </a:r>
            <a:r>
              <a:rPr lang="ru-RU" sz="2800" b="1" dirty="0" smtClean="0">
                <a:solidFill>
                  <a:srgbClr val="6600FF"/>
                </a:solidFill>
                <a:latin typeface="Georgia" pitchFamily="18" charset="0"/>
              </a:rPr>
              <a:t>,</a:t>
            </a:r>
          </a:p>
          <a:p>
            <a:pPr algn="ctr"/>
            <a:r>
              <a:rPr lang="ru-RU" sz="2800" b="1" dirty="0" smtClean="0">
                <a:solidFill>
                  <a:srgbClr val="6600FF"/>
                </a:solidFill>
                <a:latin typeface="Georgia" pitchFamily="18" charset="0"/>
              </a:rPr>
              <a:t> </a:t>
            </a:r>
            <a:r>
              <a:rPr lang="ru-RU" sz="2800" b="1" dirty="0">
                <a:solidFill>
                  <a:srgbClr val="6600FF"/>
                </a:solidFill>
                <a:latin typeface="Georgia" pitchFamily="18" charset="0"/>
              </a:rPr>
              <a:t>кто вел ребенка за руку в детские годы, что вошло в его разум и сердце из окружающего </a:t>
            </a:r>
            <a:r>
              <a:rPr lang="ru-RU" sz="2800" b="1" dirty="0" smtClean="0">
                <a:solidFill>
                  <a:srgbClr val="6600FF"/>
                </a:solidFill>
                <a:latin typeface="Georgia" pitchFamily="18" charset="0"/>
              </a:rPr>
              <a:t>мира - от </a:t>
            </a:r>
            <a:r>
              <a:rPr lang="ru-RU" sz="2800" b="1" dirty="0">
                <a:solidFill>
                  <a:srgbClr val="6600FF"/>
                </a:solidFill>
                <a:latin typeface="Georgia" pitchFamily="18" charset="0"/>
              </a:rPr>
              <a:t>этого в решающей степени зависит, каким человеком станет сегодняшний </a:t>
            </a:r>
            <a:r>
              <a:rPr lang="ru-RU" sz="2800" b="1" dirty="0" smtClean="0">
                <a:solidFill>
                  <a:srgbClr val="6600FF"/>
                </a:solidFill>
                <a:latin typeface="Georgia" pitchFamily="18" charset="0"/>
              </a:rPr>
              <a:t>малыш».</a:t>
            </a:r>
          </a:p>
          <a:p>
            <a:pPr algn="ctr"/>
            <a:endParaRPr lang="ru-RU" dirty="0">
              <a:solidFill>
                <a:srgbClr val="6600FF"/>
              </a:solidFill>
              <a:latin typeface="Georgia" pitchFamily="18" charset="0"/>
            </a:endParaRPr>
          </a:p>
          <a:p>
            <a:pPr algn="r"/>
            <a:r>
              <a:rPr lang="ru-RU" dirty="0" smtClean="0">
                <a:solidFill>
                  <a:srgbClr val="6600FF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6600FF"/>
                </a:solidFill>
                <a:latin typeface="Georgia" pitchFamily="18" charset="0"/>
              </a:rPr>
              <a:t>В. А. Сухомлинский </a:t>
            </a:r>
            <a:endParaRPr lang="ru-RU" sz="2400" b="1" dirty="0">
              <a:solidFill>
                <a:srgbClr val="6600FF"/>
              </a:solidFill>
              <a:latin typeface="Georgia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11560" y="-2889437"/>
            <a:ext cx="7632848" cy="615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000" b="1" dirty="0" smtClean="0">
              <a:solidFill>
                <a:srgbClr val="66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3600" b="1" u="sng" dirty="0" smtClean="0">
              <a:solidFill>
                <a:srgbClr val="002060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27583" y="395146"/>
            <a:ext cx="7344817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98068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2357430"/>
            <a:ext cx="8572560" cy="2936946"/>
            <a:chOff x="1115616" y="2146448"/>
            <a:chExt cx="7165477" cy="333341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102284" cy="3946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pic>
        <p:nvPicPr>
          <p:cNvPr id="1026" name="Picture 2" descr="C:\Users\Пользователь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226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9105" y="260648"/>
            <a:ext cx="8489359" cy="612068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6600FF"/>
              </a:solidFill>
              <a:latin typeface="Georgia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11560" y="-2658605"/>
            <a:ext cx="763284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algn="ctr"/>
            <a:endParaRPr lang="ru-RU" sz="2000" b="1" dirty="0">
              <a:solidFill>
                <a:srgbClr val="0000FF"/>
              </a:solidFill>
              <a:latin typeface="Georgia" pitchFamily="18" charset="0"/>
            </a:endParaRPr>
          </a:p>
          <a:p>
            <a:pPr algn="ctr"/>
            <a:endParaRPr lang="ru-RU" sz="2400" b="1" dirty="0" smtClean="0">
              <a:solidFill>
                <a:srgbClr val="CC0099"/>
              </a:solidFill>
              <a:latin typeface="Georgia" pitchFamily="18" charset="0"/>
            </a:endParaRPr>
          </a:p>
          <a:p>
            <a:pPr algn="ctr"/>
            <a:endParaRPr lang="ru-RU" sz="2400" b="1" dirty="0">
              <a:solidFill>
                <a:srgbClr val="CC0099"/>
              </a:solidFill>
              <a:latin typeface="Georgia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Georgia" pitchFamily="18" charset="0"/>
              </a:rPr>
              <a:t>СЕМЬЯ </a:t>
            </a:r>
            <a:r>
              <a:rPr lang="ru-RU" sz="2400" b="1" dirty="0">
                <a:solidFill>
                  <a:srgbClr val="CC0099"/>
                </a:solidFill>
                <a:latin typeface="Georgia" pitchFamily="18" charset="0"/>
              </a:rPr>
              <a:t>– это любовь, уважение, тепло, привязанность,</a:t>
            </a:r>
          </a:p>
          <a:p>
            <a:pPr algn="ctr"/>
            <a:endParaRPr lang="ru-RU" sz="2400" b="1" dirty="0">
              <a:solidFill>
                <a:srgbClr val="CC0099"/>
              </a:solidFill>
              <a:latin typeface="Georgia" pitchFamily="18" charset="0"/>
            </a:endParaRPr>
          </a:p>
          <a:p>
            <a:pPr algn="ctr"/>
            <a:r>
              <a:rPr lang="ru-RU" sz="2400" b="1" dirty="0">
                <a:solidFill>
                  <a:srgbClr val="CC0099"/>
                </a:solidFill>
                <a:latin typeface="Georgia" pitchFamily="18" charset="0"/>
              </a:rPr>
              <a:t>СЕМЬЯ – это все то, без чего человек не может жить!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27583" y="395146"/>
            <a:ext cx="7344817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3074" name="Picture 2" descr="http://gymn3.pinsk.edu.by/en/sm.aspx?guid=69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918" y="2852713"/>
            <a:ext cx="4340131" cy="32681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64320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2357430"/>
            <a:ext cx="8572560" cy="2936946"/>
            <a:chOff x="1115616" y="2146448"/>
            <a:chExt cx="7165477" cy="333341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102284" cy="3946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pic>
        <p:nvPicPr>
          <p:cNvPr id="1026" name="Picture 2" descr="C:\Users\Пользователь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226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260648"/>
            <a:ext cx="8352928" cy="633670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C0099"/>
                </a:solidFill>
                <a:latin typeface="Georgia" pitchFamily="18" charset="0"/>
              </a:rPr>
              <a:t>Спасибо за внимание!</a:t>
            </a:r>
            <a:endParaRPr lang="ru-RU" sz="4800" b="1" dirty="0">
              <a:solidFill>
                <a:srgbClr val="CC0099"/>
              </a:solidFill>
              <a:latin typeface="Georgia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11560" y="-2889437"/>
            <a:ext cx="7632848" cy="615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000" b="1" dirty="0" smtClean="0">
              <a:solidFill>
                <a:srgbClr val="66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3600" b="1" u="sng" dirty="0" smtClean="0">
              <a:solidFill>
                <a:srgbClr val="002060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27584" y="836712"/>
            <a:ext cx="7344817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755576" y="3645024"/>
            <a:ext cx="7632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2357430"/>
            <a:ext cx="8572560" cy="2936946"/>
            <a:chOff x="1115616" y="2146448"/>
            <a:chExt cx="7165477" cy="333341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102284" cy="3946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pic>
        <p:nvPicPr>
          <p:cNvPr id="1026" name="Picture 2" descr="C:\Users\Пользователь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226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260648"/>
            <a:ext cx="8352928" cy="633670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Дошкольное образовательное учреждение осуществляет педагогический процесс в инновационном режиме, нововведения требуют освоение нового содержания и технологий, которые обеспечат повышение эффективности взаимодействия с социумом и семьей.</a:t>
            </a:r>
            <a:endParaRPr lang="ru-RU" sz="32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2357430"/>
            <a:ext cx="8572560" cy="2936946"/>
            <a:chOff x="1115616" y="2146448"/>
            <a:chExt cx="7165477" cy="333341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102284" cy="3946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pic>
        <p:nvPicPr>
          <p:cNvPr id="1026" name="Picture 2" descr="C:\Users\Пользователь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226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260648"/>
            <a:ext cx="8352928" cy="633670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27584" y="-3128507"/>
            <a:ext cx="7416824" cy="9971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u="sng" dirty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b="1" u="sng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Aharoni" pitchFamily="2" charset="-79"/>
              </a:rPr>
              <a:t>Основные проблемы:</a:t>
            </a:r>
            <a:r>
              <a:rPr kumimoji="0" lang="ru-RU" sz="2800" b="1" i="0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Aharoni" pitchFamily="2" charset="-79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1600" b="1" i="0" strike="noStrike" cap="none" normalizeH="0" dirty="0" smtClean="0">
              <a:ln>
                <a:noFill/>
              </a:ln>
              <a:solidFill>
                <a:srgbClr val="0000FF"/>
              </a:solidFill>
              <a:effectLst/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00FF"/>
                </a:solidFill>
                <a:latin typeface="Georgia" pitchFamily="18" charset="0"/>
              </a:rPr>
              <a:t> недостаток педагогических знаний;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FF"/>
              </a:solidFill>
              <a:latin typeface="Georgia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00FF"/>
                </a:solidFill>
                <a:latin typeface="Georgia" pitchFamily="18" charset="0"/>
              </a:rPr>
              <a:t> неумение поддерживать беседу с ребенком;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FF"/>
              </a:solidFill>
              <a:latin typeface="Georgia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00FF"/>
                </a:solidFill>
                <a:latin typeface="Georgia" pitchFamily="18" charset="0"/>
              </a:rPr>
              <a:t>непонимание интересов и трудностей дошкольника;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FF"/>
              </a:solidFill>
              <a:latin typeface="Georgia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00FF"/>
                </a:solidFill>
                <a:latin typeface="Georgia" pitchFamily="18" charset="0"/>
              </a:rPr>
              <a:t> потеря нравственных ориентиров в развитии ребенка;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FF"/>
              </a:solidFill>
              <a:latin typeface="Georgia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00FF"/>
                </a:solidFill>
                <a:latin typeface="Georgia" pitchFamily="18" charset="0"/>
              </a:rPr>
              <a:t> недостаточное владение формами совместного досуга. </a:t>
            </a:r>
            <a:endParaRPr lang="ru-RU" sz="2400" b="1" u="sng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1400" b="1" i="0" u="sng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99592" y="404664"/>
            <a:ext cx="7344817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2357430"/>
            <a:ext cx="8572560" cy="2936946"/>
            <a:chOff x="1115616" y="2146448"/>
            <a:chExt cx="7165477" cy="333341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102284" cy="3946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pic>
        <p:nvPicPr>
          <p:cNvPr id="1026" name="Picture 2" descr="C:\Users\Пользователь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226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260648"/>
            <a:ext cx="8352928" cy="633670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27584" y="-1589626"/>
            <a:ext cx="7416824" cy="689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u="sng" dirty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Aharoni" pitchFamily="2" charset="-79"/>
              </a:rPr>
              <a:t>Цель:</a:t>
            </a: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Aharoni" pitchFamily="2" charset="-79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Aharoni" pitchFamily="2" charset="-79"/>
              </a:rPr>
              <a:t>обеспечение эффективности взаимодействия с социумом и семьей через развитие новых форм сотрудничества.</a:t>
            </a:r>
            <a:r>
              <a:rPr lang="ru-RU" sz="2000" b="1" u="sng" dirty="0" smtClean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Aharoni" pitchFamily="2" charset="-79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u="sng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Aharoni" pitchFamily="2" charset="-79"/>
              </a:rPr>
              <a:t>З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Aharoni" pitchFamily="2" charset="-79"/>
              </a:rPr>
              <a:t>адачи: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1400" b="1" i="0" u="sng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Aharoni" pitchFamily="2" charset="-79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Aharoni" pitchFamily="2" charset="-79"/>
              </a:rPr>
              <a:t>вовлечение родителей в образовательный процесс;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Aharoni" pitchFamily="2" charset="-79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Aharoni" pitchFamily="2" charset="-79"/>
              </a:rPr>
              <a:t>повышение мотивации родителей к сотрудничеству.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latin typeface="Georgia" pitchFamily="18" charset="0"/>
              <a:cs typeface="Aharoni" pitchFamily="2" charset="-79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99592" y="404664"/>
            <a:ext cx="7344817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2357430"/>
            <a:ext cx="8572560" cy="2936946"/>
            <a:chOff x="1115616" y="2146448"/>
            <a:chExt cx="7165477" cy="333341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102284" cy="3946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pic>
        <p:nvPicPr>
          <p:cNvPr id="1026" name="Picture 2" descr="C:\Users\Пользователь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226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260648"/>
            <a:ext cx="8352928" cy="633670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11560" y="-1921123"/>
            <a:ext cx="7632848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Aharoni" pitchFamily="2" charset="-79"/>
              </a:rPr>
              <a:t>Анализ анкетных данных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000" b="1" dirty="0" smtClean="0">
              <a:solidFill>
                <a:srgbClr val="66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6600FF"/>
                </a:solidFill>
                <a:latin typeface="Georgia" pitchFamily="18" charset="0"/>
                <a:ea typeface="Times New Roman" pitchFamily="18" charset="0"/>
                <a:cs typeface="Aharoni" pitchFamily="2" charset="-79"/>
              </a:rPr>
              <a:t>Негативные типы воспитания  имеют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C0099"/>
                </a:solidFill>
                <a:latin typeface="Georgia" pitchFamily="18" charset="0"/>
                <a:ea typeface="Times New Roman" pitchFamily="18" charset="0"/>
                <a:cs typeface="Aharoni" pitchFamily="2" charset="-79"/>
              </a:rPr>
              <a:t>65%  </a:t>
            </a:r>
            <a:r>
              <a:rPr lang="ru-RU" sz="2400" b="1" dirty="0" smtClean="0">
                <a:solidFill>
                  <a:srgbClr val="6600FF"/>
                </a:solidFill>
                <a:latin typeface="Georgia" pitchFamily="18" charset="0"/>
                <a:ea typeface="Times New Roman" pitchFamily="18" charset="0"/>
                <a:cs typeface="Aharoni" pitchFamily="2" charset="-79"/>
              </a:rPr>
              <a:t>семей</a:t>
            </a:r>
            <a:endParaRPr lang="ru-RU" sz="2400" b="1" dirty="0">
              <a:solidFill>
                <a:srgbClr val="66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3600" b="1" u="sng" dirty="0" smtClean="0">
              <a:solidFill>
                <a:srgbClr val="002060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27583" y="395146"/>
            <a:ext cx="7344817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03648" y="2564904"/>
            <a:ext cx="6120680" cy="86409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6600FF"/>
                </a:solidFill>
                <a:latin typeface="Georgia" pitchFamily="18" charset="0"/>
              </a:rPr>
              <a:t>Гиперопека – </a:t>
            </a:r>
            <a:r>
              <a:rPr lang="ru-RU" sz="2400" b="1" dirty="0" smtClean="0">
                <a:solidFill>
                  <a:srgbClr val="CC0099"/>
                </a:solidFill>
                <a:latin typeface="Georgia" pitchFamily="18" charset="0"/>
              </a:rPr>
              <a:t>25 %</a:t>
            </a:r>
            <a:endParaRPr lang="ru-RU" sz="2400" b="1" dirty="0">
              <a:solidFill>
                <a:srgbClr val="CC0099"/>
              </a:solidFill>
              <a:latin typeface="Georgia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75656" y="3789040"/>
            <a:ext cx="6120680" cy="86409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6600FF"/>
                </a:solidFill>
                <a:latin typeface="Georgia" pitchFamily="18" charset="0"/>
              </a:rPr>
              <a:t>Кумир  семьи – </a:t>
            </a:r>
            <a:r>
              <a:rPr lang="ru-RU" sz="2400" b="1" dirty="0" smtClean="0">
                <a:solidFill>
                  <a:srgbClr val="CC0099"/>
                </a:solidFill>
                <a:latin typeface="Georgia" pitchFamily="18" charset="0"/>
              </a:rPr>
              <a:t>22 %</a:t>
            </a:r>
            <a:endParaRPr lang="ru-RU" sz="2400" b="1" dirty="0">
              <a:solidFill>
                <a:srgbClr val="CC0099"/>
              </a:solidFill>
              <a:latin typeface="Georgia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75656" y="4941168"/>
            <a:ext cx="6192688" cy="86409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6600FF"/>
                </a:solidFill>
                <a:latin typeface="Georgia" pitchFamily="18" charset="0"/>
              </a:rPr>
              <a:t>Эмоциональное  отвержение – </a:t>
            </a:r>
            <a:r>
              <a:rPr lang="ru-RU" sz="2400" b="1" dirty="0" smtClean="0">
                <a:solidFill>
                  <a:srgbClr val="CC0099"/>
                </a:solidFill>
                <a:latin typeface="Georgia" pitchFamily="18" charset="0"/>
              </a:rPr>
              <a:t>18 %</a:t>
            </a:r>
            <a:endParaRPr lang="ru-RU" sz="2400" b="1" dirty="0">
              <a:solidFill>
                <a:srgbClr val="CC0099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2357430"/>
            <a:ext cx="8572560" cy="2936946"/>
            <a:chOff x="1115616" y="2146448"/>
            <a:chExt cx="7165477" cy="333341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102284" cy="3946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pic>
        <p:nvPicPr>
          <p:cNvPr id="1026" name="Picture 2" descr="C:\Users\Пользователь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226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260648"/>
            <a:ext cx="8352928" cy="633670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11560" y="-3443435"/>
            <a:ext cx="7632848" cy="726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Aharoni" pitchFamily="2" charset="-79"/>
              </a:rPr>
              <a:t>МЕТОД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Aharoni" pitchFamily="2" charset="-79"/>
              </a:rPr>
              <a:t>семейных проектов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000" b="1" dirty="0" smtClean="0">
              <a:solidFill>
                <a:srgbClr val="66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3600" b="1" u="sng" dirty="0" smtClean="0">
              <a:solidFill>
                <a:srgbClr val="002060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27583" y="395146"/>
            <a:ext cx="7344817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755576" y="2016003"/>
            <a:ext cx="763284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способствует укреплению семейных отношений, воспитанию детей в единстве и гармонии с окружающим миром. Родители вместе с детьми участвуют в развитии их творческих способностей, формировании мировоззрения и социальной значимости ребенка. Семейное проектирование ориентируется на уникальное отношение «ребенок – взрослый», которые строятся на соучастии в деятельности.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2357430"/>
            <a:ext cx="8572560" cy="2936946"/>
            <a:chOff x="1115616" y="2146448"/>
            <a:chExt cx="7165477" cy="333341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102284" cy="3946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pic>
        <p:nvPicPr>
          <p:cNvPr id="1026" name="Picture 2" descr="C:\Users\Пользователь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226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260648"/>
            <a:ext cx="8352928" cy="633670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11560" y="-3443435"/>
            <a:ext cx="7632848" cy="726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Aharoni" pitchFamily="2" charset="-79"/>
              </a:rPr>
              <a:t>Взаимодействие  детского сада и семьи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000" b="1" dirty="0" smtClean="0">
              <a:solidFill>
                <a:srgbClr val="66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3600" b="1" u="sng" dirty="0" smtClean="0">
              <a:solidFill>
                <a:srgbClr val="002060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27583" y="395146"/>
            <a:ext cx="7344817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65879" y="1997252"/>
            <a:ext cx="3350091" cy="38524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Georgia" panose="02040502050405020303" pitchFamily="18" charset="0"/>
              </a:rPr>
              <a:t>Комплексная поддержка и содействие развитию родительской компетентности</a:t>
            </a:r>
            <a:endParaRPr lang="ru-RU" sz="2400" dirty="0">
              <a:latin typeface="Georgia" panose="02040502050405020303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15442" y="1990674"/>
            <a:ext cx="3418662" cy="38524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Georgia" panose="02040502050405020303" pitchFamily="18" charset="0"/>
              </a:rPr>
              <a:t>Сотрудничество между родителями и ДОУ  -  обязательное условие обеспечения полноценного развития ребенка</a:t>
            </a:r>
            <a:endParaRPr lang="ru-RU" sz="2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68469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2357430"/>
            <a:ext cx="8572560" cy="2936946"/>
            <a:chOff x="1115616" y="2146448"/>
            <a:chExt cx="7165477" cy="333341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102284" cy="3946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pic>
        <p:nvPicPr>
          <p:cNvPr id="1026" name="Picture 2" descr="C:\Users\Пользователь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226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260648"/>
            <a:ext cx="8352928" cy="633670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11560" y="-8996133"/>
            <a:ext cx="7632848" cy="15173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66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solidFill>
                <a:srgbClr val="66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66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solidFill>
                <a:srgbClr val="66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66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solidFill>
                <a:srgbClr val="66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66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66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66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6600FF"/>
                </a:solidFill>
                <a:latin typeface="Georgia" pitchFamily="18" charset="0"/>
                <a:ea typeface="Times New Roman" pitchFamily="18" charset="0"/>
                <a:cs typeface="Aharoni" pitchFamily="2" charset="-79"/>
              </a:rPr>
              <a:t>ПРОЕКТ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C0099"/>
                </a:solidFill>
                <a:latin typeface="Georgia" pitchFamily="18" charset="0"/>
                <a:ea typeface="Times New Roman" pitchFamily="18" charset="0"/>
                <a:cs typeface="Aharoni" pitchFamily="2" charset="-79"/>
              </a:rPr>
              <a:t>«СЕМЕЙНЫЕ ТРАДИЦИИ»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solidFill>
                <a:srgbClr val="CC0099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C0099"/>
                </a:solidFill>
                <a:latin typeface="Georgia" pitchFamily="18" charset="0"/>
                <a:ea typeface="Times New Roman" pitchFamily="18" charset="0"/>
                <a:cs typeface="Aharoni" pitchFamily="2" charset="-79"/>
              </a:rPr>
              <a:t>Цель: </a:t>
            </a:r>
            <a:r>
              <a:rPr lang="ru-RU" sz="2400" dirty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Aharoni" pitchFamily="2" charset="-79"/>
              </a:rPr>
              <a:t>помочь детям понять значимость семьи; познакомить с семейными традициями; показать ценность семьи для каждого человека; воспитывать любовь и уважение к членам семьи.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CC0099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Aharoni" pitchFamily="2" charset="-79"/>
              </a:rPr>
              <a:t> </a:t>
            </a:r>
            <a:endParaRPr lang="ru-RU" sz="20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CC0099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3600" b="1" u="sng" dirty="0" smtClean="0">
              <a:solidFill>
                <a:srgbClr val="002060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27583" y="395146"/>
            <a:ext cx="7344817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9458" name="Picture 2" descr="http://static.wixstatic.com/media/e8b207_b5fa216a0e654846ba7992742d762966.jpg_srz_533_307_85_22_0.50_1.20_0.00_jpg_sr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6215" y="3476793"/>
            <a:ext cx="4647412" cy="2845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2357430"/>
            <a:ext cx="8572560" cy="2936946"/>
            <a:chOff x="1115616" y="2146448"/>
            <a:chExt cx="7165477" cy="333341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102284" cy="3946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pic>
        <p:nvPicPr>
          <p:cNvPr id="1026" name="Picture 2" descr="C:\Users\Пользователь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226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7" y="260648"/>
            <a:ext cx="8352928" cy="633670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11560" y="-9503963"/>
            <a:ext cx="7632848" cy="16189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>
              <a:solidFill>
                <a:srgbClr val="002060"/>
              </a:solidFill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3200" b="1" dirty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3200" b="1" dirty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200" b="1" dirty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Aharoni" pitchFamily="2" charset="-79"/>
              </a:rPr>
              <a:t>Результаты проекта: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Aharoni" pitchFamily="2" charset="-79"/>
              </a:rPr>
              <a:t> </a:t>
            </a:r>
            <a:endParaRPr lang="ru-RU" sz="3200" b="1" dirty="0">
              <a:solidFill>
                <a:srgbClr val="00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00FF"/>
                </a:solidFill>
                <a:latin typeface="Georgia" panose="02040502050405020303" pitchFamily="18" charset="0"/>
              </a:rPr>
              <a:t>установление </a:t>
            </a:r>
            <a:r>
              <a:rPr lang="ru-RU" sz="2000" b="1" dirty="0">
                <a:solidFill>
                  <a:srgbClr val="0000FF"/>
                </a:solidFill>
                <a:latin typeface="Georgia" panose="02040502050405020303" pitchFamily="18" charset="0"/>
              </a:rPr>
              <a:t>доверительных отношений между детьми, родителями и </a:t>
            </a:r>
            <a:r>
              <a:rPr lang="ru-RU" sz="2000" b="1" dirty="0" smtClean="0">
                <a:solidFill>
                  <a:srgbClr val="0000FF"/>
                </a:solidFill>
                <a:latin typeface="Georgia" panose="02040502050405020303" pitchFamily="18" charset="0"/>
              </a:rPr>
              <a:t>педагогами;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0000FF"/>
              </a:solidFill>
              <a:latin typeface="Georgia" panose="02040502050405020303" pitchFamily="18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00FF"/>
                </a:solidFill>
                <a:latin typeface="Georgia" panose="02040502050405020303" pitchFamily="18" charset="0"/>
              </a:rPr>
              <a:t> </a:t>
            </a:r>
            <a:r>
              <a:rPr lang="ru-RU" sz="2000" b="1" dirty="0">
                <a:solidFill>
                  <a:srgbClr val="0000FF"/>
                </a:solidFill>
                <a:latin typeface="Georgia" panose="02040502050405020303" pitchFamily="18" charset="0"/>
              </a:rPr>
              <a:t>воспитание потребности делиться друг с другом своими проблемами и совместно решать </a:t>
            </a:r>
            <a:r>
              <a:rPr lang="ru-RU" sz="2000" b="1" dirty="0" smtClean="0">
                <a:solidFill>
                  <a:srgbClr val="0000FF"/>
                </a:solidFill>
                <a:latin typeface="Georgia" panose="02040502050405020303" pitchFamily="18" charset="0"/>
              </a:rPr>
              <a:t>их;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ru-RU" sz="2000" b="1" dirty="0">
              <a:solidFill>
                <a:srgbClr val="0000FF"/>
              </a:solidFill>
              <a:latin typeface="Georgia" panose="02040502050405020303" pitchFamily="18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00FF"/>
                </a:solidFill>
                <a:latin typeface="Georgia" panose="02040502050405020303" pitchFamily="18" charset="0"/>
              </a:rPr>
              <a:t>дети научились самостоятельно исследовать, экспериментировать, применять полученные знания в разных видах деятельности.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0000FF"/>
              </a:solidFill>
              <a:latin typeface="Georgia" panose="02040502050405020303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srgbClr val="CC0099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000" b="1" dirty="0" smtClean="0">
              <a:solidFill>
                <a:srgbClr val="6600FF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3600" b="1" u="sng" dirty="0" smtClean="0">
              <a:solidFill>
                <a:srgbClr val="002060"/>
              </a:solidFill>
              <a:latin typeface="Georgia" pitchFamily="18" charset="0"/>
              <a:ea typeface="Times New Roman" pitchFamily="18" charset="0"/>
              <a:cs typeface="Aharoni" pitchFamily="2" charset="-79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27583" y="395146"/>
            <a:ext cx="7344817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53140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440</TotalTime>
  <Words>363</Words>
  <Application>Microsoft Office PowerPoint</Application>
  <PresentationFormat>Экран (4:3)</PresentationFormat>
  <Paragraphs>339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Aharoni</vt:lpstr>
      <vt:lpstr>Arial</vt:lpstr>
      <vt:lpstr>Calibri</vt:lpstr>
      <vt:lpstr>Georgia</vt:lpstr>
      <vt:lpstr>Monotype Corsiva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Елисеев Влад</cp:lastModifiedBy>
  <cp:revision>48</cp:revision>
  <dcterms:created xsi:type="dcterms:W3CDTF">2015-12-07T07:19:30Z</dcterms:created>
  <dcterms:modified xsi:type="dcterms:W3CDTF">2015-12-09T19:18:27Z</dcterms:modified>
</cp:coreProperties>
</file>