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1" r:id="rId2"/>
    <p:sldId id="270" r:id="rId3"/>
    <p:sldId id="256" r:id="rId4"/>
    <p:sldId id="257" r:id="rId5"/>
    <p:sldId id="258" r:id="rId6"/>
    <p:sldId id="259" r:id="rId7"/>
    <p:sldId id="264" r:id="rId8"/>
    <p:sldId id="263" r:id="rId9"/>
    <p:sldId id="261" r:id="rId10"/>
    <p:sldId id="262" r:id="rId11"/>
    <p:sldId id="265" r:id="rId12"/>
    <p:sldId id="274" r:id="rId13"/>
    <p:sldId id="272" r:id="rId14"/>
    <p:sldId id="275" r:id="rId15"/>
    <p:sldId id="273" r:id="rId16"/>
    <p:sldId id="266" r:id="rId17"/>
    <p:sldId id="267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то Dns" initials="ЛD" lastIdx="1" clrIdx="0">
    <p:extLst>
      <p:ext uri="{19B8F6BF-5375-455C-9EA6-DF929625EA0E}">
        <p15:presenceInfo xmlns:p15="http://schemas.microsoft.com/office/powerpoint/2012/main" userId="7c5a0db7df578d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22T13:54:47.028" idx="1">
    <p:pos x="400" y="1035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5E848-8A98-422F-B3A6-288F21B0D61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E6CEF-5231-4766-905B-859F97F8C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6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comments" Target="../comments/comment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076853-0B25-4F9A-AFBC-FAB112E6D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896" y="4511899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/>
              <a:t>-формирование первичных экономических представлений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974AF31-425C-495A-B3EB-6F0F60EAC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568" y="1118816"/>
            <a:ext cx="3259171" cy="4525963"/>
          </a:xfrm>
        </p:spPr>
        <p:txBody>
          <a:bodyPr/>
          <a:lstStyle/>
          <a:p>
            <a:r>
              <a:rPr lang="ru-RU" dirty="0"/>
              <a:t>ФГОС ДО ставит задачу </a:t>
            </a:r>
            <a:r>
              <a:rPr lang="ru-RU" b="1" dirty="0"/>
              <a:t>формирования общей культуры личности детей.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E90FEA3-369F-407B-92DA-1B8F5D6257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11960" y="1124744"/>
            <a:ext cx="4557192" cy="1512168"/>
          </a:xfrm>
        </p:spPr>
        <p:txBody>
          <a:bodyPr/>
          <a:lstStyle/>
          <a:p>
            <a:pPr algn="ctr"/>
            <a:r>
              <a:rPr lang="ru-RU" dirty="0"/>
              <a:t>Экономическая культура личности дошкольника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F2DCD4E-878A-4A80-92D2-E70616508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262" y="2060849"/>
            <a:ext cx="2616529" cy="24047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EDEC2C1-5201-4643-866E-2A2D33CC94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083399"/>
            <a:ext cx="2555776" cy="146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47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Фоторепортаж. Работа с детьми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00BB736F-F96D-4C6F-A8B1-7185BFB8A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67" y="1417638"/>
            <a:ext cx="2107636" cy="2810181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9E14CA4-B0FA-4152-94AE-B077B548FB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924" y="1302875"/>
            <a:ext cx="2193708" cy="29249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8847676-8EB7-4985-9157-2CE1353F43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3346" y="1135262"/>
            <a:ext cx="2040906" cy="27212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Взаимодействие с родителями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03D546A-D8A0-47CC-81DE-02BBFFDC8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52736"/>
            <a:ext cx="2194926" cy="310456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037E43D-92D7-4CC8-BD25-51E0971E64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139" y="3422003"/>
            <a:ext cx="2139939" cy="30267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9BB71E5-6C52-475B-8E20-4970EEB98A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889" y="1052736"/>
            <a:ext cx="2194926" cy="31045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8338114-BC82-4156-BB39-7267BD6E8D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302730"/>
            <a:ext cx="2310632" cy="326822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357511-6FB3-46E3-B32E-7ECFAB728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Полезные советы родителям по экономическому образованию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9EE235B-0583-4968-9EF5-307C51120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/>
              <a:t>Рассказывайте детям о своей работе. </a:t>
            </a:r>
          </a:p>
          <a:p>
            <a:pPr marL="514350" indent="-514350">
              <a:buAutoNum type="arabicPeriod"/>
            </a:pPr>
            <a:r>
              <a:rPr lang="ru-RU" dirty="0"/>
              <a:t>Не скрывайте от детей свое материальное положение. </a:t>
            </a:r>
          </a:p>
          <a:p>
            <a:pPr marL="514350" indent="-514350">
              <a:buAutoNum type="arabicPeriod"/>
            </a:pPr>
            <a:r>
              <a:rPr lang="ru-RU" dirty="0"/>
              <a:t> Не приучайте детей к излишествам.</a:t>
            </a:r>
          </a:p>
          <a:p>
            <a:pPr marL="514350" indent="-514350">
              <a:buAutoNum type="arabicPeriod"/>
            </a:pPr>
            <a:r>
              <a:rPr lang="ru-RU" dirty="0"/>
              <a:t>Формируйте у детей разумные потребности. </a:t>
            </a:r>
          </a:p>
          <a:p>
            <a:pPr marL="514350" indent="-514350">
              <a:buAutoNum type="arabicPeriod"/>
            </a:pPr>
            <a:r>
              <a:rPr lang="ru-RU" dirty="0"/>
              <a:t>Учите детей бережливости. </a:t>
            </a:r>
          </a:p>
          <a:p>
            <a:pPr marL="514350" indent="-514350">
              <a:buAutoNum type="arabicPeriod"/>
            </a:pPr>
            <a:r>
              <a:rPr lang="ru-RU" dirty="0"/>
              <a:t>Помогите детям осознать стоимость вещей. </a:t>
            </a:r>
          </a:p>
          <a:p>
            <a:pPr marL="514350" indent="-514350">
              <a:buAutoNum type="arabicPeriod"/>
            </a:pPr>
            <a:r>
              <a:rPr lang="ru-RU" dirty="0"/>
              <a:t>Дети должны знать цену деньгам. </a:t>
            </a:r>
          </a:p>
          <a:p>
            <a:pPr marL="514350" indent="-514350">
              <a:buAutoNum type="arabicPeriod"/>
            </a:pPr>
            <a:r>
              <a:rPr lang="ru-RU" dirty="0"/>
              <a:t>Привлекайте детей к работе по дому. </a:t>
            </a:r>
          </a:p>
        </p:txBody>
      </p:sp>
    </p:spTree>
    <p:extLst>
      <p:ext uri="{BB962C8B-B14F-4D97-AF65-F5344CB8AC3E}">
        <p14:creationId xmlns:p14="http://schemas.microsoft.com/office/powerpoint/2010/main" val="1118203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0FC678-4F52-4E06-96B5-87CB8C739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dirty="0"/>
              <a:t>Взаимодействие с родителями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B1902B4-1005-420A-985D-560D633171DC}"/>
              </a:ext>
            </a:extLst>
          </p:cNvPr>
          <p:cNvSpPr txBox="1"/>
          <p:nvPr/>
        </p:nvSpPr>
        <p:spPr>
          <a:xfrm>
            <a:off x="323528" y="1666470"/>
            <a:ext cx="842493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КОНСУЛЬТАЦИИ</a:t>
            </a:r>
          </a:p>
          <a:p>
            <a:pPr algn="ctr"/>
            <a:endParaRPr lang="ru-RU" sz="28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1.Что нужно знать ребенку о деньгах?</a:t>
            </a:r>
          </a:p>
          <a:p>
            <a:r>
              <a:rPr lang="ru-RU" sz="2000" dirty="0">
                <a:solidFill>
                  <a:srgbClr val="FF0000"/>
                </a:solidFill>
              </a:rPr>
              <a:t>«Формирование элементарных экономических знаний через сюжетно-ролевые игры с математическим содержанием»</a:t>
            </a:r>
          </a:p>
          <a:p>
            <a:r>
              <a:rPr lang="ru-RU" sz="2000" dirty="0">
                <a:solidFill>
                  <a:srgbClr val="FF0000"/>
                </a:solidFill>
              </a:rPr>
              <a:t>2.Финансовая грамотность детей. Дайте ребенку знания о деньгах.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«Сказка–как средство экономического воспитания дошкольников»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E9AF871-3D1F-4529-99F6-6E9DF578ECE3}"/>
              </a:ext>
            </a:extLst>
          </p:cNvPr>
          <p:cNvSpPr txBox="1"/>
          <p:nvPr/>
        </p:nvSpPr>
        <p:spPr>
          <a:xfrm>
            <a:off x="971600" y="3637473"/>
            <a:ext cx="63184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8537F6F-5454-448F-8B35-8F324B4C24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664" y="4654235"/>
            <a:ext cx="2560915" cy="16005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45237EE-E600-468D-99FC-7580D03DC0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79" y="4510048"/>
            <a:ext cx="2328313" cy="154702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512214B-1B04-453F-A2BC-ECE012F058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702503"/>
            <a:ext cx="2410805" cy="135456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ED36BBF9-F901-4CAC-885E-FDE75F7F0D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7030" y="1356361"/>
            <a:ext cx="2506242" cy="156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982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2A0E74-8831-4B92-B8E5-F3FBC00F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Взаимодействие с родителями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579C6B2-B219-48B8-B3EA-94E8FEB37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Индивидуальные консультации родителей</a:t>
            </a:r>
          </a:p>
          <a:p>
            <a:r>
              <a:rPr lang="ru-RU" sz="2400" dirty="0"/>
              <a:t> Квест-игра по станциям «Путешествие в страну Финансов» </a:t>
            </a:r>
          </a:p>
          <a:p>
            <a:r>
              <a:rPr lang="ru-RU" sz="2400" dirty="0"/>
              <a:t>Круглый стол для родителей «Экономическое воспитание дошкольников»</a:t>
            </a:r>
          </a:p>
          <a:p>
            <a:r>
              <a:rPr lang="ru-RU" sz="2400" dirty="0"/>
              <a:t>Викторина по экономическому воспитанию совместно с детьми «Путешествие в денежную страну»</a:t>
            </a:r>
          </a:p>
          <a:p>
            <a:r>
              <a:rPr lang="ru-RU" sz="2400" dirty="0"/>
              <a:t>Анкетирование по теме.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A7C94F3-41A7-4513-817A-0B2428D86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4293096"/>
            <a:ext cx="2880320" cy="216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160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A5CE6B-DE2E-4040-988D-20B4E4FF3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245" y="332656"/>
            <a:ext cx="8229600" cy="1703307"/>
          </a:xfrm>
        </p:spPr>
        <p:txBody>
          <a:bodyPr>
            <a:normAutofit/>
          </a:bodyPr>
          <a:lstStyle/>
          <a:p>
            <a:r>
              <a:rPr lang="ru-RU" sz="3200" dirty="0"/>
              <a:t>Взаимодействие с родителями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</a:t>
            </a:r>
            <a:r>
              <a:rPr lang="ru-RU" b="1" u="sng" dirty="0"/>
              <a:t>Что читать детям ?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E4B3EB8-A566-45A6-83E8-96983E07D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4245" y="1799339"/>
            <a:ext cx="8302211" cy="4509981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Классическая художественная литература:</a:t>
            </a:r>
          </a:p>
          <a:p>
            <a:pPr marL="0" indent="0">
              <a:buNone/>
            </a:pPr>
            <a:r>
              <a:rPr lang="ru-RU" sz="1800" dirty="0"/>
              <a:t>«Цветик – Семицветик», «Конек – Горбунок», «Огниво», «Кот в сапогах» , «Сказка о золотом петушке» , «Фунтик» и т. д.</a:t>
            </a:r>
          </a:p>
          <a:p>
            <a:r>
              <a:rPr lang="ru-RU" u="sng" dirty="0">
                <a:solidFill>
                  <a:srgbClr val="FF0000"/>
                </a:solidFill>
              </a:rPr>
              <a:t>Научная литература и мультфильмы:</a:t>
            </a:r>
          </a:p>
          <a:p>
            <a:pPr marL="0" indent="0">
              <a:buNone/>
            </a:pPr>
            <a:r>
              <a:rPr lang="ru-RU" sz="1800" dirty="0"/>
              <a:t>«Книга будущего миллионера: богатство и бедность, золото и деньги, твои личные деньги» Д. Бейли, «Как научить ребёнка обращаться с деньгами» Д. Годфри, </a:t>
            </a:r>
            <a:r>
              <a:rPr lang="ru-RU" sz="1800" dirty="0" err="1"/>
              <a:t>Смешарики</a:t>
            </a:r>
            <a:r>
              <a:rPr lang="ru-RU" sz="1800" dirty="0"/>
              <a:t> «Азбука финансовой грамотности»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42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РППС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Картотека дидактических игр</a:t>
            </a:r>
          </a:p>
          <a:p>
            <a:r>
              <a:rPr lang="ru-RU" dirty="0"/>
              <a:t>Подборка художественной и методической литературы</a:t>
            </a:r>
          </a:p>
          <a:p>
            <a:r>
              <a:rPr lang="ru-RU" dirty="0"/>
              <a:t>Иллюстрационный материал</a:t>
            </a:r>
          </a:p>
          <a:p>
            <a:r>
              <a:rPr lang="ru-RU" dirty="0"/>
              <a:t>Папки-передвижки</a:t>
            </a:r>
          </a:p>
          <a:p>
            <a:r>
              <a:rPr lang="ru-RU" dirty="0"/>
              <a:t>Развивающие модули</a:t>
            </a:r>
          </a:p>
          <a:p>
            <a:r>
              <a:rPr lang="ru-RU" dirty="0"/>
              <a:t>Пополнение развивающих игровых зон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9D92173-D72E-4EA1-BC5E-173B0C1597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36656"/>
            <a:ext cx="2664296" cy="178219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Продукт проекта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u="sng" dirty="0">
                <a:solidFill>
                  <a:srgbClr val="FF0000"/>
                </a:solidFill>
              </a:rPr>
              <a:t>ЛЭПБУК</a:t>
            </a:r>
            <a:br>
              <a:rPr lang="ru-RU" u="sng" dirty="0">
                <a:solidFill>
                  <a:srgbClr val="FF0000"/>
                </a:solidFill>
              </a:rPr>
            </a:br>
            <a:r>
              <a:rPr lang="ru-RU" u="sng" dirty="0">
                <a:solidFill>
                  <a:srgbClr val="FF0000"/>
                </a:solidFill>
              </a:rPr>
              <a:t>«Занимательная экономика»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E0316AF-15CE-43D2-AAA0-80A986195F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65" y="2132856"/>
            <a:ext cx="2630035" cy="28666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52FBFC6-D1C1-455B-B03A-F569992EB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1239" y="1717568"/>
            <a:ext cx="3240360" cy="219612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A2B9EFB-D3E6-4EF1-B92C-9B8678A52AD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625" y="1821271"/>
            <a:ext cx="2467536" cy="21139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010126E-68B3-4F38-BB5F-8FE05977D7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3286" y="3877899"/>
            <a:ext cx="5724525" cy="29718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F793DC6-6431-4F64-8180-1EE0279FBC2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65" y="5143822"/>
            <a:ext cx="3028121" cy="136190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0579DA-7725-4F1A-9906-0EA8D31C7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0426403-CBF1-4B89-B79B-DE2FB19862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21" y="274638"/>
            <a:ext cx="3270063" cy="25202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6B6DE75-FEF4-46DE-9E45-B2F680B63C0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41" y="4225878"/>
            <a:ext cx="2945904" cy="21726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A891D5B-1FC9-4994-9318-0D6F799ECB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0238" y="461668"/>
            <a:ext cx="2967861" cy="19983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2501AD1-E9A4-4E57-810F-2B1D1D50CC4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966" y="3876586"/>
            <a:ext cx="2945904" cy="252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56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DB32CD-FA62-4268-98DA-09D462113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5179" y="186315"/>
            <a:ext cx="7772400" cy="1470025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БЛАГОДАРИМ ЗА ВНИМАНИЕ</a:t>
            </a:r>
            <a:br>
              <a:rPr lang="ru-RU" u="sng" dirty="0">
                <a:solidFill>
                  <a:srgbClr val="002060"/>
                </a:solidFill>
              </a:rPr>
            </a:b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F1B9DB8-1AF7-4262-A68B-C12EFC444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528" y="2852936"/>
            <a:ext cx="8239944" cy="1224136"/>
          </a:xfrm>
        </p:spPr>
        <p:txBody>
          <a:bodyPr>
            <a:noAutofit/>
          </a:bodyPr>
          <a:lstStyle/>
          <a:p>
            <a:r>
              <a:rPr lang="ru-RU" sz="4400" u="sng" dirty="0">
                <a:solidFill>
                  <a:srgbClr val="002060"/>
                </a:solidFill>
              </a:rPr>
              <a:t>И ЖЕЛАЕМ ВАМ</a:t>
            </a:r>
          </a:p>
          <a:p>
            <a:r>
              <a:rPr lang="ru-RU" sz="4400" u="sng" dirty="0">
                <a:solidFill>
                  <a:srgbClr val="002060"/>
                </a:solidFill>
              </a:rPr>
              <a:t>ФИНАНСОВОГО БЛАГОПОЛУЧИЯ</a:t>
            </a:r>
          </a:p>
        </p:txBody>
      </p:sp>
    </p:spTree>
    <p:extLst>
      <p:ext uri="{BB962C8B-B14F-4D97-AF65-F5344CB8AC3E}">
        <p14:creationId xmlns:p14="http://schemas.microsoft.com/office/powerpoint/2010/main" val="2217366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0A0BE2-2055-4C74-BAE0-F8557746D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04" y="620688"/>
            <a:ext cx="8157592" cy="1584176"/>
          </a:xfrm>
        </p:spPr>
        <p:txBody>
          <a:bodyPr>
            <a:noAutofit/>
          </a:bodyPr>
          <a:lstStyle/>
          <a:p>
            <a:r>
              <a:rPr lang="ru-RU" sz="3200" u="sng" dirty="0">
                <a:solidFill>
                  <a:srgbClr val="FF0000"/>
                </a:solidFill>
              </a:rPr>
              <a:t>Финансовая грамотность- это умение грамотно распоряжаться личными финансами</a:t>
            </a:r>
            <a:br>
              <a:rPr lang="ru-RU" sz="3200" u="sng" dirty="0">
                <a:solidFill>
                  <a:srgbClr val="FF0000"/>
                </a:solidFill>
              </a:rPr>
            </a:br>
            <a:r>
              <a:rPr lang="ru-RU" sz="3200" dirty="0"/>
              <a:t>Э</a:t>
            </a:r>
            <a:r>
              <a:rPr lang="ru-RU" sz="2800" dirty="0"/>
              <a:t>кономическое мышление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C78FC92E-255A-4BF2-9455-67FCDF670FD4}"/>
              </a:ext>
            </a:extLst>
          </p:cNvPr>
          <p:cNvSpPr/>
          <p:nvPr/>
        </p:nvSpPr>
        <p:spPr>
          <a:xfrm>
            <a:off x="827584" y="2398028"/>
            <a:ext cx="2017123" cy="83780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вкладывать и приумножать</a:t>
            </a: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xmlns="" id="{75DE8849-0D48-4DAE-B589-E194AD3B486A}"/>
              </a:ext>
            </a:extLst>
          </p:cNvPr>
          <p:cNvSpPr/>
          <p:nvPr/>
        </p:nvSpPr>
        <p:spPr>
          <a:xfrm rot="10800000" flipH="1" flipV="1">
            <a:off x="508236" y="3428999"/>
            <a:ext cx="1629894" cy="83780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накапливать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xmlns="" id="{0E08F098-6E89-4C0F-8348-37EC5E443DBC}"/>
              </a:ext>
            </a:extLst>
          </p:cNvPr>
          <p:cNvSpPr/>
          <p:nvPr/>
        </p:nvSpPr>
        <p:spPr>
          <a:xfrm>
            <a:off x="711654" y="4510268"/>
            <a:ext cx="1629894" cy="76579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сохранять</a:t>
            </a: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xmlns="" id="{4B0E2E78-241B-41B7-8A8D-30D80E44CD49}"/>
              </a:ext>
            </a:extLst>
          </p:cNvPr>
          <p:cNvSpPr/>
          <p:nvPr/>
        </p:nvSpPr>
        <p:spPr>
          <a:xfrm rot="10800000" flipH="1" flipV="1">
            <a:off x="1542413" y="5454529"/>
            <a:ext cx="2209973" cy="83780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Использовать для создания денежных фондов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xmlns="" id="{823F63EE-9B1C-4E0C-BDA9-570E6C239C81}"/>
              </a:ext>
            </a:extLst>
          </p:cNvPr>
          <p:cNvSpPr/>
          <p:nvPr/>
        </p:nvSpPr>
        <p:spPr>
          <a:xfrm rot="10800000" flipH="1" flipV="1">
            <a:off x="6062216" y="2407073"/>
            <a:ext cx="1909994" cy="83780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зарабатывать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xmlns="" id="{10824511-90BC-410D-ABB7-EE4650D8DE42}"/>
              </a:ext>
            </a:extLst>
          </p:cNvPr>
          <p:cNvSpPr/>
          <p:nvPr/>
        </p:nvSpPr>
        <p:spPr>
          <a:xfrm>
            <a:off x="6564153" y="3428998"/>
            <a:ext cx="2049090" cy="8378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тратить</a:t>
            </a:r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xmlns="" id="{4A009B1B-2FA5-45DA-9182-C6215D5B2047}"/>
              </a:ext>
            </a:extLst>
          </p:cNvPr>
          <p:cNvSpPr/>
          <p:nvPr/>
        </p:nvSpPr>
        <p:spPr>
          <a:xfrm>
            <a:off x="6372200" y="4510268"/>
            <a:ext cx="1833066" cy="76579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учитывать</a:t>
            </a: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xmlns="" id="{983D5A56-2096-47A1-BFD9-E4B2D9668C53}"/>
              </a:ext>
            </a:extLst>
          </p:cNvPr>
          <p:cNvSpPr/>
          <p:nvPr/>
        </p:nvSpPr>
        <p:spPr>
          <a:xfrm rot="10800000" flipH="1" flipV="1">
            <a:off x="5647620" y="5448212"/>
            <a:ext cx="1833066" cy="84412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распределять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07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60648"/>
            <a:ext cx="4978896" cy="589138"/>
          </a:xfrm>
        </p:spPr>
        <p:txBody>
          <a:bodyPr>
            <a:noAutofit/>
          </a:bodyPr>
          <a:lstStyle/>
          <a:p>
            <a:r>
              <a:rPr lang="ru-RU" sz="1400" dirty="0"/>
              <a:t>ГБДОУ детский сад № 196 компенсирующего вида</a:t>
            </a:r>
            <a:br>
              <a:rPr lang="ru-RU" sz="1400" dirty="0"/>
            </a:br>
            <a:r>
              <a:rPr lang="ru-RU" sz="1400" dirty="0"/>
              <a:t> Кировского района СПб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3714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cs typeface="Aharoni" pitchFamily="2" charset="-79"/>
              </a:rPr>
              <a:t>Познавательный проект 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cs typeface="Aharoni" pitchFamily="2" charset="-79"/>
              </a:rPr>
              <a:t>по формированию основ финансовой грамотности 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cs typeface="Aharoni" pitchFamily="2" charset="-79"/>
              </a:rPr>
              <a:t>у детей старшего дошкольного возраста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cs typeface="Aharoni" pitchFamily="2" charset="-79"/>
              </a:rPr>
              <a:t>«Занимательная экономика»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cs typeface="Aharoni" pitchFamily="2" charset="-79"/>
              </a:rPr>
              <a:t> 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768" y="5286388"/>
            <a:ext cx="11898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ПОДГОТОВИЛИ</a:t>
            </a:r>
          </a:p>
          <a:p>
            <a:r>
              <a:rPr lang="ru-RU" sz="1200" dirty="0"/>
              <a:t>Воспитатели:</a:t>
            </a:r>
          </a:p>
          <a:p>
            <a:r>
              <a:rPr lang="ru-RU" sz="1200" dirty="0"/>
              <a:t>Исмаилова А.Р</a:t>
            </a:r>
          </a:p>
          <a:p>
            <a:r>
              <a:rPr lang="ru-RU" sz="1200" dirty="0"/>
              <a:t>Васильева О.В.</a:t>
            </a:r>
          </a:p>
          <a:p>
            <a:r>
              <a:rPr lang="ru-RU" sz="1200" dirty="0"/>
              <a:t>Пименова С.В.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450DBB8-4648-442F-B562-8D171B6D5C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057129"/>
            <a:ext cx="4793725" cy="24585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b="1" dirty="0">
                <a:solidFill>
                  <a:srgbClr val="002060"/>
                </a:solidFill>
              </a:rPr>
              <a:t>Цель</a:t>
            </a:r>
            <a:r>
              <a:rPr lang="ru-RU" dirty="0"/>
              <a:t>: формирование основ финансовой грамотности детей старшего дошкольного возраста, посредством развития познавательных компетенций. </a:t>
            </a:r>
          </a:p>
          <a:p>
            <a:pPr lvl="0">
              <a:buNone/>
            </a:pPr>
            <a:r>
              <a:rPr lang="ru-RU" b="1" dirty="0"/>
              <a:t>     </a:t>
            </a:r>
            <a:r>
              <a:rPr lang="ru-RU" b="1" dirty="0">
                <a:solidFill>
                  <a:srgbClr val="002060"/>
                </a:solidFill>
              </a:rPr>
              <a:t>Задачи</a:t>
            </a:r>
            <a:r>
              <a:rPr lang="ru-RU" dirty="0"/>
              <a:t>: Формировать основы экономической культуры у детей старшего дошкольного возраста. </a:t>
            </a:r>
          </a:p>
          <a:p>
            <a:pPr lvl="0"/>
            <a:r>
              <a:rPr lang="ru-RU" dirty="0"/>
              <a:t>Развивать умение  творчески подходить к решению ситуаций  экономических отношений  посредством  игровых действий.</a:t>
            </a:r>
          </a:p>
          <a:p>
            <a:pPr lvl="0"/>
            <a:r>
              <a:rPr lang="ru-RU" dirty="0"/>
              <a:t>Активизировать познавательную деятельность дошкольников,  развивающую  основы экономики,   посредством разнообразных видов детской деятельности.  </a:t>
            </a:r>
          </a:p>
          <a:p>
            <a:r>
              <a:rPr lang="ru-RU" dirty="0"/>
              <a:t>Содействовать проявлению у детей  интереса к  профессиональной деятельности взрослых.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Сроки реализации: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(сентябрь 2020- май 2021г.)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6700" b="1" dirty="0">
                <a:solidFill>
                  <a:srgbClr val="002060"/>
                </a:solidFill>
              </a:rPr>
              <a:t>Ожидаемые результаты:</a:t>
            </a:r>
            <a:endParaRPr lang="ru-RU" dirty="0"/>
          </a:p>
          <a:p>
            <a:r>
              <a:rPr lang="ru-RU" dirty="0"/>
              <a:t>Результатом данного проекта становится высокое качество педагогической деятельности, направленной на формирование у всех участников образовательного процесса более углубленных знаний и представлений в области  экономического воспитания детей дошкольного возраста.</a:t>
            </a:r>
          </a:p>
          <a:p>
            <a:r>
              <a:rPr lang="ru-RU" dirty="0"/>
              <a:t>Реализация проекта в рамках всего образовательного процесса позволяет достичь следующих результатов:</a:t>
            </a:r>
          </a:p>
          <a:p>
            <a:pPr lvl="0"/>
            <a:r>
              <a:rPr lang="ru-RU" dirty="0"/>
              <a:t>создание мотивационной образовательной среды с вовлечением всех участников образовательного процесса;</a:t>
            </a:r>
          </a:p>
          <a:p>
            <a:pPr lvl="0"/>
            <a:r>
              <a:rPr lang="ru-RU" dirty="0"/>
              <a:t>разработка и успешная реализация активной совместной детско-родительской деятельности по экономическому воспитанию;</a:t>
            </a:r>
          </a:p>
          <a:p>
            <a:pPr lvl="0"/>
            <a:r>
              <a:rPr lang="ru-RU" dirty="0"/>
              <a:t>обновление воспитательного процесса с учетом современных рекомендаций и условий для экономического воспитания детей дошкольного возраста ;</a:t>
            </a:r>
          </a:p>
          <a:p>
            <a:pPr lvl="0"/>
            <a:r>
              <a:rPr lang="ru-RU" dirty="0"/>
              <a:t>изменение восприятия родителями образовательного процесса, как активных участников педагогической деятельности, заинтересованных в успехе своих детей.</a:t>
            </a:r>
          </a:p>
          <a:p>
            <a:pPr lvl="0"/>
            <a:r>
              <a:rPr lang="ru-RU" dirty="0"/>
              <a:t>Ребенок проявляет ярко выраженное эмоциональное отношение к заданиям экономического содержания. Активно отвечает на вопросы, проявляет любознательность, задает вопросы экономического характера. Использует в речи экономические термины. Устойчивое отрицательное отношение к жадности, корыстолюбию, лени, лживости. Уверен в своих силах, способен к длительному сосредоточению. Проявляет настойчивость.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/>
            </a:r>
            <a:br>
              <a:rPr lang="ru-RU" b="1" u="sng" dirty="0"/>
            </a:br>
            <a:r>
              <a:rPr lang="ru-RU" b="1" dirty="0">
                <a:solidFill>
                  <a:srgbClr val="002060"/>
                </a:solidFill>
              </a:rPr>
              <a:t>Этапы реализации проекта: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 1. Организационный: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/>
              <a:t>Изучение справочной, методической, энциклопедической литературы.</a:t>
            </a:r>
          </a:p>
          <a:p>
            <a:pPr>
              <a:buNone/>
            </a:pPr>
            <a:r>
              <a:rPr lang="ru-RU" dirty="0"/>
              <a:t>Информирование родителей о планировании работы с детьми по теме проекта.</a:t>
            </a:r>
          </a:p>
          <a:p>
            <a:pPr>
              <a:buNone/>
            </a:pPr>
            <a:r>
              <a:rPr lang="ru-RU" dirty="0"/>
              <a:t>Подбор художественной литературы для детей  по выбранной тематике.</a:t>
            </a:r>
          </a:p>
          <a:p>
            <a:pPr>
              <a:buNone/>
            </a:pPr>
            <a:r>
              <a:rPr lang="ru-RU" dirty="0"/>
              <a:t>Обновление содержания РППС группы. </a:t>
            </a:r>
          </a:p>
          <a:p>
            <a:pPr>
              <a:buNone/>
            </a:pPr>
            <a:r>
              <a:rPr lang="ru-RU" dirty="0"/>
              <a:t>Создание мотивации для реализации проектной деятельности.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2. Практический: 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/>
              <a:t>Реализация проектных мероприятий.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3. Заключительный: </a:t>
            </a:r>
            <a:endParaRPr lang="ru-RU" dirty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dirty="0"/>
              <a:t>анализ и оценка результатов реализации проекта;</a:t>
            </a:r>
          </a:p>
          <a:p>
            <a:pPr lvl="0">
              <a:buNone/>
            </a:pPr>
            <a:r>
              <a:rPr lang="ru-RU" dirty="0"/>
              <a:t>обобщение опыта, полученного в ходе реализации проекта;</a:t>
            </a:r>
          </a:p>
          <a:p>
            <a:pPr lvl="0">
              <a:buNone/>
            </a:pPr>
            <a:r>
              <a:rPr lang="ru-RU" dirty="0"/>
              <a:t>презентация проекта в средствах массовой информации и в педагогическом     сообществе;</a:t>
            </a:r>
          </a:p>
          <a:p>
            <a:pPr lvl="0">
              <a:buNone/>
            </a:pPr>
            <a:r>
              <a:rPr lang="ru-RU" dirty="0"/>
              <a:t>трансляция результатов реализации проекта на муниципальном  и региональном уровне через систему мероприятий.</a:t>
            </a:r>
            <a:endParaRPr lang="ru-RU" b="1" dirty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>
                <a:solidFill>
                  <a:srgbClr val="002060"/>
                </a:solidFill>
              </a:rPr>
              <a:t>Продукт проекта</a:t>
            </a:r>
            <a:r>
              <a:rPr lang="ru-RU" dirty="0"/>
              <a:t>: обогащенная развивающая предметно-пространственная среда группы (центр финансовой грамотности),  </a:t>
            </a:r>
            <a:r>
              <a:rPr lang="ru-RU" dirty="0" err="1"/>
              <a:t>лэпбук</a:t>
            </a:r>
            <a:r>
              <a:rPr lang="ru-RU" dirty="0"/>
              <a:t> "Финансовая грамотность"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Работа с детьми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Чтение художественной литературы</a:t>
            </a:r>
          </a:p>
          <a:p>
            <a:r>
              <a:rPr lang="ru-RU" dirty="0"/>
              <a:t>совместный просмотр познавательных мультфильмов</a:t>
            </a:r>
          </a:p>
          <a:p>
            <a:r>
              <a:rPr lang="ru-RU" dirty="0"/>
              <a:t>игры-драматизации прочитанных сказок и эпизодов </a:t>
            </a:r>
          </a:p>
          <a:p>
            <a:r>
              <a:rPr lang="ru-RU" dirty="0"/>
              <a:t>сюжетно-ролевые игры </a:t>
            </a:r>
          </a:p>
          <a:p>
            <a:r>
              <a:rPr lang="ru-RU" dirty="0"/>
              <a:t>дидактические игры</a:t>
            </a:r>
          </a:p>
          <a:p>
            <a:r>
              <a:rPr lang="ru-RU" dirty="0"/>
              <a:t>дизайн «Реклама товара»</a:t>
            </a:r>
          </a:p>
          <a:p>
            <a:r>
              <a:rPr lang="ru-RU" dirty="0"/>
              <a:t>Познавательные беседы и занятия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C9EC007-DD1F-4DC7-A208-71629C66B6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463363"/>
            <a:ext cx="2778339" cy="204803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Работа с детьми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>
                <a:solidFill>
                  <a:srgbClr val="FF0000"/>
                </a:solidFill>
              </a:rPr>
              <a:t>Проведение образовательной деятельности согласно блокам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1.Сентябрь «Потребности и возможности»</a:t>
            </a:r>
          </a:p>
          <a:p>
            <a:pPr marL="0" indent="0">
              <a:buNone/>
            </a:pPr>
            <a:r>
              <a:rPr lang="ru-RU" dirty="0"/>
              <a:t>2. Ноябрь «Деньги»</a:t>
            </a:r>
          </a:p>
          <a:p>
            <a:pPr marL="0" indent="0">
              <a:buNone/>
            </a:pPr>
            <a:r>
              <a:rPr lang="ru-RU" dirty="0"/>
              <a:t>3. Январь «Бюджет семьи. Доходы и расходы»</a:t>
            </a:r>
          </a:p>
          <a:p>
            <a:pPr marL="0" indent="0">
              <a:buNone/>
            </a:pPr>
            <a:r>
              <a:rPr lang="ru-RU" dirty="0"/>
              <a:t>4. Март «Труд. Профессии»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12F9021-BB7F-4C75-A4D0-463862AA5D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581128"/>
            <a:ext cx="2674640" cy="178309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Фоторепортаж. Работа с детьми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F23E7CA-A5ED-4A13-8731-B63C72653C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96752"/>
            <a:ext cx="1913260" cy="2551014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528D9BE-FACC-4971-A1F4-4474DB8DE2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91771"/>
            <a:ext cx="1913261" cy="255101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7086EED-B449-4057-8FD5-ABE37FBD904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196753"/>
            <a:ext cx="1913260" cy="255101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3F62BB8-575A-4165-AE1D-7A65B601FF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502" y="3836845"/>
            <a:ext cx="1995650" cy="266086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AA46980C-B618-400D-9BB0-CE62BF605AD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448" y="1196752"/>
            <a:ext cx="1913260" cy="255101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8C17D102-7649-426D-8B16-2AB3F6F1A05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830324"/>
            <a:ext cx="1959346" cy="261246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ECE7E75B-0EEF-4427-85A3-A3E4C77BC87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706" y="1196751"/>
            <a:ext cx="1913260" cy="2551013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811897F4-49CA-4282-AD2E-1B49509551F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466" y="3856551"/>
            <a:ext cx="1913260" cy="25510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635</Words>
  <Application>Microsoft Office PowerPoint</Application>
  <PresentationFormat>Экран (4:3)</PresentationFormat>
  <Paragraphs>108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Aharoni</vt:lpstr>
      <vt:lpstr>Arial</vt:lpstr>
      <vt:lpstr>Calibri</vt:lpstr>
      <vt:lpstr>Тема Office</vt:lpstr>
      <vt:lpstr>-формирование первичных экономических представлений</vt:lpstr>
      <vt:lpstr>Финансовая грамотность- это умение грамотно распоряжаться личными финансами Экономическое мышление</vt:lpstr>
      <vt:lpstr>ГБДОУ детский сад № 196 компенсирующего вида  Кировского района СПб</vt:lpstr>
      <vt:lpstr>Презентация PowerPoint</vt:lpstr>
      <vt:lpstr>Сроки реализации:  (сентябрь 2020- май 2021г.)</vt:lpstr>
      <vt:lpstr> Этапы реализации проекта: </vt:lpstr>
      <vt:lpstr>Работа с детьми</vt:lpstr>
      <vt:lpstr>Работа с детьми</vt:lpstr>
      <vt:lpstr>Фоторепортаж. Работа с детьми</vt:lpstr>
      <vt:lpstr>Фоторепортаж. Работа с детьми</vt:lpstr>
      <vt:lpstr>Взаимодействие с родителями</vt:lpstr>
      <vt:lpstr>Полезные советы родителям по экономическому образованию</vt:lpstr>
      <vt:lpstr>Взаимодействие с родителями</vt:lpstr>
      <vt:lpstr>Взаимодействие с родителями</vt:lpstr>
      <vt:lpstr>Взаимодействие с родителями      Что читать детям ?</vt:lpstr>
      <vt:lpstr>РППС</vt:lpstr>
      <vt:lpstr>Продукт проекта ЛЭПБУК «Занимательная экономика»</vt:lpstr>
      <vt:lpstr>Презентация PowerPoint</vt:lpstr>
      <vt:lpstr>БЛАГОДАРИМ ЗА ВНИМАНИЕ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user</cp:lastModifiedBy>
  <cp:revision>56</cp:revision>
  <dcterms:created xsi:type="dcterms:W3CDTF">2020-11-21T10:30:45Z</dcterms:created>
  <dcterms:modified xsi:type="dcterms:W3CDTF">2022-12-06T09:48:44Z</dcterms:modified>
</cp:coreProperties>
</file>