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70" r:id="rId5"/>
    <p:sldId id="272" r:id="rId6"/>
    <p:sldId id="273" r:id="rId7"/>
    <p:sldId id="269" r:id="rId8"/>
    <p:sldId id="274" r:id="rId9"/>
    <p:sldId id="275" r:id="rId10"/>
    <p:sldId id="276" r:id="rId11"/>
    <p:sldId id="277" r:id="rId12"/>
    <p:sldId id="266" r:id="rId13"/>
    <p:sldId id="258" r:id="rId14"/>
    <p:sldId id="260" r:id="rId15"/>
    <p:sldId id="261" r:id="rId16"/>
    <p:sldId id="262" r:id="rId17"/>
    <p:sldId id="263" r:id="rId18"/>
    <p:sldId id="264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73585A-CD04-4616-B493-586418AB296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8685A3-B7D0-4FB1-867F-01026DC5F648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tx1"/>
              </a:solidFill>
            </a:rPr>
            <a:t>1 группа</a:t>
          </a:r>
        </a:p>
        <a:p>
          <a:pPr rtl="0"/>
          <a:r>
            <a:rPr lang="ru-RU" dirty="0" smtClean="0"/>
            <a:t>действия, которые вы использовали</a:t>
          </a:r>
          <a:endParaRPr lang="ru-RU" dirty="0"/>
        </a:p>
      </dgm:t>
    </dgm:pt>
    <dgm:pt modelId="{10AE22C8-F572-4C5E-AE96-F95B34649603}" type="parTrans" cxnId="{0ACCA82C-F879-4F78-92B4-6DA406DB3373}">
      <dgm:prSet/>
      <dgm:spPr/>
      <dgm:t>
        <a:bodyPr/>
        <a:lstStyle/>
        <a:p>
          <a:endParaRPr lang="ru-RU"/>
        </a:p>
      </dgm:t>
    </dgm:pt>
    <dgm:pt modelId="{EC7287E9-F4C1-4114-883B-D3A03E0BDC5F}" type="sibTrans" cxnId="{0ACCA82C-F879-4F78-92B4-6DA406DB3373}">
      <dgm:prSet/>
      <dgm:spPr/>
      <dgm:t>
        <a:bodyPr/>
        <a:lstStyle/>
        <a:p>
          <a:endParaRPr lang="ru-RU"/>
        </a:p>
      </dgm:t>
    </dgm:pt>
    <dgm:pt modelId="{373504DE-C833-46BA-98B9-2C921F7F0CCD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tx1"/>
              </a:solidFill>
            </a:rPr>
            <a:t>2 группа </a:t>
          </a:r>
        </a:p>
        <a:p>
          <a:pPr rtl="0"/>
          <a:r>
            <a:rPr lang="ru-RU" b="1" i="1" dirty="0" smtClean="0"/>
            <a:t> </a:t>
          </a:r>
          <a:r>
            <a:rPr lang="ru-RU" dirty="0" smtClean="0"/>
            <a:t> действия, которые не использовали,</a:t>
          </a:r>
          <a:r>
            <a:rPr lang="ru-RU" i="1" dirty="0" smtClean="0"/>
            <a:t> </a:t>
          </a:r>
          <a:r>
            <a:rPr lang="ru-RU" dirty="0" smtClean="0"/>
            <a:t>но вам понравились, вызвали интерес</a:t>
          </a:r>
          <a:endParaRPr lang="ru-RU" dirty="0"/>
        </a:p>
      </dgm:t>
    </dgm:pt>
    <dgm:pt modelId="{51BEA224-C3DE-4706-B0B5-3D9E95F8A13C}" type="parTrans" cxnId="{CB10AEF6-E40A-46F0-930D-306308468701}">
      <dgm:prSet/>
      <dgm:spPr/>
      <dgm:t>
        <a:bodyPr/>
        <a:lstStyle/>
        <a:p>
          <a:endParaRPr lang="ru-RU"/>
        </a:p>
      </dgm:t>
    </dgm:pt>
    <dgm:pt modelId="{08021B38-F96F-4F72-BC88-07998C81642E}" type="sibTrans" cxnId="{CB10AEF6-E40A-46F0-930D-306308468701}">
      <dgm:prSet/>
      <dgm:spPr/>
      <dgm:t>
        <a:bodyPr/>
        <a:lstStyle/>
        <a:p>
          <a:endParaRPr lang="ru-RU"/>
        </a:p>
      </dgm:t>
    </dgm:pt>
    <dgm:pt modelId="{F83819C2-5BF9-494D-AF15-4E3E1733A6A6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tx1"/>
              </a:solidFill>
            </a:rPr>
            <a:t>3 группа </a:t>
          </a:r>
        </a:p>
        <a:p>
          <a:pPr rtl="0"/>
          <a:r>
            <a:rPr lang="ru-RU" dirty="0" smtClean="0"/>
            <a:t> те действия, которые вы отрицаете</a:t>
          </a:r>
          <a:endParaRPr lang="ru-RU" dirty="0"/>
        </a:p>
      </dgm:t>
    </dgm:pt>
    <dgm:pt modelId="{7EBA674B-2532-4EFB-82E3-93BFBB79030B}" type="parTrans" cxnId="{1BBDB2FD-BAF9-4633-A37D-B6E865CBFF4C}">
      <dgm:prSet/>
      <dgm:spPr/>
      <dgm:t>
        <a:bodyPr/>
        <a:lstStyle/>
        <a:p>
          <a:endParaRPr lang="ru-RU"/>
        </a:p>
      </dgm:t>
    </dgm:pt>
    <dgm:pt modelId="{20C7949E-A297-4F13-B9C5-1A28A5390965}" type="sibTrans" cxnId="{1BBDB2FD-BAF9-4633-A37D-B6E865CBFF4C}">
      <dgm:prSet/>
      <dgm:spPr/>
      <dgm:t>
        <a:bodyPr/>
        <a:lstStyle/>
        <a:p>
          <a:endParaRPr lang="ru-RU"/>
        </a:p>
      </dgm:t>
    </dgm:pt>
    <dgm:pt modelId="{17037D92-3632-430D-ACC4-218FD25D2003}" type="pres">
      <dgm:prSet presAssocID="{AB73585A-CD04-4616-B493-586418AB29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6FCBBC-ACC9-4D3D-A534-A2FE5E53233A}" type="pres">
      <dgm:prSet presAssocID="{D28685A3-B7D0-4FB1-867F-01026DC5F648}" presName="linNode" presStyleCnt="0"/>
      <dgm:spPr/>
    </dgm:pt>
    <dgm:pt modelId="{75478702-BACA-4CFB-A7D0-EC949754A3BE}" type="pres">
      <dgm:prSet presAssocID="{D28685A3-B7D0-4FB1-867F-01026DC5F648}" presName="parentText" presStyleLbl="node1" presStyleIdx="0" presStyleCnt="3" custLinFactNeighborX="-81027" custLinFactNeighborY="199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A4761-2CA1-41AB-BC0C-D3A3B4C1E8E3}" type="pres">
      <dgm:prSet presAssocID="{EC7287E9-F4C1-4114-883B-D3A03E0BDC5F}" presName="sp" presStyleCnt="0"/>
      <dgm:spPr/>
    </dgm:pt>
    <dgm:pt modelId="{34428831-8771-40CA-9E58-F473DA98800A}" type="pres">
      <dgm:prSet presAssocID="{373504DE-C833-46BA-98B9-2C921F7F0CCD}" presName="linNode" presStyleCnt="0"/>
      <dgm:spPr/>
    </dgm:pt>
    <dgm:pt modelId="{B4EDA8F8-20BE-46A2-AF76-042213B76C6D}" type="pres">
      <dgm:prSet presAssocID="{373504DE-C833-46BA-98B9-2C921F7F0CCD}" presName="parentText" presStyleLbl="node1" presStyleIdx="1" presStyleCnt="3" custLinFactNeighborX="70964" custLinFactNeighborY="-850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05DDB8-4C2E-48EE-AF7B-C4293C517035}" type="pres">
      <dgm:prSet presAssocID="{08021B38-F96F-4F72-BC88-07998C81642E}" presName="sp" presStyleCnt="0"/>
      <dgm:spPr/>
    </dgm:pt>
    <dgm:pt modelId="{93EDC846-10D8-49CA-A158-890987FFC3A1}" type="pres">
      <dgm:prSet presAssocID="{F83819C2-5BF9-494D-AF15-4E3E1733A6A6}" presName="linNode" presStyleCnt="0"/>
      <dgm:spPr/>
    </dgm:pt>
    <dgm:pt modelId="{D85C94E4-BDAD-4CFE-A55A-31F6F6B80C85}" type="pres">
      <dgm:prSet presAssocID="{F83819C2-5BF9-494D-AF15-4E3E1733A6A6}" presName="parentText" presStyleLbl="node1" presStyleIdx="2" presStyleCnt="3" custLinFactNeighborX="-5031" custLinFactNeighborY="-734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293E48-3641-4D1B-AD9B-D0906A08467C}" type="presOf" srcId="{D28685A3-B7D0-4FB1-867F-01026DC5F648}" destId="{75478702-BACA-4CFB-A7D0-EC949754A3BE}" srcOrd="0" destOrd="0" presId="urn:microsoft.com/office/officeart/2005/8/layout/vList5"/>
    <dgm:cxn modelId="{4BE0BA1F-8791-496B-BAC2-7BD729724A1C}" type="presOf" srcId="{373504DE-C833-46BA-98B9-2C921F7F0CCD}" destId="{B4EDA8F8-20BE-46A2-AF76-042213B76C6D}" srcOrd="0" destOrd="0" presId="urn:microsoft.com/office/officeart/2005/8/layout/vList5"/>
    <dgm:cxn modelId="{0ACCA82C-F879-4F78-92B4-6DA406DB3373}" srcId="{AB73585A-CD04-4616-B493-586418AB2961}" destId="{D28685A3-B7D0-4FB1-867F-01026DC5F648}" srcOrd="0" destOrd="0" parTransId="{10AE22C8-F572-4C5E-AE96-F95B34649603}" sibTransId="{EC7287E9-F4C1-4114-883B-D3A03E0BDC5F}"/>
    <dgm:cxn modelId="{B1E343EC-4CE0-496D-82B5-9978AD6AC1ED}" type="presOf" srcId="{AB73585A-CD04-4616-B493-586418AB2961}" destId="{17037D92-3632-430D-ACC4-218FD25D2003}" srcOrd="0" destOrd="0" presId="urn:microsoft.com/office/officeart/2005/8/layout/vList5"/>
    <dgm:cxn modelId="{1BBDB2FD-BAF9-4633-A37D-B6E865CBFF4C}" srcId="{AB73585A-CD04-4616-B493-586418AB2961}" destId="{F83819C2-5BF9-494D-AF15-4E3E1733A6A6}" srcOrd="2" destOrd="0" parTransId="{7EBA674B-2532-4EFB-82E3-93BFBB79030B}" sibTransId="{20C7949E-A297-4F13-B9C5-1A28A5390965}"/>
    <dgm:cxn modelId="{0639C1AA-CA3A-43DE-B5D3-0FDD4F1C1D7A}" type="presOf" srcId="{F83819C2-5BF9-494D-AF15-4E3E1733A6A6}" destId="{D85C94E4-BDAD-4CFE-A55A-31F6F6B80C85}" srcOrd="0" destOrd="0" presId="urn:microsoft.com/office/officeart/2005/8/layout/vList5"/>
    <dgm:cxn modelId="{CB10AEF6-E40A-46F0-930D-306308468701}" srcId="{AB73585A-CD04-4616-B493-586418AB2961}" destId="{373504DE-C833-46BA-98B9-2C921F7F0CCD}" srcOrd="1" destOrd="0" parTransId="{51BEA224-C3DE-4706-B0B5-3D9E95F8A13C}" sibTransId="{08021B38-F96F-4F72-BC88-07998C81642E}"/>
    <dgm:cxn modelId="{A90A0B09-4668-496A-8A4A-901722FD62AA}" type="presParOf" srcId="{17037D92-3632-430D-ACC4-218FD25D2003}" destId="{156FCBBC-ACC9-4D3D-A534-A2FE5E53233A}" srcOrd="0" destOrd="0" presId="urn:microsoft.com/office/officeart/2005/8/layout/vList5"/>
    <dgm:cxn modelId="{D54B75D4-0B3D-4AC5-92E7-ECE362B5C83F}" type="presParOf" srcId="{156FCBBC-ACC9-4D3D-A534-A2FE5E53233A}" destId="{75478702-BACA-4CFB-A7D0-EC949754A3BE}" srcOrd="0" destOrd="0" presId="urn:microsoft.com/office/officeart/2005/8/layout/vList5"/>
    <dgm:cxn modelId="{BADCB83A-F301-49B2-A7E4-5056720B970F}" type="presParOf" srcId="{17037D92-3632-430D-ACC4-218FD25D2003}" destId="{625A4761-2CA1-41AB-BC0C-D3A3B4C1E8E3}" srcOrd="1" destOrd="0" presId="urn:microsoft.com/office/officeart/2005/8/layout/vList5"/>
    <dgm:cxn modelId="{431DB238-4E20-4D04-9DD2-A366BCAE75BC}" type="presParOf" srcId="{17037D92-3632-430D-ACC4-218FD25D2003}" destId="{34428831-8771-40CA-9E58-F473DA98800A}" srcOrd="2" destOrd="0" presId="urn:microsoft.com/office/officeart/2005/8/layout/vList5"/>
    <dgm:cxn modelId="{BFDB4248-F811-4747-BC8B-345BE04A7C61}" type="presParOf" srcId="{34428831-8771-40CA-9E58-F473DA98800A}" destId="{B4EDA8F8-20BE-46A2-AF76-042213B76C6D}" srcOrd="0" destOrd="0" presId="urn:microsoft.com/office/officeart/2005/8/layout/vList5"/>
    <dgm:cxn modelId="{EA541290-9D12-42C6-9EE2-7984600A8819}" type="presParOf" srcId="{17037D92-3632-430D-ACC4-218FD25D2003}" destId="{C005DDB8-4C2E-48EE-AF7B-C4293C517035}" srcOrd="3" destOrd="0" presId="urn:microsoft.com/office/officeart/2005/8/layout/vList5"/>
    <dgm:cxn modelId="{279CFBD5-993D-49B1-A482-29BC2DA1096C}" type="presParOf" srcId="{17037D92-3632-430D-ACC4-218FD25D2003}" destId="{93EDC846-10D8-49CA-A158-890987FFC3A1}" srcOrd="4" destOrd="0" presId="urn:microsoft.com/office/officeart/2005/8/layout/vList5"/>
    <dgm:cxn modelId="{2C6AEFCE-42A6-467F-8943-227DFBB7A9A9}" type="presParOf" srcId="{93EDC846-10D8-49CA-A158-890987FFC3A1}" destId="{D85C94E4-BDAD-4CFE-A55A-31F6F6B80C85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Педагогический совет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0"/>
            <a:ext cx="7215238" cy="5114948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/>
              <a:t>«ПОСЕЕМ В ДЕТСКИХ ДУШАХ ДОБРОТУ»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(Современные подходы организации работы по нравственно – патриотическому воспитанию дошкольников)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-konsultatsii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42976" y="1357298"/>
            <a:ext cx="67467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21444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Дошкольный возраст – 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уникальный возраст, возраст – 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когда закладывается фундамент</a:t>
            </a:r>
            <a:r>
              <a:rPr lang="ru-RU" sz="2000" b="1" dirty="0" smtClean="0">
                <a:latin typeface="Comic Sans MS" pitchFamily="66" charset="0"/>
              </a:rPr>
              <a:t> личности детей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4" name="Содержимое 3" descr="1641809855_34-flomaster-club-p-risunok-na-temu-mezhlichnie-otnosheniya-kr-3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57290" y="2357430"/>
            <a:ext cx="5923632" cy="40863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3600" b="1" u="sng" dirty="0" smtClean="0"/>
              <a:t>Задачи которые стоят перед педагогами</a:t>
            </a:r>
            <a:r>
              <a:rPr lang="ru-RU" sz="3600" b="1" dirty="0" smtClean="0"/>
              <a:t>: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429552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Развитие нравственного сознания, чувств, поведения ребенка.</a:t>
            </a:r>
          </a:p>
          <a:p>
            <a:r>
              <a:rPr lang="ru-RU" dirty="0" smtClean="0"/>
              <a:t>Формирование эмоционально-волевой сферы личности дошкольника.</a:t>
            </a:r>
          </a:p>
          <a:p>
            <a:r>
              <a:rPr lang="ru-RU" dirty="0" smtClean="0"/>
              <a:t>Развитие социальных умений и навыков поведения.</a:t>
            </a:r>
          </a:p>
          <a:p>
            <a:r>
              <a:rPr lang="ru-RU" dirty="0" smtClean="0"/>
              <a:t>Воспитание позитивного отношения к миру.</a:t>
            </a:r>
          </a:p>
          <a:p>
            <a:r>
              <a:rPr lang="ru-RU" dirty="0" smtClean="0"/>
              <a:t>Укрепление института семьи.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ASKAT\Desktop\Приставка О.А\slide_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571612"/>
            <a:ext cx="7309226" cy="4111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428868"/>
            <a:ext cx="7643866" cy="63184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Принципы педагогической деятельности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3286124"/>
            <a:ext cx="6786610" cy="132873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Comic Sans MS" pitchFamily="66" charset="0"/>
              </a:rPr>
              <a:t>Любить ребенка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Comic Sans MS" pitchFamily="66" charset="0"/>
              </a:rPr>
              <a:t>Очеловечить среду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Советы воспитания великих людей: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357298"/>
            <a:ext cx="7500990" cy="578647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1. Стоит лишь верить в человека больше, чем это обыкновенно бывает, чтобы вызвать наружу все лучшие стороны его характера. (</a:t>
            </a:r>
            <a:r>
              <a:rPr lang="ru-RU" dirty="0" err="1" smtClean="0"/>
              <a:t>Смайдо</a:t>
            </a:r>
            <a:r>
              <a:rPr lang="ru-RU" dirty="0" smtClean="0"/>
              <a:t>.)</a:t>
            </a:r>
          </a:p>
          <a:p>
            <a:pPr>
              <a:buNone/>
            </a:pPr>
            <a:r>
              <a:rPr lang="ru-RU" dirty="0" smtClean="0"/>
              <a:t>2. Если что можно доказать делом, на это незачем тратить слова. (Эзоп.)</a:t>
            </a:r>
          </a:p>
          <a:p>
            <a:pPr>
              <a:buNone/>
            </a:pPr>
            <a:r>
              <a:rPr lang="ru-RU" dirty="0" smtClean="0"/>
              <a:t>3. Руководить нравственным воспитанием - это создавать тот неуловимый с первого взгляда моральный тонус жизни, который выражается в том, что каждый воспитанник, о ком-то заботится, о ком-то печется и беспокоится, кому-то отдает свое сердце. (В.А. Сухомлинский.)</a:t>
            </a:r>
          </a:p>
          <a:p>
            <a:pPr>
              <a:buNone/>
            </a:pPr>
            <a:r>
              <a:rPr lang="ru-RU" dirty="0" smtClean="0"/>
              <a:t>4. Чем человек умнее и добрее, тем больше он замечает добра в людях. (Л.Н. Толстой)</a:t>
            </a:r>
          </a:p>
          <a:p>
            <a:pPr>
              <a:buNone/>
            </a:pPr>
            <a:r>
              <a:rPr lang="ru-RU" dirty="0" smtClean="0"/>
              <a:t>5. Не спеши карать, спеши миловать. (Пословица.)</a:t>
            </a:r>
          </a:p>
          <a:p>
            <a:pPr>
              <a:buNone/>
            </a:pPr>
            <a:r>
              <a:rPr lang="ru-RU" dirty="0" smtClean="0"/>
              <a:t>6. Воспитание чистых и благородных чувств в сердцах детей нужнее и дороже, нежели обогащение разными знаниями. (Я. Корчак.)</a:t>
            </a:r>
          </a:p>
          <a:p>
            <a:pPr>
              <a:buNone/>
            </a:pPr>
            <a:r>
              <a:rPr lang="ru-RU" dirty="0" smtClean="0"/>
              <a:t>7. Воспитывать - значит творить, то есть сжимать собственное сердце и всякий раз искать, думать, сравнивать, переживать, волноваться. (Е. Н. Ильин.)</a:t>
            </a:r>
          </a:p>
          <a:p>
            <a:pPr>
              <a:buNone/>
            </a:pPr>
            <a:r>
              <a:rPr lang="ru-RU" dirty="0" smtClean="0"/>
              <a:t>8. Против всего можно устоять, но не против доброты. (Ж. Ж. Руссо.)</a:t>
            </a:r>
          </a:p>
          <a:p>
            <a:pPr>
              <a:buNone/>
            </a:pPr>
            <a:r>
              <a:rPr lang="ru-RU" dirty="0" smtClean="0"/>
              <a:t>9. Все воспитание - в примере нашей жизни, которой всегда подражает ребенок. (Л. Н. Толстой.)</a:t>
            </a:r>
          </a:p>
          <a:p>
            <a:pPr>
              <a:buNone/>
            </a:pPr>
            <a:r>
              <a:rPr lang="ru-RU" dirty="0" smtClean="0"/>
              <a:t>10.Чтобы поверить в доброе, нужно начать делать его (Л. Н. Толстой.)</a:t>
            </a:r>
          </a:p>
          <a:p>
            <a:pPr>
              <a:buNone/>
            </a:pPr>
            <a:r>
              <a:rPr lang="ru-RU" dirty="0" smtClean="0"/>
              <a:t>11.Трудно привести к добру нравоучениями - легко примером. (Сенека.)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501122" cy="92869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  «Если ребенок обидел товарища ...»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57224" y="1500174"/>
          <a:ext cx="7572428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215238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«Друзья мои!</a:t>
            </a:r>
          </a:p>
          <a:p>
            <a:pPr>
              <a:buNone/>
            </a:pPr>
            <a:r>
              <a:rPr lang="ru-RU" b="1" i="1" dirty="0" smtClean="0"/>
              <a:t>Внушайте людям веру!</a:t>
            </a:r>
          </a:p>
          <a:p>
            <a:pPr>
              <a:buNone/>
            </a:pPr>
            <a:r>
              <a:rPr lang="ru-RU" b="1" i="1" dirty="0" smtClean="0"/>
              <a:t>И чаще говорите “Добрый день”,</a:t>
            </a:r>
          </a:p>
          <a:p>
            <a:pPr>
              <a:buNone/>
            </a:pPr>
            <a:r>
              <a:rPr lang="ru-RU" b="1" i="1" dirty="0" smtClean="0"/>
              <a:t>И следуйте хорошему примеру!</a:t>
            </a:r>
          </a:p>
          <a:p>
            <a:pPr>
              <a:buNone/>
            </a:pPr>
            <a:r>
              <a:rPr lang="ru-RU" b="1" i="1" dirty="0" smtClean="0"/>
              <a:t>Продляйте добрым словом</a:t>
            </a:r>
          </a:p>
          <a:p>
            <a:pPr>
              <a:buNone/>
            </a:pPr>
            <a:r>
              <a:rPr lang="ru-RU" b="1" i="1" dirty="0" smtClean="0"/>
              <a:t>Жизнь людей! »</a:t>
            </a:r>
            <a:r>
              <a:rPr lang="ru-RU" dirty="0" smtClean="0"/>
              <a:t>                </a:t>
            </a:r>
          </a:p>
          <a:p>
            <a:pPr algn="r">
              <a:buNone/>
            </a:pPr>
            <a:r>
              <a:rPr lang="ru-RU" dirty="0" smtClean="0"/>
              <a:t>В. Боков.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27465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Решение педсовета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85860"/>
            <a:ext cx="7358114" cy="5286412"/>
          </a:xfrm>
        </p:spPr>
        <p:txBody>
          <a:bodyPr>
            <a:normAutofit fontScale="62500" lnSpcReduction="20000"/>
          </a:bodyPr>
          <a:lstStyle/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rgbClr val="0070C0"/>
                </a:solidFill>
              </a:rPr>
              <a:t>Совершенствовать и разнообразить формы и методы работы по данному направлению, выявляя и используя в практической деятельности позитивный опыт нравственно - патриотического воспитания.</a:t>
            </a:r>
          </a:p>
          <a:p>
            <a:pPr marL="514350" indent="-514350" algn="just"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7030A0"/>
                </a:solidFill>
              </a:rPr>
              <a:t>2. При планировании и организации воспитательно-образовательного процесса :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</a:rPr>
              <a:t>продолжить проводить мероприятия по нравственно-патриотическому воспитанию;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</a:rPr>
              <a:t>Использовать в работе с воспитанниками разнообразные педагогические, информационные технологии;</a:t>
            </a:r>
          </a:p>
          <a:p>
            <a:pPr algn="just"/>
            <a:endParaRPr lang="ru-RU" b="1" dirty="0" smtClean="0">
              <a:solidFill>
                <a:srgbClr val="7030A0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</a:rPr>
              <a:t>3.    Постоянно повышать профессиональную компетентность по проблеме нравственно - патриотического воспитания дошкольников.</a:t>
            </a:r>
          </a:p>
          <a:p>
            <a:pPr algn="just"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ru-RU" b="1" dirty="0" smtClean="0"/>
              <a:t>4. Провести родительское собрание, по нравственному воспитанию детей.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4318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Повестка дня: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500990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/>
              <a:t>Вступительное слово. </a:t>
            </a:r>
            <a:r>
              <a:rPr lang="ru-RU" sz="2800" dirty="0" smtClean="0"/>
              <a:t>(старший воспитатель Петрова Т.П.)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Доклад - беседа по теме </a:t>
            </a:r>
            <a:r>
              <a:rPr lang="ru-RU" sz="2800" dirty="0" smtClean="0"/>
              <a:t>(старший воспитатель Петрова Т.П.)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Разное</a:t>
            </a:r>
            <a:r>
              <a:rPr lang="ru-RU" sz="2800" dirty="0" smtClean="0"/>
              <a:t> (заведующий </a:t>
            </a:r>
            <a:r>
              <a:rPr lang="ru-RU" sz="2800" dirty="0" err="1" smtClean="0"/>
              <a:t>Копашилова</a:t>
            </a:r>
            <a:r>
              <a:rPr lang="ru-RU" sz="2800" dirty="0" smtClean="0"/>
              <a:t> Т.С.)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Решение педсовета </a:t>
            </a:r>
            <a:r>
              <a:rPr lang="ru-RU" sz="2800" dirty="0" smtClean="0"/>
              <a:t>(старший воспитатель Петрова Т.П.)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714356"/>
            <a:ext cx="7215238" cy="585791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В «Стратегии развития воспитания в Российской Федерации на период до 2025 года» отмечается, что «приоритетной задачей Российской Федерации в сфере воспитания детей является развитие </a:t>
            </a:r>
            <a:r>
              <a:rPr lang="ru-RU" b="1" dirty="0" smtClean="0"/>
              <a:t>высоконравственной</a:t>
            </a:r>
            <a:r>
              <a:rPr lang="ru-RU" dirty="0" smtClean="0"/>
              <a:t> личности, разделяющей </a:t>
            </a:r>
            <a:r>
              <a:rPr lang="ru-RU" b="1" dirty="0" smtClean="0"/>
              <a:t>российские традиционные духовные</a:t>
            </a:r>
            <a:r>
              <a:rPr lang="ru-RU" dirty="0" smtClean="0"/>
              <a:t> ценности, обладающей актуальными знаниями и умениями, способной реализовать свой потенциал в условиях современного общества, готовой к мирному созиданию и защите Родины».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ASKAT\Desktop\уголок\DSC_01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-441912" y="1684098"/>
            <a:ext cx="5563029" cy="37086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4357686" y="928670"/>
            <a:ext cx="4329114" cy="519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Работа ведется по направлениям: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«Моя семья»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«Мой детский сад»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«Мой город и его достопримечательности»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«Приобщение к истокам русской народной культуры»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«Художественная литература»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0" y="1000108"/>
            <a:ext cx="3714776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/>
              <a:t>Работа ведется по направлениям: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dirty="0" smtClean="0"/>
              <a:t>«Моя семья»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dirty="0" smtClean="0"/>
              <a:t>«Родной край»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dirty="0" smtClean="0"/>
              <a:t>«Родная страна»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dirty="0" smtClean="0"/>
              <a:t>«Приобщение к истокам русской народной культуры»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dirty="0" smtClean="0"/>
              <a:t>«Художественная литература»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dirty="0" smtClean="0"/>
              <a:t>«Великие соотечественники»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dirty="0" smtClean="0"/>
              <a:t>«Земля – наш общий дом»</a:t>
            </a:r>
          </a:p>
        </p:txBody>
      </p:sp>
      <p:pic>
        <p:nvPicPr>
          <p:cNvPr id="7" name="Рисунок 6" descr="DSC_014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8662" y="857232"/>
            <a:ext cx="3615844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DSC_014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214414" y="4286256"/>
            <a:ext cx="5543560" cy="2275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14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16200000">
            <a:off x="237900" y="2262374"/>
            <a:ext cx="5001827" cy="33345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643438" y="1285860"/>
            <a:ext cx="3571900" cy="519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Работа ведется по направлениям: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«Моя семья»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600" dirty="0" smtClean="0"/>
              <a:t>«Мой дом»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«Мой детский сад»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«Приобщение к истокам русской народной культуры»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«Художественная литература»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SKAT\Desktop\уголок\DSC_01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1256534" y="4172698"/>
            <a:ext cx="2747675" cy="18317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SC_013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7686" y="928670"/>
            <a:ext cx="3750494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DSC_013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86182" y="3643314"/>
            <a:ext cx="3929058" cy="2619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928662" y="857232"/>
            <a:ext cx="3114668" cy="276860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Работа ведется по направлениям: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«Моя семья»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600" dirty="0" smtClean="0"/>
              <a:t>«Родной край»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«Родная страна»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«Приобщение к истокам русской народной культуры»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«Художественная литература»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600" dirty="0" smtClean="0"/>
              <a:t>«Великие соотечественники»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«Земля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наш общий дом»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14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16200000">
            <a:off x="83313" y="1845458"/>
            <a:ext cx="5072097" cy="33813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643438" y="1285860"/>
            <a:ext cx="3571900" cy="519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Работа ведется по направлениям: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«Моя семья»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600" dirty="0" smtClean="0"/>
              <a:t>«Мой дом»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«Мой детский сад»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«Приобщение к истокам русской народной культуры»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«Художественная литература»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>
            <a:extLst>
              <a:ext uri="{FF2B5EF4-FFF2-40B4-BE49-F238E27FC236}">
                <a16:creationId xmlns="" xmlns:a16="http://schemas.microsoft.com/office/drawing/2014/main" id="{8E5799DD-59C7-F41F-FB93-D718178C8D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/>
          <a:srcRect/>
          <a:stretch/>
        </p:blipFill>
        <p:spPr>
          <a:xfrm rot="21243240">
            <a:off x="408659" y="1593632"/>
            <a:ext cx="4770602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357818" y="2357430"/>
            <a:ext cx="2857520" cy="412592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Работа ведется по направлениям: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«Моя семья»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600" dirty="0" smtClean="0"/>
              <a:t>«Мой дом»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«Мой детский сад»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«Приобщение к истокам русской народной культуры»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«Художественная литература»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619</Words>
  <PresentationFormat>Экран (4:3)</PresentationFormat>
  <Paragraphs>97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Педагогический совет</vt:lpstr>
      <vt:lpstr>Повестка дня: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Дошкольный возраст –  уникальный возраст, возраст –  когда закладывается фундамент личности детей</vt:lpstr>
      <vt:lpstr>Задачи которые стоят перед педагогами: </vt:lpstr>
      <vt:lpstr>Слайд 13</vt:lpstr>
      <vt:lpstr>Принципы педагогической деятельности</vt:lpstr>
      <vt:lpstr>Советы воспитания великих людей:</vt:lpstr>
      <vt:lpstr>  «Если ребенок обидел товарища ...»</vt:lpstr>
      <vt:lpstr>Слайд 17</vt:lpstr>
      <vt:lpstr>Решение педсовета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</dc:title>
  <dc:creator>RASKAT</dc:creator>
  <cp:lastModifiedBy>RASKAT</cp:lastModifiedBy>
  <cp:revision>26</cp:revision>
  <dcterms:created xsi:type="dcterms:W3CDTF">2022-12-01T06:54:12Z</dcterms:created>
  <dcterms:modified xsi:type="dcterms:W3CDTF">2022-12-06T10:43:59Z</dcterms:modified>
</cp:coreProperties>
</file>