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6" r:id="rId3"/>
    <p:sldId id="256" r:id="rId4"/>
    <p:sldId id="278" r:id="rId5"/>
    <p:sldId id="257" r:id="rId6"/>
    <p:sldId id="262" r:id="rId7"/>
    <p:sldId id="280" r:id="rId8"/>
    <p:sldId id="258" r:id="rId9"/>
    <p:sldId id="266" r:id="rId10"/>
    <p:sldId id="271" r:id="rId11"/>
    <p:sldId id="269" r:id="rId12"/>
    <p:sldId id="272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34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97787-D8D3-4D2A-B874-094FD1FF21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7.xml"/><Relationship Id="rId7" Type="http://schemas.openxmlformats.org/officeDocument/2006/relationships/slide" Target="slide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6.xml"/><Relationship Id="rId5" Type="http://schemas.openxmlformats.org/officeDocument/2006/relationships/slide" Target="slide13.xml"/><Relationship Id="rId10" Type="http://schemas.openxmlformats.org/officeDocument/2006/relationships/slide" Target="slide11.xml"/><Relationship Id="rId4" Type="http://schemas.openxmlformats.org/officeDocument/2006/relationships/slide" Target="slide9.xml"/><Relationship Id="rId9" Type="http://schemas.openxmlformats.org/officeDocument/2006/relationships/slide" Target="slide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jpeg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10" Type="http://schemas.openxmlformats.org/officeDocument/2006/relationships/slide" Target="slide3.xml"/><Relationship Id="rId4" Type="http://schemas.openxmlformats.org/officeDocument/2006/relationships/image" Target="../media/image4.png"/><Relationship Id="rId9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Тема урока:</a:t>
            </a:r>
            <a:r>
              <a:rPr lang="ru-RU" sz="6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«Сложение и вычитание многозначных чисел»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112" y="5301208"/>
            <a:ext cx="3312368" cy="124854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Федосеева </a:t>
            </a:r>
            <a:r>
              <a:rPr lang="ru-RU" sz="2000" dirty="0" err="1" smtClean="0">
                <a:solidFill>
                  <a:schemeClr val="tx1"/>
                </a:solidFill>
              </a:rPr>
              <a:t>Елла</a:t>
            </a:r>
            <a:r>
              <a:rPr lang="ru-RU" sz="2000" dirty="0" smtClean="0">
                <a:solidFill>
                  <a:schemeClr val="tx1"/>
                </a:solidFill>
              </a:rPr>
              <a:t> Иосифовна,</a:t>
            </a:r>
          </a:p>
          <a:p>
            <a:r>
              <a:rPr lang="ru-RU" sz="2000" dirty="0">
                <a:solidFill>
                  <a:schemeClr val="tx1"/>
                </a:solidFill>
              </a:rPr>
              <a:t>у</a:t>
            </a:r>
            <a:r>
              <a:rPr lang="ru-RU" sz="2000" dirty="0" smtClean="0">
                <a:solidFill>
                  <a:schemeClr val="tx1"/>
                </a:solidFill>
              </a:rPr>
              <a:t>читель начальных классов,</a:t>
            </a:r>
          </a:p>
          <a:p>
            <a:r>
              <a:rPr lang="ru-RU" sz="2000" dirty="0">
                <a:solidFill>
                  <a:schemeClr val="tx1"/>
                </a:solidFill>
              </a:rPr>
              <a:t>в</a:t>
            </a:r>
            <a:r>
              <a:rPr lang="ru-RU" sz="2000" dirty="0" smtClean="0">
                <a:solidFill>
                  <a:schemeClr val="tx1"/>
                </a:solidFill>
              </a:rPr>
              <a:t>ысшая категория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332656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Муниципальное бюджетное общеобразовательное учреждение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</a:b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«Средняя общеобразовательная школа №4 г. Советский»</a:t>
            </a:r>
            <a:b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674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643998" cy="107157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физкультминутка</a:t>
            </a:r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8000" dirty="0">
              <a:solidFill>
                <a:schemeClr val="accent5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1428750"/>
            <a:ext cx="8572500" cy="5072063"/>
          </a:xfrm>
        </p:spPr>
        <p:txBody>
          <a:bodyPr>
            <a:normAutofit/>
          </a:bodyPr>
          <a:lstStyle/>
          <a:p>
            <a:pPr marR="0" algn="l" eaLnBrk="1" hangingPunct="1">
              <a:lnSpc>
                <a:spcPct val="90000"/>
              </a:lnSpc>
            </a:pP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6-конечная звезда 3">
            <a:hlinkClick r:id="rId2" action="ppaction://hlinksldjump"/>
          </p:cNvPr>
          <p:cNvSpPr/>
          <p:nvPr/>
        </p:nvSpPr>
        <p:spPr>
          <a:xfrm>
            <a:off x="8143900" y="6000768"/>
            <a:ext cx="914400" cy="914400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s://ds02.infourok.ru/uploads/ex/0c9b/00069c4a-9bc7ce86/img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00824" y="1628800"/>
            <a:ext cx="6971575" cy="43204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CC3300"/>
                </a:solidFill>
              </a:rPr>
              <a:t>Решение  уравнений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375"/>
            <a:ext cx="8229600" cy="36337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     </a:t>
            </a:r>
          </a:p>
          <a:p>
            <a:pPr algn="ctr" eaLnBrk="1" hangingPunct="1">
              <a:buFontTx/>
              <a:buNone/>
            </a:pPr>
            <a:r>
              <a:rPr lang="ru-RU" sz="8800" b="1" dirty="0" smtClean="0"/>
              <a:t>Х:6= 5х2</a:t>
            </a:r>
          </a:p>
        </p:txBody>
      </p:sp>
      <p:sp>
        <p:nvSpPr>
          <p:cNvPr id="6" name="Стрелка вправо с вырезом 5">
            <a:hlinkClick r:id="rId2" action="ppaction://hlinksldjump"/>
          </p:cNvPr>
          <p:cNvSpPr/>
          <p:nvPr/>
        </p:nvSpPr>
        <p:spPr>
          <a:xfrm>
            <a:off x="7956376" y="6165304"/>
            <a:ext cx="978408" cy="484632"/>
          </a:xfrm>
          <a:prstGeom prst="notch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01053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Геометрическая задача</a:t>
            </a:r>
            <a:endParaRPr lang="ru-RU" sz="6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000240"/>
            <a:ext cx="714352" cy="12144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571472" y="0"/>
            <a:ext cx="714370" cy="1285881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215206" y="1785926"/>
            <a:ext cx="1143009" cy="121443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3105835"/>
            <a:ext cx="70009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Стороны прямоугольника равны 5см и 2 см. </a:t>
            </a:r>
          </a:p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Найдите площадь прямоугольника. 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8" name="6-конечная звезда 7">
            <a:hlinkClick r:id="rId2" action="ppaction://hlinksldjump"/>
          </p:cNvPr>
          <p:cNvSpPr/>
          <p:nvPr/>
        </p:nvSpPr>
        <p:spPr>
          <a:xfrm>
            <a:off x="8143900" y="6000768"/>
            <a:ext cx="914400" cy="914400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1187450" y="1844675"/>
            <a:ext cx="2879725" cy="5762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0">
                <a:solidFill>
                  <a:srgbClr val="FF3300"/>
                </a:solidFill>
                <a:latin typeface="Arial" charset="0"/>
              </a:rPr>
              <a:t>3 ТОН</a:t>
            </a:r>
          </a:p>
        </p:txBody>
      </p:sp>
      <p:sp>
        <p:nvSpPr>
          <p:cNvPr id="15363" name="Rectangle 6"/>
          <p:cNvSpPr>
            <a:spLocks noChangeArrowheads="1"/>
          </p:cNvSpPr>
          <p:nvPr/>
        </p:nvSpPr>
        <p:spPr bwMode="auto">
          <a:xfrm>
            <a:off x="1331913" y="5589588"/>
            <a:ext cx="2806700" cy="55403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0">
                <a:solidFill>
                  <a:srgbClr val="FF3300"/>
                </a:solidFill>
                <a:latin typeface="Arial" charset="0"/>
              </a:rPr>
              <a:t>40 А</a:t>
            </a:r>
          </a:p>
        </p:txBody>
      </p:sp>
      <p:sp>
        <p:nvSpPr>
          <p:cNvPr id="15364" name="Rectangle 7"/>
          <p:cNvSpPr>
            <a:spLocks noChangeArrowheads="1"/>
          </p:cNvSpPr>
          <p:nvPr/>
        </p:nvSpPr>
        <p:spPr bwMode="auto">
          <a:xfrm>
            <a:off x="1187450" y="3068638"/>
            <a:ext cx="2879725" cy="576262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0">
                <a:solidFill>
                  <a:srgbClr val="FF3300"/>
                </a:solidFill>
                <a:latin typeface="Arial" charset="0"/>
              </a:rPr>
              <a:t>100 ЛБ</a:t>
            </a:r>
          </a:p>
        </p:txBody>
      </p:sp>
      <p:sp>
        <p:nvSpPr>
          <p:cNvPr id="15365" name="Rectangle 8"/>
          <p:cNvSpPr>
            <a:spLocks noChangeArrowheads="1"/>
          </p:cNvSpPr>
          <p:nvPr/>
        </p:nvSpPr>
        <p:spPr bwMode="auto">
          <a:xfrm>
            <a:off x="1331913" y="4292600"/>
            <a:ext cx="2808287" cy="6477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0">
                <a:solidFill>
                  <a:srgbClr val="FF3300"/>
                </a:solidFill>
                <a:latin typeface="Arial" charset="0"/>
              </a:rPr>
              <a:t>ЯЯЯЯЯЯЯ</a:t>
            </a:r>
          </a:p>
        </p:txBody>
      </p:sp>
      <p:sp>
        <p:nvSpPr>
          <p:cNvPr id="42000" name="Rectangle 16"/>
          <p:cNvSpPr>
            <a:spLocks noChangeArrowheads="1"/>
          </p:cNvSpPr>
          <p:nvPr/>
        </p:nvSpPr>
        <p:spPr bwMode="auto">
          <a:xfrm>
            <a:off x="4932363" y="1844675"/>
            <a:ext cx="3024187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i="1">
                <a:solidFill>
                  <a:srgbClr val="FF0000"/>
                </a:solidFill>
                <a:latin typeface="Arial" charset="0"/>
              </a:rPr>
              <a:t>тритон</a:t>
            </a:r>
          </a:p>
        </p:txBody>
      </p:sp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5003800" y="2997200"/>
            <a:ext cx="2952750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i="1">
                <a:solidFill>
                  <a:srgbClr val="FF0000"/>
                </a:solidFill>
                <a:latin typeface="Arial" charset="0"/>
              </a:rPr>
              <a:t>столб</a:t>
            </a:r>
          </a:p>
        </p:txBody>
      </p:sp>
      <p:sp>
        <p:nvSpPr>
          <p:cNvPr id="42002" name="Rectangle 18"/>
          <p:cNvSpPr>
            <a:spLocks noChangeArrowheads="1"/>
          </p:cNvSpPr>
          <p:nvPr/>
        </p:nvSpPr>
        <p:spPr bwMode="auto">
          <a:xfrm>
            <a:off x="4932363" y="4221163"/>
            <a:ext cx="3024187" cy="7921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i="1">
                <a:solidFill>
                  <a:srgbClr val="FF0000"/>
                </a:solidFill>
                <a:latin typeface="Arial" charset="0"/>
              </a:rPr>
              <a:t>семья</a:t>
            </a:r>
          </a:p>
        </p:txBody>
      </p:sp>
      <p:sp>
        <p:nvSpPr>
          <p:cNvPr id="42003" name="Rectangle 19"/>
          <p:cNvSpPr>
            <a:spLocks noChangeArrowheads="1"/>
          </p:cNvSpPr>
          <p:nvPr/>
        </p:nvSpPr>
        <p:spPr bwMode="auto">
          <a:xfrm>
            <a:off x="5003800" y="5445125"/>
            <a:ext cx="2952750" cy="7207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i="1">
                <a:solidFill>
                  <a:srgbClr val="FF0000"/>
                </a:solidFill>
                <a:latin typeface="Arial" charset="0"/>
              </a:rPr>
              <a:t>сорока</a:t>
            </a:r>
          </a:p>
        </p:txBody>
      </p:sp>
      <p:sp>
        <p:nvSpPr>
          <p:cNvPr id="15371" name="Rectangle 20"/>
          <p:cNvSpPr>
            <a:spLocks noChangeArrowheads="1"/>
          </p:cNvSpPr>
          <p:nvPr/>
        </p:nvSpPr>
        <p:spPr bwMode="auto">
          <a:xfrm>
            <a:off x="1692275" y="765175"/>
            <a:ext cx="6337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22D0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i="1" dirty="0">
                <a:solidFill>
                  <a:srgbClr val="F22D0C"/>
                </a:solidFill>
                <a:latin typeface="Times New Roman" pitchFamily="18" charset="0"/>
                <a:cs typeface="Times New Roman" pitchFamily="18" charset="0"/>
              </a:rPr>
              <a:t>СМЕКАЛКА»</a:t>
            </a:r>
          </a:p>
        </p:txBody>
      </p:sp>
      <p:sp>
        <p:nvSpPr>
          <p:cNvPr id="12" name="Пятиугольник 11">
            <a:hlinkClick r:id="rId2" action="ppaction://hlinksldjump"/>
          </p:cNvPr>
          <p:cNvSpPr/>
          <p:nvPr/>
        </p:nvSpPr>
        <p:spPr>
          <a:xfrm>
            <a:off x="0" y="5832056"/>
            <a:ext cx="978408" cy="484632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00" grpId="0" animBg="1"/>
      <p:bldP spid="42001" grpId="0" animBg="1"/>
      <p:bldP spid="42002" grpId="0" animBg="1"/>
      <p:bldP spid="4200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/>
              <a:t>Цель:</a:t>
            </a:r>
            <a:endParaRPr lang="ru-RU" sz="6000" b="1" dirty="0"/>
          </a:p>
        </p:txBody>
      </p:sp>
      <p:sp>
        <p:nvSpPr>
          <p:cNvPr id="3" name="TextBox 2"/>
          <p:cNvSpPr txBox="1"/>
          <p:nvPr/>
        </p:nvSpPr>
        <p:spPr>
          <a:xfrm rot="10800000" flipV="1">
            <a:off x="323527" y="1625605"/>
            <a:ext cx="791403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Закрепить знания и умения при выполнении математических действий с многозначными числами, при решении задач.      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91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олобок 2 - Сказки и игры - Картинк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0"/>
            <a:ext cx="5040560" cy="55041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83568" y="2060848"/>
            <a:ext cx="1800200" cy="21602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hlinkClick r:id="rId3" action="ppaction://hlinksldjump"/>
              </a:rPr>
              <a:t>4</a:t>
            </a:r>
            <a:endParaRPr lang="ru-RU" sz="3600" b="1" dirty="0"/>
          </a:p>
        </p:txBody>
      </p:sp>
      <p:sp>
        <p:nvSpPr>
          <p:cNvPr id="17" name="Прямоугольник 16">
            <a:hlinkClick r:id="rId4" action="ppaction://hlinksldjump"/>
          </p:cNvPr>
          <p:cNvSpPr/>
          <p:nvPr/>
        </p:nvSpPr>
        <p:spPr>
          <a:xfrm>
            <a:off x="4211960" y="4221088"/>
            <a:ext cx="1728192" cy="19442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hlinkClick r:id="rId5" action="ppaction://hlinksldjump"/>
              </a:rPr>
              <a:t>9</a:t>
            </a:r>
            <a:endParaRPr lang="ru-RU" sz="36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483768" y="0"/>
            <a:ext cx="1728192" cy="206084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hlinkClick r:id="rId6" action="ppaction://hlinksldjump"/>
              </a:rPr>
              <a:t>2</a:t>
            </a:r>
            <a:endParaRPr lang="ru-RU" sz="36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483768" y="2060848"/>
            <a:ext cx="1728192" cy="21602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hlinkClick r:id="rId7" action="ppaction://hlinksldjump"/>
              </a:rPr>
              <a:t>5</a:t>
            </a:r>
            <a:endParaRPr lang="ru-RU" sz="36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83568" y="0"/>
            <a:ext cx="1789370" cy="206084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hlinkClick r:id="rId8" action="ppaction://hlinksldjump"/>
              </a:rPr>
              <a:t>1</a:t>
            </a:r>
            <a:endParaRPr lang="ru-RU" sz="3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483768" y="4221088"/>
            <a:ext cx="1728192" cy="19442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hlinkClick r:id="rId9" action="ppaction://hlinksldjump"/>
              </a:rPr>
              <a:t>8</a:t>
            </a:r>
            <a:endParaRPr lang="ru-RU" sz="36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83568" y="4221088"/>
            <a:ext cx="1800200" cy="194421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hlinkClick r:id="rId10" action="ppaction://hlinksldjump"/>
              </a:rPr>
              <a:t>7</a:t>
            </a:r>
            <a:endParaRPr lang="ru-RU" sz="36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211960" y="2060848"/>
            <a:ext cx="1728192" cy="21602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hlinkClick r:id="rId4" action="ppaction://hlinksldjump"/>
              </a:rPr>
              <a:t>6</a:t>
            </a:r>
            <a:endParaRPr lang="ru-RU" sz="36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211960" y="0"/>
            <a:ext cx="1728192" cy="206084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hlinkClick r:id="rId11" action="ppaction://hlinksldjump"/>
              </a:rPr>
              <a:t>3</a:t>
            </a:r>
            <a:endParaRPr lang="ru-RU" sz="3600" b="1" dirty="0"/>
          </a:p>
        </p:txBody>
      </p:sp>
      <p:sp>
        <p:nvSpPr>
          <p:cNvPr id="23" name="Прямоугольник 22">
            <a:hlinkClick r:id="rId4" action="ppaction://hlinksldjump"/>
          </p:cNvPr>
          <p:cNvSpPr/>
          <p:nvPr/>
        </p:nvSpPr>
        <p:spPr>
          <a:xfrm>
            <a:off x="7884368" y="5301208"/>
            <a:ext cx="1080120" cy="129614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hlinkClick r:id="" action="ppaction://noaction"/>
              </a:rPr>
              <a:t>0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8" grpId="0" animBg="1"/>
      <p:bldP spid="20" grpId="0" animBg="1"/>
      <p:bldP spid="21" grpId="0" animBg="1"/>
      <p:bldP spid="13" grpId="0" animBg="1"/>
      <p:bldP spid="14" grpId="0" animBg="1"/>
      <p:bldP spid="16" grpId="0" animBg="1"/>
      <p:bldP spid="22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5" name="Rectangle 7"/>
          <p:cNvSpPr>
            <a:spLocks noChangeArrowheads="1"/>
          </p:cNvSpPr>
          <p:nvPr/>
        </p:nvSpPr>
        <p:spPr bwMode="auto">
          <a:xfrm>
            <a:off x="1475656" y="2204864"/>
            <a:ext cx="576262" cy="2305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16</a:t>
            </a:r>
            <a:endParaRPr lang="ru-RU" sz="3200" dirty="0">
              <a:solidFill>
                <a:schemeClr val="tx2"/>
              </a:solidFill>
            </a:endParaRPr>
          </a:p>
          <a:p>
            <a:pPr algn="ctr"/>
            <a:endParaRPr lang="ru-RU" sz="3200" dirty="0">
              <a:solidFill>
                <a:schemeClr val="tx2"/>
              </a:solidFill>
            </a:endParaRPr>
          </a:p>
          <a:p>
            <a:pPr algn="ctr"/>
            <a:r>
              <a:rPr lang="ru-RU" sz="3200" dirty="0">
                <a:solidFill>
                  <a:schemeClr val="tx2"/>
                </a:solidFill>
              </a:rPr>
              <a:t>Д</a:t>
            </a:r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2411760" y="2204864"/>
            <a:ext cx="649287" cy="23034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28</a:t>
            </a:r>
            <a:endParaRPr lang="ru-RU" sz="3200" dirty="0">
              <a:solidFill>
                <a:schemeClr val="tx2"/>
              </a:solidFill>
            </a:endParaRPr>
          </a:p>
          <a:p>
            <a:pPr algn="ctr"/>
            <a:endParaRPr lang="ru-RU" sz="3200" dirty="0">
              <a:solidFill>
                <a:schemeClr val="tx2"/>
              </a:solidFill>
            </a:endParaRPr>
          </a:p>
          <a:p>
            <a:pPr algn="ctr"/>
            <a:r>
              <a:rPr lang="ru-RU" sz="3200" dirty="0">
                <a:solidFill>
                  <a:schemeClr val="tx2"/>
                </a:solidFill>
              </a:rPr>
              <a:t>Р</a:t>
            </a: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3347864" y="2204864"/>
            <a:ext cx="649287" cy="2305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36</a:t>
            </a:r>
            <a:endParaRPr lang="ru-RU" sz="3200" dirty="0">
              <a:solidFill>
                <a:schemeClr val="tx2"/>
              </a:solidFill>
            </a:endParaRPr>
          </a:p>
          <a:p>
            <a:pPr algn="ctr"/>
            <a:endParaRPr lang="ru-RU" sz="3200" dirty="0">
              <a:solidFill>
                <a:schemeClr val="tx2"/>
              </a:solidFill>
            </a:endParaRPr>
          </a:p>
          <a:p>
            <a:pPr algn="ctr"/>
            <a:r>
              <a:rPr lang="ru-RU" sz="3200" dirty="0">
                <a:solidFill>
                  <a:schemeClr val="tx2"/>
                </a:solidFill>
              </a:rPr>
              <a:t>У</a:t>
            </a:r>
          </a:p>
        </p:txBody>
      </p:sp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4355976" y="2204864"/>
            <a:ext cx="647700" cy="2305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59</a:t>
            </a:r>
            <a:endParaRPr lang="ru-RU" sz="3200" dirty="0">
              <a:solidFill>
                <a:schemeClr val="tx2"/>
              </a:solidFill>
            </a:endParaRPr>
          </a:p>
          <a:p>
            <a:pPr algn="ctr"/>
            <a:endParaRPr lang="ru-RU" sz="3200" dirty="0">
              <a:solidFill>
                <a:schemeClr val="tx2"/>
              </a:solidFill>
            </a:endParaRPr>
          </a:p>
          <a:p>
            <a:pPr algn="ctr"/>
            <a:r>
              <a:rPr lang="ru-RU" sz="3200" dirty="0">
                <a:solidFill>
                  <a:schemeClr val="tx2"/>
                </a:solidFill>
              </a:rPr>
              <a:t>Ж</a:t>
            </a:r>
          </a:p>
        </p:txBody>
      </p:sp>
      <p:sp>
        <p:nvSpPr>
          <p:cNvPr id="37899" name="Rectangle 11"/>
          <p:cNvSpPr>
            <a:spLocks noChangeArrowheads="1"/>
          </p:cNvSpPr>
          <p:nvPr/>
        </p:nvSpPr>
        <p:spPr bwMode="auto">
          <a:xfrm>
            <a:off x="5436096" y="2204864"/>
            <a:ext cx="647700" cy="2305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71</a:t>
            </a:r>
            <a:endParaRPr lang="ru-RU" sz="3200" dirty="0">
              <a:solidFill>
                <a:schemeClr val="tx2"/>
              </a:solidFill>
            </a:endParaRPr>
          </a:p>
          <a:p>
            <a:pPr algn="ctr"/>
            <a:endParaRPr lang="ru-RU" sz="3200" dirty="0">
              <a:solidFill>
                <a:schemeClr val="tx2"/>
              </a:solidFill>
            </a:endParaRPr>
          </a:p>
          <a:p>
            <a:pPr algn="ctr"/>
            <a:r>
              <a:rPr lang="ru-RU" sz="3200" dirty="0">
                <a:solidFill>
                  <a:schemeClr val="tx2"/>
                </a:solidFill>
              </a:rPr>
              <a:t>Б</a:t>
            </a: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6372200" y="2204864"/>
            <a:ext cx="647700" cy="2305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100</a:t>
            </a:r>
            <a:endParaRPr lang="ru-RU" sz="3200" dirty="0">
              <a:solidFill>
                <a:schemeClr val="tx2"/>
              </a:solidFill>
            </a:endParaRPr>
          </a:p>
          <a:p>
            <a:pPr algn="ctr"/>
            <a:endParaRPr lang="ru-RU" sz="3200" dirty="0">
              <a:solidFill>
                <a:schemeClr val="tx2"/>
              </a:solidFill>
            </a:endParaRPr>
          </a:p>
          <a:p>
            <a:pPr algn="ctr"/>
            <a:r>
              <a:rPr lang="ru-RU" sz="3200" dirty="0">
                <a:solidFill>
                  <a:schemeClr val="tx2"/>
                </a:solidFill>
              </a:rPr>
              <a:t>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899592" y="332656"/>
            <a:ext cx="698477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000" i="1" dirty="0" smtClean="0">
                <a:solidFill>
                  <a:srgbClr val="CC0000"/>
                </a:solidFill>
                <a:latin typeface="Arial" charset="0"/>
              </a:rPr>
              <a:t>Записать числа в порядке возрастания  </a:t>
            </a:r>
            <a:r>
              <a:rPr lang="ru-RU" sz="4800" i="1" dirty="0" smtClean="0">
                <a:solidFill>
                  <a:srgbClr val="CC0000"/>
                </a:solidFill>
                <a:latin typeface="Arial" charset="0"/>
              </a:rPr>
              <a:t>28,16,36,71,59,100.</a:t>
            </a:r>
            <a:r>
              <a:rPr lang="ru-RU" sz="3600" dirty="0" smtClean="0"/>
              <a:t>    </a:t>
            </a:r>
          </a:p>
        </p:txBody>
      </p:sp>
      <p:sp>
        <p:nvSpPr>
          <p:cNvPr id="15" name="Стрелка вправо с вырезом 14">
            <a:hlinkClick r:id="rId2" action="ppaction://hlinksldjump"/>
          </p:cNvPr>
          <p:cNvSpPr/>
          <p:nvPr/>
        </p:nvSpPr>
        <p:spPr>
          <a:xfrm>
            <a:off x="266304" y="5962904"/>
            <a:ext cx="978408" cy="484632"/>
          </a:xfrm>
          <a:prstGeom prst="notched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8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5" grpId="0" animBg="1"/>
      <p:bldP spid="37896" grpId="0" animBg="1"/>
      <p:bldP spid="37897" grpId="0" animBg="1"/>
      <p:bldP spid="37898" grpId="0" animBg="1"/>
      <p:bldP spid="37899" grpId="0" animBg="1"/>
      <p:bldP spid="3790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7-конечная звезда 1">
            <a:hlinkClick r:id="rId2" action="ppaction://hlinksldjump"/>
          </p:cNvPr>
          <p:cNvSpPr/>
          <p:nvPr/>
        </p:nvSpPr>
        <p:spPr>
          <a:xfrm>
            <a:off x="8001024" y="5715016"/>
            <a:ext cx="914400" cy="914400"/>
          </a:xfrm>
          <a:prstGeom prst="star7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00166" y="16430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57224" y="1357298"/>
          <a:ext cx="2000264" cy="857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8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44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7256"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solidFill>
                            <a:srgbClr val="FF0000"/>
                          </a:solidFill>
                        </a:rPr>
                        <a:t>  </a:t>
                      </a:r>
                      <a:endParaRPr lang="ru-RU" sz="4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4400" dirty="0" smtClean="0">
                          <a:solidFill>
                            <a:srgbClr val="FF0000"/>
                          </a:solidFill>
                        </a:rPr>
                        <a:t>5+3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143636" y="4929198"/>
          <a:ext cx="2172780" cy="857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40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98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7256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10-5</a:t>
                      </a:r>
                      <a:endParaRPr lang="ru-RU" sz="40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6072198" y="3571876"/>
          <a:ext cx="2244218" cy="857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55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7256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r>
                        <a:rPr lang="ru-RU" sz="3200" dirty="0" smtClean="0"/>
                        <a:t>40+50</a:t>
                      </a:r>
                      <a:endParaRPr lang="ru-RU" sz="32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6072198" y="2357430"/>
          <a:ext cx="2244218" cy="857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55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7256">
                <a:tc>
                  <a:txBody>
                    <a:bodyPr/>
                    <a:lstStyle/>
                    <a:p>
                      <a:endParaRPr lang="ru-RU" sz="4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45+5</a:t>
                      </a:r>
                      <a:endParaRPr lang="ru-RU" sz="40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43636" y="1285860"/>
          <a:ext cx="2214578" cy="857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58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7256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/>
                        <a:t>18+18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714348" y="4857760"/>
          <a:ext cx="2071702" cy="857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7256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47+34</a:t>
                      </a:r>
                      <a:endParaRPr lang="ru-RU" sz="28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857224" y="2571744"/>
          <a:ext cx="2000264" cy="857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15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7256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7+7</a:t>
                      </a:r>
                      <a:endParaRPr lang="ru-RU" sz="44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491880" y="1340768"/>
          <a:ext cx="2006534" cy="857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8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07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7256">
                <a:tc>
                  <a:txBody>
                    <a:bodyPr/>
                    <a:lstStyle/>
                    <a:p>
                      <a:r>
                        <a:rPr lang="ru-RU" sz="4800" baseline="0" dirty="0" smtClean="0">
                          <a:solidFill>
                            <a:srgbClr val="0070C0"/>
                          </a:solidFill>
                        </a:rPr>
                        <a:t>  </a:t>
                      </a:r>
                      <a:endParaRPr lang="ru-RU" sz="48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8+8</a:t>
                      </a:r>
                      <a:endParaRPr lang="ru-RU" sz="4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785786" y="3677610"/>
          <a:ext cx="2071702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30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85818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22+22</a:t>
                      </a:r>
                      <a:endParaRPr lang="ru-RU" sz="28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3491880" y="2420888"/>
          <a:ext cx="2006534" cy="857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44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7256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10+10</a:t>
                      </a:r>
                      <a:endParaRPr lang="ru-RU" sz="32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286116" y="3643314"/>
          <a:ext cx="2221988" cy="857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32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7256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30+32</a:t>
                      </a:r>
                      <a:endParaRPr lang="ru-RU" sz="2800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3214678" y="4929198"/>
          <a:ext cx="2221418" cy="857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5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56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7256">
                <a:tc>
                  <a:txBody>
                    <a:bodyPr/>
                    <a:lstStyle/>
                    <a:p>
                      <a:endParaRPr lang="ru-RU" sz="4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35+35</a:t>
                      </a:r>
                      <a:endParaRPr lang="ru-RU" sz="28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" name="Овальная выноска 17"/>
          <p:cNvSpPr/>
          <p:nvPr/>
        </p:nvSpPr>
        <p:spPr>
          <a:xfrm>
            <a:off x="3357554" y="1428736"/>
            <a:ext cx="785818" cy="612648"/>
          </a:xfrm>
          <a:prstGeom prst="wedgeEllipse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0070C0"/>
                </a:solidFill>
              </a:rPr>
              <a:t>8</a:t>
            </a:r>
            <a:endParaRPr lang="ru-RU" sz="6000" dirty="0"/>
          </a:p>
        </p:txBody>
      </p:sp>
      <p:sp>
        <p:nvSpPr>
          <p:cNvPr id="19" name="Овальная выноска 18"/>
          <p:cNvSpPr/>
          <p:nvPr/>
        </p:nvSpPr>
        <p:spPr>
          <a:xfrm>
            <a:off x="6143636" y="1428736"/>
            <a:ext cx="914400" cy="612648"/>
          </a:xfrm>
          <a:prstGeom prst="wedgeEllipse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16</a:t>
            </a:r>
            <a:endParaRPr lang="ru-RU" sz="3600" b="1" dirty="0"/>
          </a:p>
        </p:txBody>
      </p:sp>
      <p:sp>
        <p:nvSpPr>
          <p:cNvPr id="20" name="Овальная выноска 19"/>
          <p:cNvSpPr/>
          <p:nvPr/>
        </p:nvSpPr>
        <p:spPr>
          <a:xfrm>
            <a:off x="6072198" y="2428868"/>
            <a:ext cx="914400" cy="612648"/>
          </a:xfrm>
          <a:prstGeom prst="wedgeEllipse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/>
              <a:t>20</a:t>
            </a:r>
            <a:endParaRPr lang="ru-RU" sz="3600" b="1" dirty="0"/>
          </a:p>
        </p:txBody>
      </p:sp>
      <p:sp>
        <p:nvSpPr>
          <p:cNvPr id="21" name="Овальная выноска 20"/>
          <p:cNvSpPr/>
          <p:nvPr/>
        </p:nvSpPr>
        <p:spPr>
          <a:xfrm>
            <a:off x="3428992" y="2500306"/>
            <a:ext cx="854976" cy="612648"/>
          </a:xfrm>
          <a:prstGeom prst="wedgeEllipseCallou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/>
              <a:t>14</a:t>
            </a:r>
            <a:endParaRPr lang="ru-RU" sz="3600" b="1" dirty="0"/>
          </a:p>
        </p:txBody>
      </p:sp>
      <p:sp>
        <p:nvSpPr>
          <p:cNvPr id="22" name="Овальная выноска 21"/>
          <p:cNvSpPr/>
          <p:nvPr/>
        </p:nvSpPr>
        <p:spPr>
          <a:xfrm>
            <a:off x="928662" y="2643182"/>
            <a:ext cx="857256" cy="612648"/>
          </a:xfrm>
          <a:prstGeom prst="wedgeEllipseCallou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/>
              <a:t>36</a:t>
            </a:r>
            <a:endParaRPr lang="ru-RU" sz="5400" dirty="0"/>
          </a:p>
        </p:txBody>
      </p:sp>
      <p:sp>
        <p:nvSpPr>
          <p:cNvPr id="23" name="Овальная выноска 22"/>
          <p:cNvSpPr/>
          <p:nvPr/>
        </p:nvSpPr>
        <p:spPr>
          <a:xfrm>
            <a:off x="857224" y="3786190"/>
            <a:ext cx="857256" cy="684086"/>
          </a:xfrm>
          <a:prstGeom prst="wedgeEllipseCallo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/>
              <a:t>50</a:t>
            </a:r>
            <a:endParaRPr lang="ru-RU" sz="3200" b="1" dirty="0"/>
          </a:p>
        </p:txBody>
      </p:sp>
      <p:sp>
        <p:nvSpPr>
          <p:cNvPr id="24" name="Овальная выноска 23"/>
          <p:cNvSpPr/>
          <p:nvPr/>
        </p:nvSpPr>
        <p:spPr>
          <a:xfrm>
            <a:off x="3357554" y="3786190"/>
            <a:ext cx="857256" cy="612648"/>
          </a:xfrm>
          <a:prstGeom prst="wedgeEllipseCallou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/>
              <a:t>44</a:t>
            </a:r>
            <a:endParaRPr lang="ru-RU" sz="3200" b="1" dirty="0"/>
          </a:p>
        </p:txBody>
      </p:sp>
      <p:sp>
        <p:nvSpPr>
          <p:cNvPr id="25" name="Овальная выноска 24"/>
          <p:cNvSpPr/>
          <p:nvPr/>
        </p:nvSpPr>
        <p:spPr>
          <a:xfrm>
            <a:off x="6072198" y="3643314"/>
            <a:ext cx="914400" cy="612648"/>
          </a:xfrm>
          <a:prstGeom prst="wedgeEllipse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62</a:t>
            </a:r>
            <a:endParaRPr lang="ru-RU" sz="2800" b="1" dirty="0"/>
          </a:p>
        </p:txBody>
      </p:sp>
      <p:sp>
        <p:nvSpPr>
          <p:cNvPr id="26" name="Овальная выноска 25"/>
          <p:cNvSpPr/>
          <p:nvPr/>
        </p:nvSpPr>
        <p:spPr>
          <a:xfrm>
            <a:off x="785786" y="4929198"/>
            <a:ext cx="857256" cy="612648"/>
          </a:xfrm>
          <a:prstGeom prst="wedgeEllipseCallo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90</a:t>
            </a:r>
            <a:endParaRPr lang="ru-RU" sz="2800" b="1" dirty="0"/>
          </a:p>
        </p:txBody>
      </p:sp>
      <p:sp>
        <p:nvSpPr>
          <p:cNvPr id="27" name="Овальная выноска 26"/>
          <p:cNvSpPr/>
          <p:nvPr/>
        </p:nvSpPr>
        <p:spPr>
          <a:xfrm>
            <a:off x="3214678" y="5072074"/>
            <a:ext cx="914400" cy="612648"/>
          </a:xfrm>
          <a:prstGeom prst="wedgeEllipse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/>
              <a:t>81</a:t>
            </a:r>
            <a:endParaRPr lang="ru-RU" sz="3200" b="1" dirty="0"/>
          </a:p>
        </p:txBody>
      </p:sp>
      <p:sp>
        <p:nvSpPr>
          <p:cNvPr id="28" name="Овальная выноска 27"/>
          <p:cNvSpPr/>
          <p:nvPr/>
        </p:nvSpPr>
        <p:spPr>
          <a:xfrm>
            <a:off x="6215074" y="5000636"/>
            <a:ext cx="785818" cy="612648"/>
          </a:xfrm>
          <a:prstGeom prst="wedgeEllipse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/>
              <a:t>70</a:t>
            </a:r>
            <a:endParaRPr lang="ru-RU" sz="2800" b="1" dirty="0"/>
          </a:p>
        </p:txBody>
      </p:sp>
      <p:sp>
        <p:nvSpPr>
          <p:cNvPr id="29" name="Овальная выноска 28"/>
          <p:cNvSpPr/>
          <p:nvPr/>
        </p:nvSpPr>
        <p:spPr>
          <a:xfrm>
            <a:off x="857224" y="1428736"/>
            <a:ext cx="785818" cy="612648"/>
          </a:xfrm>
          <a:prstGeom prst="wedgeEllipse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5</a:t>
            </a:r>
            <a:endParaRPr lang="ru-RU" sz="44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403648" y="548680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Игра «ДОМИНО»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3212976"/>
            <a:ext cx="36375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649– 178 =</a:t>
            </a:r>
            <a:endParaRPr lang="ru-RU" sz="6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571480"/>
            <a:ext cx="83924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Решите примеры, записывая их в столбик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4437112"/>
            <a:ext cx="40671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/>
              <a:t>1</a:t>
            </a:r>
            <a:r>
              <a:rPr lang="ru-RU" sz="6000" b="1" dirty="0" smtClean="0"/>
              <a:t>843+3527=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Матроскин считает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64163" y="1268413"/>
            <a:ext cx="2254250" cy="2781300"/>
          </a:xfrm>
          <a:noFill/>
        </p:spPr>
      </p:pic>
      <p:pic>
        <p:nvPicPr>
          <p:cNvPr id="16387" name="Picture 6" descr="0c67bcf3720dt"/>
          <p:cNvPicPr>
            <a:picLocks noChangeAspect="1" noChangeArrowheads="1"/>
          </p:cNvPicPr>
          <p:nvPr/>
        </p:nvPicPr>
        <p:blipFill>
          <a:blip r:embed="rId3" cstate="print"/>
          <a:srcRect b="5788"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26" descr="мурзик 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188913"/>
            <a:ext cx="2016125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6"/>
          <p:cNvGrpSpPr>
            <a:grpSpLocks/>
          </p:cNvGrpSpPr>
          <p:nvPr/>
        </p:nvGrpSpPr>
        <p:grpSpPr bwMode="auto">
          <a:xfrm>
            <a:off x="3924300" y="2924175"/>
            <a:ext cx="4968875" cy="3717925"/>
            <a:chOff x="2472" y="1842"/>
            <a:chExt cx="3130" cy="2342"/>
          </a:xfrm>
        </p:grpSpPr>
        <p:grpSp>
          <p:nvGrpSpPr>
            <p:cNvPr id="3" name="Group 29"/>
            <p:cNvGrpSpPr>
              <a:grpSpLocks/>
            </p:cNvGrpSpPr>
            <p:nvPr/>
          </p:nvGrpSpPr>
          <p:grpSpPr bwMode="auto">
            <a:xfrm>
              <a:off x="4513" y="3521"/>
              <a:ext cx="817" cy="663"/>
              <a:chOff x="2789" y="1979"/>
              <a:chExt cx="817" cy="663"/>
            </a:xfrm>
          </p:grpSpPr>
          <p:pic>
            <p:nvPicPr>
              <p:cNvPr id="16428" name="Picture 9" descr="jivotniea-3395"/>
              <p:cNvPicPr>
                <a:picLocks noChangeAspect="1" noChangeArrowheads="1" noCrop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789" y="1979"/>
                <a:ext cx="590" cy="2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29" name="Picture 27" descr="jivotniea-3395"/>
              <p:cNvPicPr>
                <a:picLocks noChangeAspect="1" noChangeArrowheads="1" noCrop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016" y="2432"/>
                <a:ext cx="590" cy="2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30" name="Picture 28" descr="jivotniea-3395"/>
              <p:cNvPicPr>
                <a:picLocks noChangeAspect="1" noChangeArrowheads="1" noCrop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925" y="2205"/>
                <a:ext cx="590" cy="2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" name="Group 41"/>
            <p:cNvGrpSpPr>
              <a:grpSpLocks/>
            </p:cNvGrpSpPr>
            <p:nvPr/>
          </p:nvGrpSpPr>
          <p:grpSpPr bwMode="auto">
            <a:xfrm>
              <a:off x="4105" y="1842"/>
              <a:ext cx="1497" cy="949"/>
              <a:chOff x="3878" y="1814"/>
              <a:chExt cx="1678" cy="1064"/>
            </a:xfrm>
          </p:grpSpPr>
          <p:pic>
            <p:nvPicPr>
              <p:cNvPr id="16425" name="Picture 38" descr="3da0c4f1274a9ec307b3f4da4e4500c6"/>
              <p:cNvPicPr>
                <a:picLocks noChangeAspect="1" noChangeArrowheads="1" noCrop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878" y="1814"/>
                <a:ext cx="680" cy="4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26" name="Picture 39" descr="3da0c4f1274a9ec307b3f4da4e4500c6"/>
              <p:cNvPicPr>
                <a:picLocks noChangeAspect="1" noChangeArrowheads="1" noCrop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423" y="2087"/>
                <a:ext cx="680" cy="4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27" name="Picture 40" descr="3da0c4f1274a9ec307b3f4da4e4500c6"/>
              <p:cNvPicPr>
                <a:picLocks noChangeAspect="1" noChangeArrowheads="1" noCrop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876" y="2450"/>
                <a:ext cx="680" cy="4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" name="Group 45"/>
            <p:cNvGrpSpPr>
              <a:grpSpLocks/>
            </p:cNvGrpSpPr>
            <p:nvPr/>
          </p:nvGrpSpPr>
          <p:grpSpPr bwMode="auto">
            <a:xfrm>
              <a:off x="3560" y="2750"/>
              <a:ext cx="1860" cy="686"/>
              <a:chOff x="3651" y="2747"/>
              <a:chExt cx="1860" cy="686"/>
            </a:xfrm>
          </p:grpSpPr>
          <p:pic>
            <p:nvPicPr>
              <p:cNvPr id="16422" name="Picture 42" descr="рыбалка"/>
              <p:cNvPicPr>
                <a:picLocks noChangeAspect="1" noChangeArrowheads="1" noCrop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651" y="2747"/>
                <a:ext cx="635" cy="3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23" name="Picture 43" descr="рыбалка"/>
              <p:cNvPicPr>
                <a:picLocks noChangeAspect="1" noChangeArrowheads="1" noCrop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241" y="2928"/>
                <a:ext cx="635" cy="3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24" name="Picture 44" descr="рыбалка"/>
              <p:cNvPicPr>
                <a:picLocks noChangeAspect="1" noChangeArrowheads="1" noCrop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876" y="3064"/>
                <a:ext cx="635" cy="3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" name="Group 49"/>
            <p:cNvGrpSpPr>
              <a:grpSpLocks/>
            </p:cNvGrpSpPr>
            <p:nvPr/>
          </p:nvGrpSpPr>
          <p:grpSpPr bwMode="auto">
            <a:xfrm>
              <a:off x="2472" y="1842"/>
              <a:ext cx="2086" cy="782"/>
              <a:chOff x="2472" y="1842"/>
              <a:chExt cx="2086" cy="782"/>
            </a:xfrm>
          </p:grpSpPr>
          <p:pic>
            <p:nvPicPr>
              <p:cNvPr id="16419" name="Picture 46" descr="рыб"/>
              <p:cNvPicPr>
                <a:picLocks noChangeAspect="1" noChangeArrowheads="1" noCrop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472" y="1842"/>
                <a:ext cx="816" cy="3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20" name="Picture 47" descr="рыб"/>
              <p:cNvPicPr>
                <a:picLocks noChangeAspect="1" noChangeArrowheads="1" noCrop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107" y="2069"/>
                <a:ext cx="816" cy="3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21" name="Picture 48" descr="рыб"/>
              <p:cNvPicPr>
                <a:picLocks noChangeAspect="1" noChangeArrowheads="1" noCrop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742" y="2251"/>
                <a:ext cx="816" cy="3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7" name="Group 55"/>
          <p:cNvGrpSpPr>
            <a:grpSpLocks/>
          </p:cNvGrpSpPr>
          <p:nvPr/>
        </p:nvGrpSpPr>
        <p:grpSpPr bwMode="auto">
          <a:xfrm>
            <a:off x="395288" y="2492375"/>
            <a:ext cx="2249487" cy="1889125"/>
            <a:chOff x="249" y="1570"/>
            <a:chExt cx="1417" cy="1190"/>
          </a:xfrm>
        </p:grpSpPr>
        <p:pic>
          <p:nvPicPr>
            <p:cNvPr id="16412" name="Picture 15" descr="0016"/>
            <p:cNvPicPr>
              <a:picLocks noChangeAspect="1" noChangeArrowheads="1" noCrop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76" y="1570"/>
              <a:ext cx="600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13" name="Picture 25" descr="0016"/>
            <p:cNvPicPr>
              <a:picLocks noChangeAspect="1" noChangeArrowheads="1" noCrop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066" y="2024"/>
              <a:ext cx="600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14" name="Picture 50" descr="0016"/>
            <p:cNvPicPr>
              <a:picLocks noChangeAspect="1" noChangeArrowheads="1" noCrop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49" y="2160"/>
              <a:ext cx="600" cy="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147" name="Rectangle 51"/>
          <p:cNvSpPr>
            <a:spLocks noChangeArrowheads="1"/>
          </p:cNvSpPr>
          <p:nvPr/>
        </p:nvSpPr>
        <p:spPr bwMode="auto">
          <a:xfrm>
            <a:off x="2411413" y="333375"/>
            <a:ext cx="6732587" cy="200054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 smtClean="0"/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Устно решите  задачу</a:t>
            </a:r>
            <a:endParaRPr lang="ru-RU" sz="2800" b="1" dirty="0">
              <a:solidFill>
                <a:srgbClr val="C00000"/>
              </a:solidFill>
            </a:endParaRPr>
          </a:p>
          <a:p>
            <a:r>
              <a:rPr lang="ru-RU" sz="2800" b="1" i="1" dirty="0"/>
              <a:t>3 щурёнка, 3 ерша,</a:t>
            </a:r>
          </a:p>
          <a:p>
            <a:r>
              <a:rPr lang="ru-RU" sz="2800" b="1" i="1" dirty="0"/>
              <a:t>3 сома и 3 леща.</a:t>
            </a:r>
          </a:p>
          <a:p>
            <a:r>
              <a:rPr lang="ru-RU" sz="2800" b="1" i="1" dirty="0"/>
              <a:t>Сколько рыбок ?</a:t>
            </a:r>
          </a:p>
        </p:txBody>
      </p:sp>
      <p:sp>
        <p:nvSpPr>
          <p:cNvPr id="4150" name="Oval 54"/>
          <p:cNvSpPr>
            <a:spLocks noChangeArrowheads="1"/>
          </p:cNvSpPr>
          <p:nvPr/>
        </p:nvSpPr>
        <p:spPr bwMode="auto">
          <a:xfrm>
            <a:off x="5003800" y="1844675"/>
            <a:ext cx="144463" cy="1428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8" name="Group 80"/>
          <p:cNvGrpSpPr>
            <a:grpSpLocks/>
          </p:cNvGrpSpPr>
          <p:nvPr/>
        </p:nvGrpSpPr>
        <p:grpSpPr bwMode="auto">
          <a:xfrm>
            <a:off x="3154363" y="2133600"/>
            <a:ext cx="4322762" cy="288925"/>
            <a:chOff x="2562" y="1570"/>
            <a:chExt cx="2723" cy="182"/>
          </a:xfrm>
        </p:grpSpPr>
        <p:grpSp>
          <p:nvGrpSpPr>
            <p:cNvPr id="9" name="Group 66"/>
            <p:cNvGrpSpPr>
              <a:grpSpLocks/>
            </p:cNvGrpSpPr>
            <p:nvPr/>
          </p:nvGrpSpPr>
          <p:grpSpPr bwMode="auto">
            <a:xfrm>
              <a:off x="3288" y="1570"/>
              <a:ext cx="545" cy="182"/>
              <a:chOff x="385" y="1298"/>
              <a:chExt cx="545" cy="157"/>
            </a:xfrm>
          </p:grpSpPr>
          <p:sp>
            <p:nvSpPr>
              <p:cNvPr id="16409" name="AutoShape 63"/>
              <p:cNvSpPr>
                <a:spLocks noChangeArrowheads="1"/>
              </p:cNvSpPr>
              <p:nvPr/>
            </p:nvSpPr>
            <p:spPr bwMode="auto">
              <a:xfrm>
                <a:off x="385" y="129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410" name="AutoShape 64"/>
              <p:cNvSpPr>
                <a:spLocks noChangeArrowheads="1"/>
              </p:cNvSpPr>
              <p:nvPr/>
            </p:nvSpPr>
            <p:spPr bwMode="auto">
              <a:xfrm>
                <a:off x="567" y="129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411" name="AutoShape 65"/>
              <p:cNvSpPr>
                <a:spLocks noChangeArrowheads="1"/>
              </p:cNvSpPr>
              <p:nvPr/>
            </p:nvSpPr>
            <p:spPr bwMode="auto">
              <a:xfrm>
                <a:off x="748" y="1298"/>
                <a:ext cx="182" cy="157"/>
              </a:xfrm>
              <a:prstGeom prst="triangle">
                <a:avLst>
                  <a:gd name="adj" fmla="val 50000"/>
                </a:avLst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0" name="Group 79"/>
            <p:cNvGrpSpPr>
              <a:grpSpLocks/>
            </p:cNvGrpSpPr>
            <p:nvPr/>
          </p:nvGrpSpPr>
          <p:grpSpPr bwMode="auto">
            <a:xfrm>
              <a:off x="2562" y="1570"/>
              <a:ext cx="2723" cy="182"/>
              <a:chOff x="2562" y="1570"/>
              <a:chExt cx="2723" cy="182"/>
            </a:xfrm>
          </p:grpSpPr>
          <p:grpSp>
            <p:nvGrpSpPr>
              <p:cNvPr id="11" name="Group 67"/>
              <p:cNvGrpSpPr>
                <a:grpSpLocks/>
              </p:cNvGrpSpPr>
              <p:nvPr/>
            </p:nvGrpSpPr>
            <p:grpSpPr bwMode="auto">
              <a:xfrm>
                <a:off x="2562" y="1570"/>
                <a:ext cx="545" cy="182"/>
                <a:chOff x="385" y="1298"/>
                <a:chExt cx="545" cy="157"/>
              </a:xfrm>
            </p:grpSpPr>
            <p:sp>
              <p:nvSpPr>
                <p:cNvPr id="16406" name="AutoShape 68"/>
                <p:cNvSpPr>
                  <a:spLocks noChangeArrowheads="1"/>
                </p:cNvSpPr>
                <p:nvPr/>
              </p:nvSpPr>
              <p:spPr bwMode="auto">
                <a:xfrm>
                  <a:off x="385" y="1298"/>
                  <a:ext cx="182" cy="15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07" name="AutoShape 69"/>
                <p:cNvSpPr>
                  <a:spLocks noChangeArrowheads="1"/>
                </p:cNvSpPr>
                <p:nvPr/>
              </p:nvSpPr>
              <p:spPr bwMode="auto">
                <a:xfrm>
                  <a:off x="567" y="1298"/>
                  <a:ext cx="182" cy="15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08" name="AutoShape 70"/>
                <p:cNvSpPr>
                  <a:spLocks noChangeArrowheads="1"/>
                </p:cNvSpPr>
                <p:nvPr/>
              </p:nvSpPr>
              <p:spPr bwMode="auto">
                <a:xfrm>
                  <a:off x="748" y="1298"/>
                  <a:ext cx="182" cy="15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2" name="Group 71"/>
              <p:cNvGrpSpPr>
                <a:grpSpLocks/>
              </p:cNvGrpSpPr>
              <p:nvPr/>
            </p:nvGrpSpPr>
            <p:grpSpPr bwMode="auto">
              <a:xfrm>
                <a:off x="4014" y="1570"/>
                <a:ext cx="545" cy="182"/>
                <a:chOff x="385" y="1298"/>
                <a:chExt cx="545" cy="157"/>
              </a:xfrm>
            </p:grpSpPr>
            <p:sp>
              <p:nvSpPr>
                <p:cNvPr id="16403" name="AutoShape 72"/>
                <p:cNvSpPr>
                  <a:spLocks noChangeArrowheads="1"/>
                </p:cNvSpPr>
                <p:nvPr/>
              </p:nvSpPr>
              <p:spPr bwMode="auto">
                <a:xfrm>
                  <a:off x="385" y="1298"/>
                  <a:ext cx="182" cy="15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04" name="AutoShape 73"/>
                <p:cNvSpPr>
                  <a:spLocks noChangeArrowheads="1"/>
                </p:cNvSpPr>
                <p:nvPr/>
              </p:nvSpPr>
              <p:spPr bwMode="auto">
                <a:xfrm>
                  <a:off x="567" y="1298"/>
                  <a:ext cx="182" cy="15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05" name="AutoShape 74"/>
                <p:cNvSpPr>
                  <a:spLocks noChangeArrowheads="1"/>
                </p:cNvSpPr>
                <p:nvPr/>
              </p:nvSpPr>
              <p:spPr bwMode="auto">
                <a:xfrm>
                  <a:off x="748" y="1298"/>
                  <a:ext cx="182" cy="15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3" name="Group 75"/>
              <p:cNvGrpSpPr>
                <a:grpSpLocks/>
              </p:cNvGrpSpPr>
              <p:nvPr/>
            </p:nvGrpSpPr>
            <p:grpSpPr bwMode="auto">
              <a:xfrm>
                <a:off x="4740" y="1570"/>
                <a:ext cx="545" cy="182"/>
                <a:chOff x="385" y="1298"/>
                <a:chExt cx="545" cy="157"/>
              </a:xfrm>
            </p:grpSpPr>
            <p:sp>
              <p:nvSpPr>
                <p:cNvPr id="16400" name="AutoShape 76"/>
                <p:cNvSpPr>
                  <a:spLocks noChangeArrowheads="1"/>
                </p:cNvSpPr>
                <p:nvPr/>
              </p:nvSpPr>
              <p:spPr bwMode="auto">
                <a:xfrm>
                  <a:off x="385" y="1298"/>
                  <a:ext cx="182" cy="15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01" name="AutoShape 77"/>
                <p:cNvSpPr>
                  <a:spLocks noChangeArrowheads="1"/>
                </p:cNvSpPr>
                <p:nvPr/>
              </p:nvSpPr>
              <p:spPr bwMode="auto">
                <a:xfrm>
                  <a:off x="567" y="1298"/>
                  <a:ext cx="182" cy="15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6402" name="AutoShape 78"/>
                <p:cNvSpPr>
                  <a:spLocks noChangeArrowheads="1"/>
                </p:cNvSpPr>
                <p:nvPr/>
              </p:nvSpPr>
              <p:spPr bwMode="auto">
                <a:xfrm>
                  <a:off x="748" y="1298"/>
                  <a:ext cx="182" cy="157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47" name="Пятиугольник 46">
            <a:hlinkClick r:id="rId10" action="ppaction://hlinksldjump"/>
          </p:cNvPr>
          <p:cNvSpPr/>
          <p:nvPr/>
        </p:nvSpPr>
        <p:spPr>
          <a:xfrm>
            <a:off x="250825" y="5948363"/>
            <a:ext cx="978408" cy="484632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10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7" grpId="0" animBg="1"/>
      <p:bldP spid="4147" grpId="1" animBg="1"/>
      <p:bldP spid="415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7-конечная звезда 1">
            <a:hlinkClick r:id="rId2" action="ppaction://hlinksldjump"/>
          </p:cNvPr>
          <p:cNvSpPr/>
          <p:nvPr/>
        </p:nvSpPr>
        <p:spPr>
          <a:xfrm>
            <a:off x="8229600" y="5943600"/>
            <a:ext cx="914400" cy="914400"/>
          </a:xfrm>
          <a:prstGeom prst="star7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Лесные зверюшки. - Животный мир - Клипарты PNG - Клипарты у Анны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220808"/>
            <a:ext cx="2448272" cy="279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Выноска-облако 9"/>
          <p:cNvSpPr/>
          <p:nvPr/>
        </p:nvSpPr>
        <p:spPr>
          <a:xfrm>
            <a:off x="755576" y="0"/>
            <a:ext cx="6624736" cy="4500594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Решите  задачу по действиям</a:t>
            </a:r>
          </a:p>
          <a:p>
            <a:endParaRPr lang="ru-RU" sz="2800" b="1" dirty="0" smtClean="0">
              <a:solidFill>
                <a:srgbClr val="C00000"/>
              </a:solidFill>
            </a:endParaRPr>
          </a:p>
          <a:p>
            <a:r>
              <a:rPr lang="ru-RU" sz="2800" b="1" dirty="0" smtClean="0">
                <a:solidFill>
                  <a:srgbClr val="C00000"/>
                </a:solidFill>
              </a:rPr>
              <a:t>Лиса поймала 40 рыбок, а волк на свой хвост  в 2 раза больше. Сколько рыбок поймали  они вместе?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1" name="Рисунок 10" descr="e28afcdf404551e36b535e504a826f3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25847" y="0"/>
            <a:ext cx="2518153" cy="285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2"/>
          <p:cNvSpPr>
            <a:spLocks noChangeArrowheads="1" noChangeShapeType="1" noTextEdit="1"/>
          </p:cNvSpPr>
          <p:nvPr/>
        </p:nvSpPr>
        <p:spPr bwMode="auto">
          <a:xfrm>
            <a:off x="1116013" y="836613"/>
            <a:ext cx="6840537" cy="2859087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1019948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chemeClr val="tx2"/>
                </a:solidFill>
                <a:round/>
                <a:headEnd/>
                <a:tailEnd/>
              </a:ln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9553" y="692696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Решите примеры по действиям.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398304" y="1619180"/>
            <a:ext cx="663542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 smtClean="0"/>
              <a:t>(180х3+420:7)-2=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1823</TotalTime>
  <Words>198</Words>
  <Application>Microsoft Office PowerPoint</Application>
  <PresentationFormat>Экран (4:3)</PresentationFormat>
  <Paragraphs>91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Arial Black</vt:lpstr>
      <vt:lpstr>Calibri</vt:lpstr>
      <vt:lpstr>Times New Roman</vt:lpstr>
      <vt:lpstr>Тема Office</vt:lpstr>
      <vt:lpstr>Тема урока: «Сложение и вычитание многозначных чисел»</vt:lpstr>
      <vt:lpstr>Цель: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физкультминутка </vt:lpstr>
      <vt:lpstr>Решение  уравнений</vt:lpstr>
      <vt:lpstr>Геометрическая задача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Пользователь Windows</cp:lastModifiedBy>
  <cp:revision>116</cp:revision>
  <dcterms:created xsi:type="dcterms:W3CDTF">2018-04-10T11:16:02Z</dcterms:created>
  <dcterms:modified xsi:type="dcterms:W3CDTF">2022-12-06T18:12:53Z</dcterms:modified>
</cp:coreProperties>
</file>