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9" r:id="rId4"/>
    <p:sldId id="260" r:id="rId5"/>
    <p:sldId id="257" r:id="rId6"/>
    <p:sldId id="258" r:id="rId7"/>
    <p:sldId id="261" r:id="rId8"/>
    <p:sldId id="263" r:id="rId9"/>
    <p:sldId id="266" r:id="rId10"/>
    <p:sldId id="262" r:id="rId11"/>
    <p:sldId id="267" r:id="rId12"/>
    <p:sldId id="264" r:id="rId13"/>
    <p:sldId id="265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83B2E-7548-4F21-9051-69C769C726C8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15723-5687-4EBD-A193-08CF9E60E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85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15723-5687-4EBD-A193-08CF9E60E9D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13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9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6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0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6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3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9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2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9A124-3A48-4F97-8FC5-9D023295571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29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12" y="0"/>
            <a:ext cx="12041688" cy="6860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58645" y="2094271"/>
            <a:ext cx="107207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                       МОЙ ГОРОД </a:t>
            </a:r>
          </a:p>
          <a:p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                  САНКТ - ПЕТЕРБУРГ</a:t>
            </a:r>
            <a:endParaRPr lang="ru-RU" sz="60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723" y="324465"/>
            <a:ext cx="11754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Красногвардейского района                               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0724" y="4601497"/>
            <a:ext cx="113510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воспитатель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Максимова Т.С.</a:t>
            </a:r>
          </a:p>
          <a:p>
            <a:pPr algn="r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56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21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733" y="843677"/>
            <a:ext cx="756572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Самой главной площадью 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города </a:t>
            </a: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является Дворцовая, в 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центре </a:t>
            </a: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которой стоит колонна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 Она называется </a:t>
            </a: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Александровской. Ее установили в 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честь победы России в войне с Францией. </a:t>
            </a:r>
            <a:endParaRPr lang="ru-RU" altLang="ru-RU" sz="2800" b="1" dirty="0" smtClean="0">
              <a:solidFill>
                <a:srgbClr val="7030A0"/>
              </a:solidFill>
              <a:latin typeface="Arial Narrow" panose="020B0606020202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spcBef>
                <a:spcPct val="0"/>
              </a:spcBef>
            </a:pP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вершине колонны находится ангел с крестом</a:t>
            </a: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 На 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площади </a:t>
            </a:r>
            <a:r>
              <a:rPr lang="ru-RU" altLang="ru-RU" sz="28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проходят различные мероприятия, </a:t>
            </a:r>
            <a:r>
              <a:rPr lang="ru-RU" altLang="ru-RU" sz="2800" b="1" dirty="0">
                <a:solidFill>
                  <a:srgbClr val="7030A0"/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народные гулянья, встречи ветеранов войны, концерты.</a:t>
            </a:r>
          </a:p>
          <a:p>
            <a:pPr algn="just"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7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55" y="1077238"/>
            <a:ext cx="5461348" cy="51607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73097" y="1902542"/>
            <a:ext cx="5532284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ahnschrift SemiBold Condensed" panose="020B0502040204020203" pitchFamily="34" charset="0"/>
              </a:rPr>
              <a:t>…Но </a:t>
            </a:r>
            <a:r>
              <a:rPr lang="ru-RU" sz="3200" b="1" dirty="0">
                <a:latin typeface="Bahnschrift SemiBold Condensed" panose="020B0502040204020203" pitchFamily="34" charset="0"/>
              </a:rPr>
              <a:t>день за днём в лучах рассветных,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Пока мрак ночи не исчез,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Молиться будет ангел медный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В лазури пламенной </a:t>
            </a:r>
            <a:r>
              <a:rPr lang="ru-RU" sz="3200" b="1" dirty="0" smtClean="0">
                <a:latin typeface="Bahnschrift SemiBold Condensed" panose="020B0502040204020203" pitchFamily="34" charset="0"/>
              </a:rPr>
              <a:t>небес…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8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40" y="664137"/>
            <a:ext cx="5973096" cy="50747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0516" y="796413"/>
            <a:ext cx="49554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endParaRPr lang="ru-RU" altLang="ru-RU" b="1" dirty="0" smtClean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Для </a:t>
            </a:r>
            <a:r>
              <a:rPr lang="ru-RU" altLang="ru-RU" b="1" dirty="0">
                <a:latin typeface="Arial" panose="020B0604020202020204" pitchFamily="34" charset="0"/>
              </a:rPr>
              <a:t>строительства кораблей </a:t>
            </a:r>
            <a:r>
              <a:rPr lang="ru-RU" altLang="ru-RU" b="1" dirty="0" smtClean="0">
                <a:latin typeface="Arial" panose="020B0604020202020204" pitchFamily="34" charset="0"/>
              </a:rPr>
              <a:t>в </a:t>
            </a:r>
            <a:r>
              <a:rPr lang="ru-RU" altLang="ru-RU" b="1" dirty="0">
                <a:latin typeface="Arial" panose="020B0604020202020204" pitchFamily="34" charset="0"/>
              </a:rPr>
              <a:t>городе построили верфь – место, где строят и ремонтируют корабли – и назвали  Адмиралтейством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В строительстве многих кораблей принимал участие сам царь Петр </a:t>
            </a:r>
            <a:r>
              <a:rPr lang="en-US" altLang="ru-RU" b="1" dirty="0">
                <a:latin typeface="Arial" panose="020B0604020202020204" pitchFamily="34" charset="0"/>
              </a:rPr>
              <a:t>I</a:t>
            </a:r>
            <a:r>
              <a:rPr lang="ru-RU" altLang="ru-RU" b="1" dirty="0">
                <a:latin typeface="Arial" panose="020B0604020202020204" pitchFamily="34" charset="0"/>
              </a:rPr>
              <a:t>. У Адмиралтейства даже стоит памятник Царю-плотнику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</a:t>
            </a:r>
            <a:r>
              <a:rPr lang="ru-RU" altLang="ru-RU" b="1" dirty="0" smtClean="0">
                <a:latin typeface="Arial" panose="020B0604020202020204" pitchFamily="34" charset="0"/>
              </a:rPr>
              <a:t>На самом верху Адмиралтейства находится </a:t>
            </a:r>
            <a:r>
              <a:rPr lang="ru-RU" altLang="ru-RU" b="1" dirty="0">
                <a:latin typeface="Arial" panose="020B0604020202020204" pitchFamily="34" charset="0"/>
              </a:rPr>
              <a:t>красивый золотой шпиль. На самом </a:t>
            </a:r>
            <a:r>
              <a:rPr lang="ru-RU" altLang="ru-RU" b="1" dirty="0" smtClean="0">
                <a:latin typeface="Arial" panose="020B0604020202020204" pitchFamily="34" charset="0"/>
              </a:rPr>
              <a:t>верху которого  </a:t>
            </a:r>
            <a:r>
              <a:rPr lang="ru-RU" altLang="ru-RU" b="1" dirty="0">
                <a:latin typeface="Arial" panose="020B0604020202020204" pitchFamily="34" charset="0"/>
              </a:rPr>
              <a:t>есть кораблик. Это </a:t>
            </a:r>
            <a:r>
              <a:rPr lang="ru-RU" altLang="ru-RU" b="1" dirty="0" smtClean="0">
                <a:latin typeface="Arial" panose="020B0604020202020204" pitchFamily="34" charset="0"/>
              </a:rPr>
              <a:t>также символ </a:t>
            </a:r>
            <a:r>
              <a:rPr lang="ru-RU" altLang="ru-RU" b="1" dirty="0">
                <a:latin typeface="Arial" panose="020B0604020202020204" pitchFamily="34" charset="0"/>
              </a:rPr>
              <a:t>нашего города.</a:t>
            </a: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Сейчас в здании Адмиралтейства учатся моряки.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6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48549" y="4100050"/>
            <a:ext cx="4159045" cy="23394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60" y="1106130"/>
            <a:ext cx="2843489" cy="3554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594" y="1106130"/>
            <a:ext cx="3115038" cy="3746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8549" y="796413"/>
            <a:ext cx="43778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SemiBold Condensed" panose="020B0502040204020203" pitchFamily="34" charset="0"/>
              </a:rPr>
              <a:t>РАССКАЖИ, КАКИМ ДОСТОПРИМЕЧАТЕЛЬНОСТЯМ САНКТ – ПЕТЕРБУРГА ПРИНАДЛЕЖАТ ЭТИ СИМВОЛЫ?</a:t>
            </a:r>
            <a:endParaRPr lang="ru-RU" sz="32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7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168" y="1312606"/>
            <a:ext cx="106901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002060"/>
                </a:solidFill>
                <a:latin typeface="Bahnschrift SemiBold Condensed" panose="020B0502040204020203" pitchFamily="34" charset="0"/>
              </a:rPr>
              <a:t> </a:t>
            </a:r>
          </a:p>
          <a:p>
            <a:r>
              <a:rPr lang="ru-RU" sz="8800" dirty="0" smtClean="0">
                <a:solidFill>
                  <a:srgbClr val="002060"/>
                </a:solidFill>
                <a:latin typeface="Bahnschrift SemiBold Condensed" panose="020B0502040204020203" pitchFamily="34" charset="0"/>
              </a:rPr>
              <a:t>    СПАСИБО ЗА ВНИМАНИЕ!</a:t>
            </a:r>
            <a:endParaRPr lang="ru-RU" sz="8800" dirty="0">
              <a:solidFill>
                <a:srgbClr val="002060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1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645" y="855406"/>
            <a:ext cx="87162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ahnschrift SemiBold Condensed" panose="020B0502040204020203" pitchFamily="34" charset="0"/>
              </a:rPr>
              <a:t>Цель:</a:t>
            </a:r>
            <a:r>
              <a:rPr lang="ru-RU" sz="3600" dirty="0">
                <a:latin typeface="Bahnschrift SemiBold Condensed" panose="020B0502040204020203" pitchFamily="34" charset="0"/>
              </a:rPr>
              <a:t> </a:t>
            </a:r>
            <a:r>
              <a:rPr lang="ru-RU" sz="3600" dirty="0"/>
              <a:t>Формировать знания детей о родном городе, его достопримечательностях, памятных местах; закрепить навыки поведения на улицах родного города; воспитывать любовь к своему городу.</a:t>
            </a:r>
            <a:endParaRPr lang="ru-RU" sz="3600" dirty="0" smtClean="0">
              <a:latin typeface="Bahnschrift SemiBold Condensed" panose="020B0502040204020203" pitchFamily="34" charset="0"/>
            </a:endParaRPr>
          </a:p>
          <a:p>
            <a:r>
              <a:rPr lang="ru-RU" sz="3600" b="1" dirty="0" smtClean="0">
                <a:latin typeface="Bahnschrift SemiBold Condensed" panose="020B0502040204020203" pitchFamily="34" charset="0"/>
              </a:rPr>
              <a:t>Задачи:</a:t>
            </a:r>
          </a:p>
          <a:p>
            <a:r>
              <a:rPr lang="ru-RU" sz="3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Обогатить и закрепить словарный запас, развить внимание и образное мышление, воображение, сообразительность.</a:t>
            </a:r>
            <a:endParaRPr lang="ru-RU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02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5689" y="1725561"/>
            <a:ext cx="53147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Bahnschrift Condensed" panose="020B0502040204020203" pitchFamily="34" charset="0"/>
              </a:rPr>
              <a:t>Одним из символов Петербурга </a:t>
            </a:r>
            <a:r>
              <a:rPr lang="ru-RU" sz="2800" b="1" dirty="0" smtClean="0">
                <a:latin typeface="Bahnschrift Condensed" panose="020B0502040204020203" pitchFamily="34" charset="0"/>
              </a:rPr>
              <a:t>является  </a:t>
            </a:r>
            <a:r>
              <a:rPr lang="ru-RU" sz="2800" b="1" dirty="0">
                <a:latin typeface="Bahnschrift Condensed" panose="020B0502040204020203" pitchFamily="34" charset="0"/>
              </a:rPr>
              <a:t>памятник основателю </a:t>
            </a:r>
            <a:r>
              <a:rPr lang="ru-RU" sz="2800" b="1" dirty="0" smtClean="0">
                <a:latin typeface="Bahnschrift Condensed" panose="020B0502040204020203" pitchFamily="34" charset="0"/>
              </a:rPr>
              <a:t>города императору </a:t>
            </a:r>
            <a:r>
              <a:rPr lang="ru-RU" sz="2800" b="1" dirty="0">
                <a:latin typeface="Bahnschrift Condensed" panose="020B0502040204020203" pitchFamily="34" charset="0"/>
              </a:rPr>
              <a:t>Петру I</a:t>
            </a:r>
            <a:r>
              <a:rPr lang="ru-RU" sz="2800" b="1" dirty="0" smtClean="0">
                <a:latin typeface="Bahnschrift Condensed" panose="020B0502040204020203" pitchFamily="34" charset="0"/>
              </a:rPr>
              <a:t>.</a:t>
            </a:r>
          </a:p>
          <a:p>
            <a:r>
              <a:rPr lang="ru-RU" sz="2800" b="1" dirty="0" smtClean="0">
                <a:latin typeface="Bahnschrift Condensed" panose="020B0502040204020203" pitchFamily="34" charset="0"/>
              </a:rPr>
              <a:t>Император Петр  изображен на нем верхом  </a:t>
            </a:r>
            <a:r>
              <a:rPr lang="ru-RU" sz="2800" b="1" dirty="0">
                <a:latin typeface="Bahnschrift Condensed" panose="020B0502040204020203" pitchFamily="34" charset="0"/>
              </a:rPr>
              <a:t>на </a:t>
            </a:r>
            <a:r>
              <a:rPr lang="ru-RU" sz="2800" b="1" dirty="0" smtClean="0">
                <a:latin typeface="Bahnschrift Condensed" panose="020B0502040204020203" pitchFamily="34" charset="0"/>
              </a:rPr>
              <a:t>коне. Конь поднят на дыбы. А правая рука его седока протянута вперед. В сем своим видом он </a:t>
            </a:r>
            <a:r>
              <a:rPr lang="ru-RU" sz="2800" b="1" dirty="0">
                <a:latin typeface="Bahnschrift Condensed" panose="020B0502040204020203" pitchFamily="34" charset="0"/>
              </a:rPr>
              <a:t>словно </a:t>
            </a:r>
            <a:r>
              <a:rPr lang="ru-RU" sz="2800" b="1" dirty="0" smtClean="0">
                <a:latin typeface="Bahnschrift Condensed" panose="020B0502040204020203" pitchFamily="34" charset="0"/>
              </a:rPr>
              <a:t>говорит: «</a:t>
            </a:r>
            <a:r>
              <a:rPr lang="ru-RU" sz="2800" b="1" dirty="0">
                <a:latin typeface="Bahnschrift Condensed" panose="020B0502040204020203" pitchFamily="34" charset="0"/>
              </a:rPr>
              <a:t>Здесь будет город заложен!»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473" y="284842"/>
            <a:ext cx="5789012" cy="6292939"/>
          </a:xfrm>
          <a:prstGeom prst="rect">
            <a:avLst/>
          </a:prstGeom>
          <a:ln>
            <a:gradFill>
              <a:gsLst>
                <a:gs pos="0">
                  <a:schemeClr val="bg2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</p:spTree>
    <p:extLst>
      <p:ext uri="{BB962C8B-B14F-4D97-AF65-F5344CB8AC3E}">
        <p14:creationId xmlns:p14="http://schemas.microsoft.com/office/powerpoint/2010/main" val="12160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394" y="3637487"/>
            <a:ext cx="4412266" cy="29449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535" y="842777"/>
            <a:ext cx="2327000" cy="34731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06" y="842778"/>
            <a:ext cx="2420217" cy="34731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9891" y="415636"/>
            <a:ext cx="49460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u="sng" dirty="0" smtClean="0">
                <a:latin typeface="Bahnschrift Condensed" panose="020B0502040204020203" pitchFamily="34" charset="0"/>
              </a:rPr>
              <a:t>НАЙДИ ПАМЯТНИК               ОСНОВАТЕЛЮ </a:t>
            </a:r>
          </a:p>
          <a:p>
            <a:pPr algn="ctr"/>
            <a:r>
              <a:rPr lang="ru-RU" sz="4800" i="1" u="sng" dirty="0" smtClean="0">
                <a:latin typeface="Bahnschrift Condensed" panose="020B0502040204020203" pitchFamily="34" charset="0"/>
              </a:rPr>
              <a:t>САНКТ - ПЕТЕРБУРГА</a:t>
            </a:r>
            <a:endParaRPr lang="ru-RU" sz="4800" i="1" u="sng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1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60" y="1032387"/>
            <a:ext cx="3870186" cy="4793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2877" y="663677"/>
            <a:ext cx="54274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 Condensed" panose="020B0502040204020203" pitchFamily="34" charset="0"/>
              </a:rPr>
              <a:t>На гербе Санкт-Петербурга изображены: скипетр -  символ столицы и императорской власти, морской якорь - символ морского порта и речной якорь – символ речного порта.</a:t>
            </a:r>
            <a:endParaRPr lang="ru-RU" sz="40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0124" y="1412287"/>
            <a:ext cx="2518930" cy="45746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660" y="2701636"/>
            <a:ext cx="2774266" cy="32852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713" y="2701636"/>
            <a:ext cx="2550527" cy="3285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1382" y="665018"/>
            <a:ext cx="6944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Bahnschrift Condensed" panose="020B0502040204020203" pitchFamily="34" charset="0"/>
              </a:rPr>
              <a:t>НАЙДИ ГЕРБ САНКТ - ПЕТЕРБУРГА</a:t>
            </a:r>
            <a:endParaRPr lang="ru-RU" sz="48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4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83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84" y="353961"/>
            <a:ext cx="111645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b="1" dirty="0">
                <a:latin typeface="Bahnschrift Condensed" panose="020B0502040204020203" pitchFamily="34" charset="0"/>
              </a:rPr>
              <a:t>Самая первая постройка города находится на Заячьем </a:t>
            </a:r>
            <a:r>
              <a:rPr lang="ru-RU" altLang="ru-RU" sz="3200" b="1" dirty="0" smtClean="0">
                <a:latin typeface="Bahnschrift Condensed" panose="020B0502040204020203" pitchFamily="34" charset="0"/>
              </a:rPr>
              <a:t>острове, расположенном на </a:t>
            </a:r>
            <a:r>
              <a:rPr lang="ru-RU" altLang="ru-RU" sz="3200" b="1" dirty="0">
                <a:latin typeface="Bahnschrift Condensed" panose="020B0502040204020203" pitchFamily="34" charset="0"/>
              </a:rPr>
              <a:t>реке Неве. </a:t>
            </a:r>
            <a:r>
              <a:rPr lang="ru-RU" altLang="ru-RU" sz="3200" b="1" dirty="0" smtClean="0">
                <a:latin typeface="Bahnschrift Condensed" panose="020B0502040204020203" pitchFamily="34" charset="0"/>
              </a:rPr>
              <a:t>Ею является крепость, предназначением которой являлась защита города от врагов. Называется она Петропавловской </a:t>
            </a:r>
            <a:r>
              <a:rPr lang="ru-RU" altLang="ru-RU" sz="3200" b="1" dirty="0">
                <a:latin typeface="Bahnschrift Condensed" panose="020B0502040204020203" pitchFamily="34" charset="0"/>
              </a:rPr>
              <a:t>в честь </a:t>
            </a:r>
            <a:r>
              <a:rPr lang="ru-RU" altLang="ru-RU" sz="3200" b="1" dirty="0" smtClean="0">
                <a:latin typeface="Bahnschrift Condensed" panose="020B0502040204020203" pitchFamily="34" charset="0"/>
              </a:rPr>
              <a:t>собора святых </a:t>
            </a:r>
            <a:r>
              <a:rPr lang="ru-RU" altLang="ru-RU" sz="3200" b="1" dirty="0">
                <a:latin typeface="Bahnschrift Condensed" panose="020B0502040204020203" pitchFamily="34" charset="0"/>
              </a:rPr>
              <a:t>Петра и Павла </a:t>
            </a:r>
            <a:r>
              <a:rPr lang="ru-RU" altLang="ru-RU" sz="3200" b="1" dirty="0" smtClean="0">
                <a:latin typeface="Bahnschrift Condensed" panose="020B0502040204020203" pitchFamily="34" charset="0"/>
              </a:rPr>
              <a:t>находящегося на территории крепости.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9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174" y="511346"/>
            <a:ext cx="48182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Собор святых Петра и Павла </a:t>
            </a:r>
            <a:r>
              <a:rPr lang="ru-RU" altLang="ru-RU" b="1" dirty="0">
                <a:latin typeface="Arial" panose="020B0604020202020204" pitchFamily="34" charset="0"/>
              </a:rPr>
              <a:t>– главный храм, где собираются верующие в бога люди, где проходят службы. </a:t>
            </a:r>
            <a:endParaRPr lang="ru-RU" altLang="ru-RU" b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В Петропавловском соборе </a:t>
            </a:r>
            <a:r>
              <a:rPr lang="ru-RU" altLang="ru-RU" b="1" dirty="0">
                <a:latin typeface="Arial" panose="020B0604020202020204" pitchFamily="34" charset="0"/>
              </a:rPr>
              <a:t>есть колокольня – высокая башня со шпилем. </a:t>
            </a:r>
            <a:r>
              <a:rPr lang="ru-RU" altLang="ru-RU" b="1" dirty="0" smtClean="0">
                <a:latin typeface="Arial" panose="020B0604020202020204" pitchFamily="34" charset="0"/>
              </a:rPr>
              <a:t>А на </a:t>
            </a:r>
            <a:r>
              <a:rPr lang="ru-RU" altLang="ru-RU" b="1" dirty="0">
                <a:latin typeface="Arial" panose="020B0604020202020204" pitchFamily="34" charset="0"/>
              </a:rPr>
              <a:t>башне тикают часы – куранты. </a:t>
            </a:r>
            <a:endParaRPr lang="ru-RU" altLang="ru-RU" b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На </a:t>
            </a:r>
            <a:r>
              <a:rPr lang="ru-RU" altLang="ru-RU" b="1" dirty="0">
                <a:latin typeface="Arial" panose="020B0604020202020204" pitchFamily="34" charset="0"/>
              </a:rPr>
              <a:t>самом верху шпиля – </a:t>
            </a:r>
            <a:r>
              <a:rPr lang="ru-RU" altLang="ru-RU" b="1" dirty="0" smtClean="0">
                <a:latin typeface="Arial" panose="020B0604020202020204" pitchFamily="34" charset="0"/>
              </a:rPr>
              <a:t>находится летящий </a:t>
            </a:r>
            <a:r>
              <a:rPr lang="ru-RU" altLang="ru-RU" b="1" dirty="0">
                <a:latin typeface="Arial" panose="020B0604020202020204" pitchFamily="34" charset="0"/>
              </a:rPr>
              <a:t>ангел с </a:t>
            </a:r>
            <a:r>
              <a:rPr lang="ru-RU" altLang="ru-RU" b="1" dirty="0" smtClean="0">
                <a:latin typeface="Arial" panose="020B0604020202020204" pitchFamily="34" charset="0"/>
              </a:rPr>
              <a:t>крестом, указывающий петербуржцам </a:t>
            </a:r>
            <a:r>
              <a:rPr lang="ru-RU" altLang="ru-RU" b="1" dirty="0">
                <a:latin typeface="Arial" panose="020B0604020202020204" pitchFamily="34" charset="0"/>
              </a:rPr>
              <a:t>направление </a:t>
            </a:r>
            <a:r>
              <a:rPr lang="ru-RU" altLang="ru-RU" b="1" dirty="0" smtClean="0">
                <a:latin typeface="Arial" panose="020B0604020202020204" pitchFamily="34" charset="0"/>
              </a:rPr>
              <a:t>ветра. Летящий </a:t>
            </a:r>
            <a:r>
              <a:rPr lang="ru-RU" altLang="ru-RU" b="1" dirty="0">
                <a:latin typeface="Arial" panose="020B0604020202020204" pitchFamily="34" charset="0"/>
              </a:rPr>
              <a:t>ангел – </a:t>
            </a:r>
            <a:r>
              <a:rPr lang="ru-RU" altLang="ru-RU" b="1" dirty="0" smtClean="0">
                <a:latin typeface="Arial" panose="020B0604020202020204" pitchFamily="34" charset="0"/>
              </a:rPr>
              <a:t>является одним из символов </a:t>
            </a:r>
            <a:r>
              <a:rPr lang="ru-RU" altLang="ru-RU" b="1" dirty="0">
                <a:latin typeface="Arial" panose="020B0604020202020204" pitchFamily="34" charset="0"/>
              </a:rPr>
              <a:t>нашего города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Шпиль </a:t>
            </a:r>
            <a:r>
              <a:rPr lang="ru-RU" altLang="ru-RU" b="1" dirty="0">
                <a:latin typeface="Arial" panose="020B0604020202020204" pitchFamily="34" charset="0"/>
              </a:rPr>
              <a:t>Петропавловской крепости – самый высокий в Санкт-Петербурге.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359" y="488516"/>
            <a:ext cx="5686320" cy="583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597" y="666918"/>
            <a:ext cx="4534422" cy="54457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8076" y="752168"/>
            <a:ext cx="3141407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Раздумал, видно,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Ангел улететь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И вот застыл,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Пространства не </a:t>
            </a:r>
            <a:r>
              <a:rPr lang="ru-RU" altLang="ru-RU" sz="2000" b="1" dirty="0" err="1">
                <a:latin typeface="Bahnschrift SemiBold Condensed" panose="020B0502040204020203" pitchFamily="34" charset="0"/>
              </a:rPr>
              <a:t>осиля</a:t>
            </a:r>
            <a:r>
              <a:rPr lang="ru-RU" altLang="ru-RU" sz="2000" b="1" dirty="0">
                <a:latin typeface="Bahnschrift SemiBold Condensed" panose="020B0502040204020203" pitchFamily="34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Ему на город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Весело глядеть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С вершины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Петропавловского шпиля.</a:t>
            </a:r>
          </a:p>
          <a:p>
            <a:pPr>
              <a:spcBef>
                <a:spcPct val="0"/>
              </a:spcBef>
            </a:pPr>
            <a:endParaRPr lang="ru-RU" altLang="ru-RU" sz="2000" b="1" dirty="0">
              <a:latin typeface="Bahnschrift SemiBold Condensed" panose="020B0502040204020203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Под ним течет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Красавица Нева,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И воды омывают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Пляж знакомый,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А в невских водах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Неба синева.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Здесь всё свое.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Он в Петербурге –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5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493</Words>
  <Application>Microsoft Office PowerPoint</Application>
  <PresentationFormat>Произвольный</PresentationFormat>
  <Paragraphs>61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Kuznetsov Roman</dc:creator>
  <cp:lastModifiedBy>user</cp:lastModifiedBy>
  <cp:revision>16</cp:revision>
  <dcterms:created xsi:type="dcterms:W3CDTF">2021-06-14T14:45:51Z</dcterms:created>
  <dcterms:modified xsi:type="dcterms:W3CDTF">2022-12-06T11:56:30Z</dcterms:modified>
</cp:coreProperties>
</file>