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7F70CA-5F0C-40B8-B6D0-27C4B8121FD7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F7D642E-AF98-45A1-ADD9-5712F65C46E7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Охрана и укрепление физического и психического здоровья и эмоционального благополучия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F54288-4B19-4C58-A26F-A2724F6950B3}" type="parTrans" cxnId="{DE005488-0A63-436C-9A01-654C48F398F0}">
      <dgm:prSet/>
      <dgm:spPr/>
      <dgm:t>
        <a:bodyPr/>
        <a:lstStyle/>
        <a:p>
          <a:endParaRPr lang="ru-RU"/>
        </a:p>
      </dgm:t>
    </dgm:pt>
    <dgm:pt modelId="{72F16327-4B84-4B1A-A616-49B63AE87E8F}" type="sibTrans" cxnId="{DE005488-0A63-436C-9A01-654C48F398F0}">
      <dgm:prSet/>
      <dgm:spPr/>
      <dgm:t>
        <a:bodyPr/>
        <a:lstStyle/>
        <a:p>
          <a:endParaRPr lang="ru-RU"/>
        </a:p>
      </dgm:t>
    </dgm:pt>
    <dgm:pt modelId="{C50FEE05-EDED-4E37-ABAF-C23C86DCD401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Максимальная реализация образовательного потенциала пространства ДОУ, группы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37383D-FAC1-4F6A-A29C-E1D5E34D588E}" type="parTrans" cxnId="{A3C6F46A-3864-4640-BDDC-870A82CA3089}">
      <dgm:prSet/>
      <dgm:spPr/>
      <dgm:t>
        <a:bodyPr/>
        <a:lstStyle/>
        <a:p>
          <a:endParaRPr lang="ru-RU"/>
        </a:p>
      </dgm:t>
    </dgm:pt>
    <dgm:pt modelId="{67F2C211-5390-4B35-A84E-1031DF4E23E0}" type="sibTrans" cxnId="{A3C6F46A-3864-4640-BDDC-870A82CA3089}">
      <dgm:prSet/>
      <dgm:spPr/>
      <dgm:t>
        <a:bodyPr/>
        <a:lstStyle/>
        <a:p>
          <a:endParaRPr lang="ru-RU"/>
        </a:p>
      </dgm:t>
    </dgm:pt>
    <dgm:pt modelId="{B3C6DEBA-B056-4BB2-ACB8-FF4016C93BF4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Построение вариативного развивающего образования, ориентированного на свободный выбор детей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3035E6-A9CA-4D5E-9245-19A9ACE011FC}" type="parTrans" cxnId="{BC604A49-E163-4E38-B8C9-6CF4BAAB9B6D}">
      <dgm:prSet/>
      <dgm:spPr/>
      <dgm:t>
        <a:bodyPr/>
        <a:lstStyle/>
        <a:p>
          <a:endParaRPr lang="ru-RU"/>
        </a:p>
      </dgm:t>
    </dgm:pt>
    <dgm:pt modelId="{BCE1DE11-BFE0-453D-862A-04992444A2D3}" type="sibTrans" cxnId="{BC604A49-E163-4E38-B8C9-6CF4BAAB9B6D}">
      <dgm:prSet/>
      <dgm:spPr/>
      <dgm:t>
        <a:bodyPr/>
        <a:lstStyle/>
        <a:p>
          <a:endParaRPr lang="ru-RU"/>
        </a:p>
      </dgm:t>
    </dgm:pt>
    <dgm:pt modelId="{A57BDED2-31F8-4DBF-93DE-EC5E69906B70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условий для ежедневной трудовой деятельности и мотивации самосовершенствования педагогов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8BE1E59-209E-4CFF-9F6E-CB6092A9DAB6}" type="parTrans" cxnId="{6A0CED41-D736-48C1-9DE3-9676310BF0EE}">
      <dgm:prSet/>
      <dgm:spPr/>
      <dgm:t>
        <a:bodyPr/>
        <a:lstStyle/>
        <a:p>
          <a:endParaRPr lang="ru-RU"/>
        </a:p>
      </dgm:t>
    </dgm:pt>
    <dgm:pt modelId="{240B16C5-72C2-4A5C-9A46-F22BC9B9A185}" type="sibTrans" cxnId="{6A0CED41-D736-48C1-9DE3-9676310BF0EE}">
      <dgm:prSet/>
      <dgm:spPr/>
      <dgm:t>
        <a:bodyPr/>
        <a:lstStyle/>
        <a:p>
          <a:endParaRPr lang="ru-RU"/>
        </a:p>
      </dgm:t>
    </dgm:pt>
    <dgm:pt modelId="{2409E105-DB1A-4042-8C48-AF616B619D17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Открытость дошкольного образования и вовлечение родителей непосредственно в образовательную деятельность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811235-D214-44FC-BFC6-79DFE12AB059}" type="parTrans" cxnId="{6BDDABD7-B3AC-4BE1-B976-9CB1B7920DF4}">
      <dgm:prSet/>
      <dgm:spPr/>
      <dgm:t>
        <a:bodyPr/>
        <a:lstStyle/>
        <a:p>
          <a:endParaRPr lang="ru-RU"/>
        </a:p>
      </dgm:t>
    </dgm:pt>
    <dgm:pt modelId="{493EB49D-32BF-4B7E-B843-326540FE250D}" type="sibTrans" cxnId="{6BDDABD7-B3AC-4BE1-B976-9CB1B7920DF4}">
      <dgm:prSet/>
      <dgm:spPr/>
      <dgm:t>
        <a:bodyPr/>
        <a:lstStyle/>
        <a:p>
          <a:endParaRPr lang="ru-RU"/>
        </a:p>
      </dgm:t>
    </dgm:pt>
    <dgm:pt modelId="{073879E8-0DB9-4C75-9178-64665530A9EE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Построение образовательной деятельности на основе взаимодействия взрослых с детьми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43A828-C3D9-4908-A264-F6405C9D4AC2}" type="parTrans" cxnId="{460192B0-3D8C-4AA7-A7F1-C8643D0785BE}">
      <dgm:prSet/>
      <dgm:spPr/>
      <dgm:t>
        <a:bodyPr/>
        <a:lstStyle/>
        <a:p>
          <a:endParaRPr lang="ru-RU"/>
        </a:p>
      </dgm:t>
    </dgm:pt>
    <dgm:pt modelId="{5DD3F01B-20B6-4EEB-811A-FF4895590DCE}" type="sibTrans" cxnId="{460192B0-3D8C-4AA7-A7F1-C8643D0785BE}">
      <dgm:prSet/>
      <dgm:spPr/>
      <dgm:t>
        <a:bodyPr/>
        <a:lstStyle/>
        <a:p>
          <a:endParaRPr lang="ru-RU"/>
        </a:p>
      </dgm:t>
    </dgm:pt>
    <dgm:pt modelId="{EF3EE37F-214A-4FD0-BCD5-CE5223D3CA76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равных условий для детей, принадлежащих к разным национально-культурным, религиозным общностям и социальным слоям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6814CA-82F5-45C3-93A3-A9E1480D849E}" type="parTrans" cxnId="{6F40AC75-9DD9-4E66-8EEA-45F3E761ACD4}">
      <dgm:prSet/>
      <dgm:spPr/>
      <dgm:t>
        <a:bodyPr/>
        <a:lstStyle/>
        <a:p>
          <a:endParaRPr lang="ru-RU"/>
        </a:p>
      </dgm:t>
    </dgm:pt>
    <dgm:pt modelId="{BAC75A4B-3149-41EF-B8A2-80ADE29A9CC9}" type="sibTrans" cxnId="{6F40AC75-9DD9-4E66-8EEA-45F3E761ACD4}">
      <dgm:prSet/>
      <dgm:spPr/>
      <dgm:t>
        <a:bodyPr/>
        <a:lstStyle/>
        <a:p>
          <a:endParaRPr lang="ru-RU"/>
        </a:p>
      </dgm:t>
    </dgm:pt>
    <dgm:pt modelId="{CDED24C8-3436-4DCB-A801-A77613066E7F}" type="pres">
      <dgm:prSet presAssocID="{307F70CA-5F0C-40B8-B6D0-27C4B8121FD7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2638FECF-04DA-4E9B-8BE0-E2D8783C46B0}" type="pres">
      <dgm:prSet presAssocID="{AF7D642E-AF98-45A1-ADD9-5712F65C46E7}" presName="compNode" presStyleCnt="0"/>
      <dgm:spPr/>
    </dgm:pt>
    <dgm:pt modelId="{104088ED-03F8-4F6A-9C0D-F806A1FBF4F8}" type="pres">
      <dgm:prSet presAssocID="{AF7D642E-AF98-45A1-ADD9-5712F65C46E7}" presName="dummyConnPt" presStyleCnt="0"/>
      <dgm:spPr/>
    </dgm:pt>
    <dgm:pt modelId="{5E62F41D-C2E5-4FC0-A48C-2C4E090B9B11}" type="pres">
      <dgm:prSet presAssocID="{AF7D642E-AF98-45A1-ADD9-5712F65C46E7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F32537-FB75-4776-8B04-67F3F78BB88E}" type="pres">
      <dgm:prSet presAssocID="{72F16327-4B84-4B1A-A616-49B63AE87E8F}" presName="sibTrans" presStyleLbl="bgSibTrans2D1" presStyleIdx="0" presStyleCnt="6"/>
      <dgm:spPr/>
      <dgm:t>
        <a:bodyPr/>
        <a:lstStyle/>
        <a:p>
          <a:endParaRPr lang="ru-RU"/>
        </a:p>
      </dgm:t>
    </dgm:pt>
    <dgm:pt modelId="{9765EFAC-9DE5-4AAC-A398-E4F91C430282}" type="pres">
      <dgm:prSet presAssocID="{C50FEE05-EDED-4E37-ABAF-C23C86DCD401}" presName="compNode" presStyleCnt="0"/>
      <dgm:spPr/>
    </dgm:pt>
    <dgm:pt modelId="{E750F4DF-629E-4AB3-96C8-913B8D931872}" type="pres">
      <dgm:prSet presAssocID="{C50FEE05-EDED-4E37-ABAF-C23C86DCD401}" presName="dummyConnPt" presStyleCnt="0"/>
      <dgm:spPr/>
    </dgm:pt>
    <dgm:pt modelId="{60584E63-810B-4811-9D7B-D415B8C9ACF7}" type="pres">
      <dgm:prSet presAssocID="{C50FEE05-EDED-4E37-ABAF-C23C86DCD401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4D5E47-FBE9-4FD5-A95E-A2E2D5F16BBA}" type="pres">
      <dgm:prSet presAssocID="{67F2C211-5390-4B35-A84E-1031DF4E23E0}" presName="sibTrans" presStyleLbl="bgSibTrans2D1" presStyleIdx="1" presStyleCnt="6"/>
      <dgm:spPr/>
      <dgm:t>
        <a:bodyPr/>
        <a:lstStyle/>
        <a:p>
          <a:endParaRPr lang="ru-RU"/>
        </a:p>
      </dgm:t>
    </dgm:pt>
    <dgm:pt modelId="{432A9760-69AE-4EDF-9A27-D1EEA885C675}" type="pres">
      <dgm:prSet presAssocID="{B3C6DEBA-B056-4BB2-ACB8-FF4016C93BF4}" presName="compNode" presStyleCnt="0"/>
      <dgm:spPr/>
    </dgm:pt>
    <dgm:pt modelId="{7B26068E-4273-45B0-BE9D-D3BC723A8613}" type="pres">
      <dgm:prSet presAssocID="{B3C6DEBA-B056-4BB2-ACB8-FF4016C93BF4}" presName="dummyConnPt" presStyleCnt="0"/>
      <dgm:spPr/>
    </dgm:pt>
    <dgm:pt modelId="{A7087ECC-6D3C-48DA-AA2C-84BBCADC7A80}" type="pres">
      <dgm:prSet presAssocID="{B3C6DEBA-B056-4BB2-ACB8-FF4016C93BF4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541FF8-9A5C-44F8-9E9B-137E0F976914}" type="pres">
      <dgm:prSet presAssocID="{BCE1DE11-BFE0-453D-862A-04992444A2D3}" presName="sibTrans" presStyleLbl="bgSibTrans2D1" presStyleIdx="2" presStyleCnt="6"/>
      <dgm:spPr/>
      <dgm:t>
        <a:bodyPr/>
        <a:lstStyle/>
        <a:p>
          <a:endParaRPr lang="ru-RU"/>
        </a:p>
      </dgm:t>
    </dgm:pt>
    <dgm:pt modelId="{C0ED1C0F-ED95-4879-904B-CDCC59F2599F}" type="pres">
      <dgm:prSet presAssocID="{A57BDED2-31F8-4DBF-93DE-EC5E69906B70}" presName="compNode" presStyleCnt="0"/>
      <dgm:spPr/>
    </dgm:pt>
    <dgm:pt modelId="{F8C3558B-66C7-46F1-93AD-724FB8933BB3}" type="pres">
      <dgm:prSet presAssocID="{A57BDED2-31F8-4DBF-93DE-EC5E69906B70}" presName="dummyConnPt" presStyleCnt="0"/>
      <dgm:spPr/>
    </dgm:pt>
    <dgm:pt modelId="{67CD0FF7-DBBD-4E5D-9D79-58139035A177}" type="pres">
      <dgm:prSet presAssocID="{A57BDED2-31F8-4DBF-93DE-EC5E69906B7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906CF2-F632-4D77-AFDC-1DEAEE1C8629}" type="pres">
      <dgm:prSet presAssocID="{240B16C5-72C2-4A5C-9A46-F22BC9B9A185}" presName="sibTrans" presStyleLbl="bgSibTrans2D1" presStyleIdx="3" presStyleCnt="6"/>
      <dgm:spPr/>
      <dgm:t>
        <a:bodyPr/>
        <a:lstStyle/>
        <a:p>
          <a:endParaRPr lang="ru-RU"/>
        </a:p>
      </dgm:t>
    </dgm:pt>
    <dgm:pt modelId="{F74B4BD4-6B70-4F14-A2F4-DB7CE8C130E1}" type="pres">
      <dgm:prSet presAssocID="{2409E105-DB1A-4042-8C48-AF616B619D17}" presName="compNode" presStyleCnt="0"/>
      <dgm:spPr/>
    </dgm:pt>
    <dgm:pt modelId="{010D4EBC-AF9F-4C2A-AA08-5EBC4EB43CE5}" type="pres">
      <dgm:prSet presAssocID="{2409E105-DB1A-4042-8C48-AF616B619D17}" presName="dummyConnPt" presStyleCnt="0"/>
      <dgm:spPr/>
    </dgm:pt>
    <dgm:pt modelId="{0CA66245-2300-457B-8DD6-68C7490682BF}" type="pres">
      <dgm:prSet presAssocID="{2409E105-DB1A-4042-8C48-AF616B619D17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9E8859-5477-44C9-8CCA-6C7B698F17BF}" type="pres">
      <dgm:prSet presAssocID="{493EB49D-32BF-4B7E-B843-326540FE250D}" presName="sibTrans" presStyleLbl="bgSibTrans2D1" presStyleIdx="4" presStyleCnt="6"/>
      <dgm:spPr/>
      <dgm:t>
        <a:bodyPr/>
        <a:lstStyle/>
        <a:p>
          <a:endParaRPr lang="ru-RU"/>
        </a:p>
      </dgm:t>
    </dgm:pt>
    <dgm:pt modelId="{9F787F64-8C84-4C84-8D10-3562391F68C6}" type="pres">
      <dgm:prSet presAssocID="{073879E8-0DB9-4C75-9178-64665530A9EE}" presName="compNode" presStyleCnt="0"/>
      <dgm:spPr/>
    </dgm:pt>
    <dgm:pt modelId="{D0B0F3C2-84A5-45A2-8073-BC8339C0005B}" type="pres">
      <dgm:prSet presAssocID="{073879E8-0DB9-4C75-9178-64665530A9EE}" presName="dummyConnPt" presStyleCnt="0"/>
      <dgm:spPr/>
    </dgm:pt>
    <dgm:pt modelId="{D2521E2D-490F-4018-A500-4BAF88CC6079}" type="pres">
      <dgm:prSet presAssocID="{073879E8-0DB9-4C75-9178-64665530A9EE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CE5979-74B5-4E72-9462-7393BEDDCF7C}" type="pres">
      <dgm:prSet presAssocID="{5DD3F01B-20B6-4EEB-811A-FF4895590DCE}" presName="sibTrans" presStyleLbl="bgSibTrans2D1" presStyleIdx="5" presStyleCnt="6"/>
      <dgm:spPr/>
      <dgm:t>
        <a:bodyPr/>
        <a:lstStyle/>
        <a:p>
          <a:endParaRPr lang="ru-RU"/>
        </a:p>
      </dgm:t>
    </dgm:pt>
    <dgm:pt modelId="{1FCFAB24-DB85-43C2-B431-B09D0998EA40}" type="pres">
      <dgm:prSet presAssocID="{EF3EE37F-214A-4FD0-BCD5-CE5223D3CA76}" presName="compNode" presStyleCnt="0"/>
      <dgm:spPr/>
    </dgm:pt>
    <dgm:pt modelId="{6FF25190-3131-495C-A13E-9AF23A42BBD9}" type="pres">
      <dgm:prSet presAssocID="{EF3EE37F-214A-4FD0-BCD5-CE5223D3CA76}" presName="dummyConnPt" presStyleCnt="0"/>
      <dgm:spPr/>
    </dgm:pt>
    <dgm:pt modelId="{9F0F15D2-8796-4CB6-986C-647D805DDA25}" type="pres">
      <dgm:prSet presAssocID="{EF3EE37F-214A-4FD0-BCD5-CE5223D3CA76}" presName="node" presStyleLbl="node1" presStyleIdx="6" presStyleCnt="7" custScaleX="1122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392871-57F7-4BFB-B6E9-234F3C273EA0}" type="presOf" srcId="{307F70CA-5F0C-40B8-B6D0-27C4B8121FD7}" destId="{CDED24C8-3436-4DCB-A801-A77613066E7F}" srcOrd="0" destOrd="0" presId="urn:microsoft.com/office/officeart/2005/8/layout/bProcess4"/>
    <dgm:cxn modelId="{4E7A63A2-B8AA-449D-A554-20012353ADC6}" type="presOf" srcId="{493EB49D-32BF-4B7E-B843-326540FE250D}" destId="{3E9E8859-5477-44C9-8CCA-6C7B698F17BF}" srcOrd="0" destOrd="0" presId="urn:microsoft.com/office/officeart/2005/8/layout/bProcess4"/>
    <dgm:cxn modelId="{0E595D72-B13A-44C6-9C77-138BD6D56AB8}" type="presOf" srcId="{AF7D642E-AF98-45A1-ADD9-5712F65C46E7}" destId="{5E62F41D-C2E5-4FC0-A48C-2C4E090B9B11}" srcOrd="0" destOrd="0" presId="urn:microsoft.com/office/officeart/2005/8/layout/bProcess4"/>
    <dgm:cxn modelId="{460192B0-3D8C-4AA7-A7F1-C8643D0785BE}" srcId="{307F70CA-5F0C-40B8-B6D0-27C4B8121FD7}" destId="{073879E8-0DB9-4C75-9178-64665530A9EE}" srcOrd="5" destOrd="0" parTransId="{0143A828-C3D9-4908-A264-F6405C9D4AC2}" sibTransId="{5DD3F01B-20B6-4EEB-811A-FF4895590DCE}"/>
    <dgm:cxn modelId="{DE005488-0A63-436C-9A01-654C48F398F0}" srcId="{307F70CA-5F0C-40B8-B6D0-27C4B8121FD7}" destId="{AF7D642E-AF98-45A1-ADD9-5712F65C46E7}" srcOrd="0" destOrd="0" parTransId="{13F54288-4B19-4C58-A26F-A2724F6950B3}" sibTransId="{72F16327-4B84-4B1A-A616-49B63AE87E8F}"/>
    <dgm:cxn modelId="{C508A2C7-8C86-4455-B88B-45F26D2C07BE}" type="presOf" srcId="{C50FEE05-EDED-4E37-ABAF-C23C86DCD401}" destId="{60584E63-810B-4811-9D7B-D415B8C9ACF7}" srcOrd="0" destOrd="0" presId="urn:microsoft.com/office/officeart/2005/8/layout/bProcess4"/>
    <dgm:cxn modelId="{6F40AC75-9DD9-4E66-8EEA-45F3E761ACD4}" srcId="{307F70CA-5F0C-40B8-B6D0-27C4B8121FD7}" destId="{EF3EE37F-214A-4FD0-BCD5-CE5223D3CA76}" srcOrd="6" destOrd="0" parTransId="{366814CA-82F5-45C3-93A3-A9E1480D849E}" sibTransId="{BAC75A4B-3149-41EF-B8A2-80ADE29A9CC9}"/>
    <dgm:cxn modelId="{603E8B06-7354-4DD4-BCCE-D56F158A43A6}" type="presOf" srcId="{B3C6DEBA-B056-4BB2-ACB8-FF4016C93BF4}" destId="{A7087ECC-6D3C-48DA-AA2C-84BBCADC7A80}" srcOrd="0" destOrd="0" presId="urn:microsoft.com/office/officeart/2005/8/layout/bProcess4"/>
    <dgm:cxn modelId="{6BDDABD7-B3AC-4BE1-B976-9CB1B7920DF4}" srcId="{307F70CA-5F0C-40B8-B6D0-27C4B8121FD7}" destId="{2409E105-DB1A-4042-8C48-AF616B619D17}" srcOrd="4" destOrd="0" parTransId="{FB811235-D214-44FC-BFC6-79DFE12AB059}" sibTransId="{493EB49D-32BF-4B7E-B843-326540FE250D}"/>
    <dgm:cxn modelId="{C055F5B4-AC5D-46D9-8038-CE8453AC5460}" type="presOf" srcId="{073879E8-0DB9-4C75-9178-64665530A9EE}" destId="{D2521E2D-490F-4018-A500-4BAF88CC6079}" srcOrd="0" destOrd="0" presId="urn:microsoft.com/office/officeart/2005/8/layout/bProcess4"/>
    <dgm:cxn modelId="{FD920497-ADE7-4638-81A7-AA7E118D793B}" type="presOf" srcId="{67F2C211-5390-4B35-A84E-1031DF4E23E0}" destId="{7F4D5E47-FBE9-4FD5-A95E-A2E2D5F16BBA}" srcOrd="0" destOrd="0" presId="urn:microsoft.com/office/officeart/2005/8/layout/bProcess4"/>
    <dgm:cxn modelId="{BC604A49-E163-4E38-B8C9-6CF4BAAB9B6D}" srcId="{307F70CA-5F0C-40B8-B6D0-27C4B8121FD7}" destId="{B3C6DEBA-B056-4BB2-ACB8-FF4016C93BF4}" srcOrd="2" destOrd="0" parTransId="{413035E6-A9CA-4D5E-9245-19A9ACE011FC}" sibTransId="{BCE1DE11-BFE0-453D-862A-04992444A2D3}"/>
    <dgm:cxn modelId="{67B973CE-B477-43F3-9DA9-245AA7796F3C}" type="presOf" srcId="{A57BDED2-31F8-4DBF-93DE-EC5E69906B70}" destId="{67CD0FF7-DBBD-4E5D-9D79-58139035A177}" srcOrd="0" destOrd="0" presId="urn:microsoft.com/office/officeart/2005/8/layout/bProcess4"/>
    <dgm:cxn modelId="{73CE341A-7A78-43B8-BDFC-F981332A5DF3}" type="presOf" srcId="{5DD3F01B-20B6-4EEB-811A-FF4895590DCE}" destId="{82CE5979-74B5-4E72-9462-7393BEDDCF7C}" srcOrd="0" destOrd="0" presId="urn:microsoft.com/office/officeart/2005/8/layout/bProcess4"/>
    <dgm:cxn modelId="{6A0CED41-D736-48C1-9DE3-9676310BF0EE}" srcId="{307F70CA-5F0C-40B8-B6D0-27C4B8121FD7}" destId="{A57BDED2-31F8-4DBF-93DE-EC5E69906B70}" srcOrd="3" destOrd="0" parTransId="{08BE1E59-209E-4CFF-9F6E-CB6092A9DAB6}" sibTransId="{240B16C5-72C2-4A5C-9A46-F22BC9B9A185}"/>
    <dgm:cxn modelId="{BAF19DF1-08FD-4935-9CD1-A58BE591B70C}" type="presOf" srcId="{72F16327-4B84-4B1A-A616-49B63AE87E8F}" destId="{88F32537-FB75-4776-8B04-67F3F78BB88E}" srcOrd="0" destOrd="0" presId="urn:microsoft.com/office/officeart/2005/8/layout/bProcess4"/>
    <dgm:cxn modelId="{02C9ACEE-A239-407F-9B43-1B74B08C71BE}" type="presOf" srcId="{2409E105-DB1A-4042-8C48-AF616B619D17}" destId="{0CA66245-2300-457B-8DD6-68C7490682BF}" srcOrd="0" destOrd="0" presId="urn:microsoft.com/office/officeart/2005/8/layout/bProcess4"/>
    <dgm:cxn modelId="{AB073B8A-3958-457B-84D1-430152A0D442}" type="presOf" srcId="{EF3EE37F-214A-4FD0-BCD5-CE5223D3CA76}" destId="{9F0F15D2-8796-4CB6-986C-647D805DDA25}" srcOrd="0" destOrd="0" presId="urn:microsoft.com/office/officeart/2005/8/layout/bProcess4"/>
    <dgm:cxn modelId="{CF3A3167-4484-40CA-B1D1-B48270806C6F}" type="presOf" srcId="{240B16C5-72C2-4A5C-9A46-F22BC9B9A185}" destId="{E3906CF2-F632-4D77-AFDC-1DEAEE1C8629}" srcOrd="0" destOrd="0" presId="urn:microsoft.com/office/officeart/2005/8/layout/bProcess4"/>
    <dgm:cxn modelId="{64E8A792-A81E-4D9C-94A1-0DBF5F7CD715}" type="presOf" srcId="{BCE1DE11-BFE0-453D-862A-04992444A2D3}" destId="{AB541FF8-9A5C-44F8-9E9B-137E0F976914}" srcOrd="0" destOrd="0" presId="urn:microsoft.com/office/officeart/2005/8/layout/bProcess4"/>
    <dgm:cxn modelId="{A3C6F46A-3864-4640-BDDC-870A82CA3089}" srcId="{307F70CA-5F0C-40B8-B6D0-27C4B8121FD7}" destId="{C50FEE05-EDED-4E37-ABAF-C23C86DCD401}" srcOrd="1" destOrd="0" parTransId="{1937383D-FAC1-4F6A-A29C-E1D5E34D588E}" sibTransId="{67F2C211-5390-4B35-A84E-1031DF4E23E0}"/>
    <dgm:cxn modelId="{59AE1273-9C7E-4390-B982-56A1B1BBC950}" type="presParOf" srcId="{CDED24C8-3436-4DCB-A801-A77613066E7F}" destId="{2638FECF-04DA-4E9B-8BE0-E2D8783C46B0}" srcOrd="0" destOrd="0" presId="urn:microsoft.com/office/officeart/2005/8/layout/bProcess4"/>
    <dgm:cxn modelId="{405C5AB9-D83D-4795-AC9F-B97B160549FB}" type="presParOf" srcId="{2638FECF-04DA-4E9B-8BE0-E2D8783C46B0}" destId="{104088ED-03F8-4F6A-9C0D-F806A1FBF4F8}" srcOrd="0" destOrd="0" presId="urn:microsoft.com/office/officeart/2005/8/layout/bProcess4"/>
    <dgm:cxn modelId="{47404C01-D665-4F3F-A1BD-BDD9E164FF21}" type="presParOf" srcId="{2638FECF-04DA-4E9B-8BE0-E2D8783C46B0}" destId="{5E62F41D-C2E5-4FC0-A48C-2C4E090B9B11}" srcOrd="1" destOrd="0" presId="urn:microsoft.com/office/officeart/2005/8/layout/bProcess4"/>
    <dgm:cxn modelId="{C4482612-18D9-4E3A-8829-8DDAD3F3D887}" type="presParOf" srcId="{CDED24C8-3436-4DCB-A801-A77613066E7F}" destId="{88F32537-FB75-4776-8B04-67F3F78BB88E}" srcOrd="1" destOrd="0" presId="urn:microsoft.com/office/officeart/2005/8/layout/bProcess4"/>
    <dgm:cxn modelId="{CF8BD8B1-E213-4AF5-BAF7-ADAF97C0EA61}" type="presParOf" srcId="{CDED24C8-3436-4DCB-A801-A77613066E7F}" destId="{9765EFAC-9DE5-4AAC-A398-E4F91C430282}" srcOrd="2" destOrd="0" presId="urn:microsoft.com/office/officeart/2005/8/layout/bProcess4"/>
    <dgm:cxn modelId="{FE71B7C7-7A1C-4C0A-898F-2A4860256D71}" type="presParOf" srcId="{9765EFAC-9DE5-4AAC-A398-E4F91C430282}" destId="{E750F4DF-629E-4AB3-96C8-913B8D931872}" srcOrd="0" destOrd="0" presId="urn:microsoft.com/office/officeart/2005/8/layout/bProcess4"/>
    <dgm:cxn modelId="{4AFD5E60-8159-4D28-92CD-0DC1578213F7}" type="presParOf" srcId="{9765EFAC-9DE5-4AAC-A398-E4F91C430282}" destId="{60584E63-810B-4811-9D7B-D415B8C9ACF7}" srcOrd="1" destOrd="0" presId="urn:microsoft.com/office/officeart/2005/8/layout/bProcess4"/>
    <dgm:cxn modelId="{8DE2E6E5-F7EA-48B8-977A-2C344D92BF0D}" type="presParOf" srcId="{CDED24C8-3436-4DCB-A801-A77613066E7F}" destId="{7F4D5E47-FBE9-4FD5-A95E-A2E2D5F16BBA}" srcOrd="3" destOrd="0" presId="urn:microsoft.com/office/officeart/2005/8/layout/bProcess4"/>
    <dgm:cxn modelId="{18518AC5-BFE6-4127-B746-B824DDBA78DC}" type="presParOf" srcId="{CDED24C8-3436-4DCB-A801-A77613066E7F}" destId="{432A9760-69AE-4EDF-9A27-D1EEA885C675}" srcOrd="4" destOrd="0" presId="urn:microsoft.com/office/officeart/2005/8/layout/bProcess4"/>
    <dgm:cxn modelId="{889B9555-37C2-4BC3-AA01-29C3F41E8D7A}" type="presParOf" srcId="{432A9760-69AE-4EDF-9A27-D1EEA885C675}" destId="{7B26068E-4273-45B0-BE9D-D3BC723A8613}" srcOrd="0" destOrd="0" presId="urn:microsoft.com/office/officeart/2005/8/layout/bProcess4"/>
    <dgm:cxn modelId="{8A206929-23D2-4A0E-A56C-78C11EDAE27E}" type="presParOf" srcId="{432A9760-69AE-4EDF-9A27-D1EEA885C675}" destId="{A7087ECC-6D3C-48DA-AA2C-84BBCADC7A80}" srcOrd="1" destOrd="0" presId="urn:microsoft.com/office/officeart/2005/8/layout/bProcess4"/>
    <dgm:cxn modelId="{3735C761-AC36-40FC-937E-50C21EBC2B07}" type="presParOf" srcId="{CDED24C8-3436-4DCB-A801-A77613066E7F}" destId="{AB541FF8-9A5C-44F8-9E9B-137E0F976914}" srcOrd="5" destOrd="0" presId="urn:microsoft.com/office/officeart/2005/8/layout/bProcess4"/>
    <dgm:cxn modelId="{6AABB3DE-DFFF-48F6-91E2-C682C8EC5FC9}" type="presParOf" srcId="{CDED24C8-3436-4DCB-A801-A77613066E7F}" destId="{C0ED1C0F-ED95-4879-904B-CDCC59F2599F}" srcOrd="6" destOrd="0" presId="urn:microsoft.com/office/officeart/2005/8/layout/bProcess4"/>
    <dgm:cxn modelId="{187F1CDA-4D53-417E-8F43-59DC7FDF19EF}" type="presParOf" srcId="{C0ED1C0F-ED95-4879-904B-CDCC59F2599F}" destId="{F8C3558B-66C7-46F1-93AD-724FB8933BB3}" srcOrd="0" destOrd="0" presId="urn:microsoft.com/office/officeart/2005/8/layout/bProcess4"/>
    <dgm:cxn modelId="{E3167B9A-2EB7-4423-B26B-FA50189DADE3}" type="presParOf" srcId="{C0ED1C0F-ED95-4879-904B-CDCC59F2599F}" destId="{67CD0FF7-DBBD-4E5D-9D79-58139035A177}" srcOrd="1" destOrd="0" presId="urn:microsoft.com/office/officeart/2005/8/layout/bProcess4"/>
    <dgm:cxn modelId="{06D803A3-2232-4520-96D4-F7DDD85F56B7}" type="presParOf" srcId="{CDED24C8-3436-4DCB-A801-A77613066E7F}" destId="{E3906CF2-F632-4D77-AFDC-1DEAEE1C8629}" srcOrd="7" destOrd="0" presId="urn:microsoft.com/office/officeart/2005/8/layout/bProcess4"/>
    <dgm:cxn modelId="{48AA8D76-29C0-4F9A-9ACE-E17369C75AA6}" type="presParOf" srcId="{CDED24C8-3436-4DCB-A801-A77613066E7F}" destId="{F74B4BD4-6B70-4F14-A2F4-DB7CE8C130E1}" srcOrd="8" destOrd="0" presId="urn:microsoft.com/office/officeart/2005/8/layout/bProcess4"/>
    <dgm:cxn modelId="{943C5BF0-57CA-4B79-A851-602479865E5C}" type="presParOf" srcId="{F74B4BD4-6B70-4F14-A2F4-DB7CE8C130E1}" destId="{010D4EBC-AF9F-4C2A-AA08-5EBC4EB43CE5}" srcOrd="0" destOrd="0" presId="urn:microsoft.com/office/officeart/2005/8/layout/bProcess4"/>
    <dgm:cxn modelId="{BB4E6A57-696D-4FA9-A60D-126709B00154}" type="presParOf" srcId="{F74B4BD4-6B70-4F14-A2F4-DB7CE8C130E1}" destId="{0CA66245-2300-457B-8DD6-68C7490682BF}" srcOrd="1" destOrd="0" presId="urn:microsoft.com/office/officeart/2005/8/layout/bProcess4"/>
    <dgm:cxn modelId="{0EBE44B1-CF49-48F3-9070-C23038A6B366}" type="presParOf" srcId="{CDED24C8-3436-4DCB-A801-A77613066E7F}" destId="{3E9E8859-5477-44C9-8CCA-6C7B698F17BF}" srcOrd="9" destOrd="0" presId="urn:microsoft.com/office/officeart/2005/8/layout/bProcess4"/>
    <dgm:cxn modelId="{201FE67D-B83D-4F29-80BD-34618DCA4FAE}" type="presParOf" srcId="{CDED24C8-3436-4DCB-A801-A77613066E7F}" destId="{9F787F64-8C84-4C84-8D10-3562391F68C6}" srcOrd="10" destOrd="0" presId="urn:microsoft.com/office/officeart/2005/8/layout/bProcess4"/>
    <dgm:cxn modelId="{2B1352CE-8EFC-47F9-97C1-3D623D52A39C}" type="presParOf" srcId="{9F787F64-8C84-4C84-8D10-3562391F68C6}" destId="{D0B0F3C2-84A5-45A2-8073-BC8339C0005B}" srcOrd="0" destOrd="0" presId="urn:microsoft.com/office/officeart/2005/8/layout/bProcess4"/>
    <dgm:cxn modelId="{2956A408-604A-4A68-8A6B-A7DE33161CF4}" type="presParOf" srcId="{9F787F64-8C84-4C84-8D10-3562391F68C6}" destId="{D2521E2D-490F-4018-A500-4BAF88CC6079}" srcOrd="1" destOrd="0" presId="urn:microsoft.com/office/officeart/2005/8/layout/bProcess4"/>
    <dgm:cxn modelId="{2FB65C49-F0D9-4581-AE95-2CCAE1F900C0}" type="presParOf" srcId="{CDED24C8-3436-4DCB-A801-A77613066E7F}" destId="{82CE5979-74B5-4E72-9462-7393BEDDCF7C}" srcOrd="11" destOrd="0" presId="urn:microsoft.com/office/officeart/2005/8/layout/bProcess4"/>
    <dgm:cxn modelId="{52AAFE5E-5A2E-4048-991F-6E3EF616C6E4}" type="presParOf" srcId="{CDED24C8-3436-4DCB-A801-A77613066E7F}" destId="{1FCFAB24-DB85-43C2-B431-B09D0998EA40}" srcOrd="12" destOrd="0" presId="urn:microsoft.com/office/officeart/2005/8/layout/bProcess4"/>
    <dgm:cxn modelId="{2DEEF309-60E8-4505-8BF9-416FF6CF8E6A}" type="presParOf" srcId="{1FCFAB24-DB85-43C2-B431-B09D0998EA40}" destId="{6FF25190-3131-495C-A13E-9AF23A42BBD9}" srcOrd="0" destOrd="0" presId="urn:microsoft.com/office/officeart/2005/8/layout/bProcess4"/>
    <dgm:cxn modelId="{4091D00A-BB74-4D4F-83B3-057B2B6E69A9}" type="presParOf" srcId="{1FCFAB24-DB85-43C2-B431-B09D0998EA40}" destId="{9F0F15D2-8796-4CB6-986C-647D805DDA25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F32537-FB75-4776-8B04-67F3F78BB88E}">
      <dsp:nvSpPr>
        <dsp:cNvPr id="0" name=""/>
        <dsp:cNvSpPr/>
      </dsp:nvSpPr>
      <dsp:spPr>
        <a:xfrm rot="5400000">
          <a:off x="-325731" y="1029234"/>
          <a:ext cx="1605958" cy="1938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62F41D-C2E5-4FC0-A48C-2C4E090B9B11}">
      <dsp:nvSpPr>
        <dsp:cNvPr id="0" name=""/>
        <dsp:cNvSpPr/>
      </dsp:nvSpPr>
      <dsp:spPr>
        <a:xfrm>
          <a:off x="41768" y="1448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Охрана и укрепление физического и психического здоровья и эмоционального благополучия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9618" y="39298"/>
        <a:ext cx="2078140" cy="1216604"/>
      </dsp:txXfrm>
    </dsp:sp>
    <dsp:sp modelId="{7F4D5E47-FBE9-4FD5-A95E-A2E2D5F16BBA}">
      <dsp:nvSpPr>
        <dsp:cNvPr id="0" name=""/>
        <dsp:cNvSpPr/>
      </dsp:nvSpPr>
      <dsp:spPr>
        <a:xfrm rot="5400000">
          <a:off x="-325731" y="2644614"/>
          <a:ext cx="1605958" cy="1938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584E63-810B-4811-9D7B-D415B8C9ACF7}">
      <dsp:nvSpPr>
        <dsp:cNvPr id="0" name=""/>
        <dsp:cNvSpPr/>
      </dsp:nvSpPr>
      <dsp:spPr>
        <a:xfrm>
          <a:off x="41768" y="1616829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Максимальная реализация образовательного потенциала пространства ДОУ, группы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9618" y="1654679"/>
        <a:ext cx="2078140" cy="1216604"/>
      </dsp:txXfrm>
    </dsp:sp>
    <dsp:sp modelId="{AB541FF8-9A5C-44F8-9E9B-137E0F976914}">
      <dsp:nvSpPr>
        <dsp:cNvPr id="0" name=""/>
        <dsp:cNvSpPr/>
      </dsp:nvSpPr>
      <dsp:spPr>
        <a:xfrm>
          <a:off x="481958" y="3452304"/>
          <a:ext cx="2855186" cy="1938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087ECC-6D3C-48DA-AA2C-84BBCADC7A80}">
      <dsp:nvSpPr>
        <dsp:cNvPr id="0" name=""/>
        <dsp:cNvSpPr/>
      </dsp:nvSpPr>
      <dsp:spPr>
        <a:xfrm>
          <a:off x="41768" y="3232209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Построение вариативного развивающего образования, ориентированного на свободный выбор детей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9618" y="3270059"/>
        <a:ext cx="2078140" cy="1216604"/>
      </dsp:txXfrm>
    </dsp:sp>
    <dsp:sp modelId="{E3906CF2-F632-4D77-AFDC-1DEAEE1C8629}">
      <dsp:nvSpPr>
        <dsp:cNvPr id="0" name=""/>
        <dsp:cNvSpPr/>
      </dsp:nvSpPr>
      <dsp:spPr>
        <a:xfrm rot="16200000">
          <a:off x="2538876" y="2644614"/>
          <a:ext cx="1605958" cy="1938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CD0FF7-DBBD-4E5D-9D79-58139035A177}">
      <dsp:nvSpPr>
        <dsp:cNvPr id="0" name=""/>
        <dsp:cNvSpPr/>
      </dsp:nvSpPr>
      <dsp:spPr>
        <a:xfrm>
          <a:off x="2906376" y="3232209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условий для ежедневной трудовой деятельности и мотивации самосовершенствования педагогов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44226" y="3270059"/>
        <a:ext cx="2078140" cy="1216604"/>
      </dsp:txXfrm>
    </dsp:sp>
    <dsp:sp modelId="{3E9E8859-5477-44C9-8CCA-6C7B698F17BF}">
      <dsp:nvSpPr>
        <dsp:cNvPr id="0" name=""/>
        <dsp:cNvSpPr/>
      </dsp:nvSpPr>
      <dsp:spPr>
        <a:xfrm rot="16200000">
          <a:off x="2538876" y="1029234"/>
          <a:ext cx="1605958" cy="1938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A66245-2300-457B-8DD6-68C7490682BF}">
      <dsp:nvSpPr>
        <dsp:cNvPr id="0" name=""/>
        <dsp:cNvSpPr/>
      </dsp:nvSpPr>
      <dsp:spPr>
        <a:xfrm>
          <a:off x="2906376" y="1616829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Открытость дошкольного образования и вовлечение родителей непосредственно в образовательную деятельность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44226" y="1654679"/>
        <a:ext cx="2078140" cy="1216604"/>
      </dsp:txXfrm>
    </dsp:sp>
    <dsp:sp modelId="{82CE5979-74B5-4E72-9462-7393BEDDCF7C}">
      <dsp:nvSpPr>
        <dsp:cNvPr id="0" name=""/>
        <dsp:cNvSpPr/>
      </dsp:nvSpPr>
      <dsp:spPr>
        <a:xfrm>
          <a:off x="3346566" y="221543"/>
          <a:ext cx="2986113" cy="193845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521E2D-490F-4018-A500-4BAF88CC6079}">
      <dsp:nvSpPr>
        <dsp:cNvPr id="0" name=""/>
        <dsp:cNvSpPr/>
      </dsp:nvSpPr>
      <dsp:spPr>
        <a:xfrm>
          <a:off x="2906376" y="1448"/>
          <a:ext cx="2153840" cy="12923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Построение образовательной деятельности на основе взаимодействия взрослых с детьми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44226" y="39298"/>
        <a:ext cx="2078140" cy="1216604"/>
      </dsp:txXfrm>
    </dsp:sp>
    <dsp:sp modelId="{9F0F15D2-8796-4CB6-986C-647D805DDA25}">
      <dsp:nvSpPr>
        <dsp:cNvPr id="0" name=""/>
        <dsp:cNvSpPr/>
      </dsp:nvSpPr>
      <dsp:spPr>
        <a:xfrm>
          <a:off x="5770984" y="1448"/>
          <a:ext cx="2416846" cy="12923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равных условий для детей, принадлежащих к разным национально-культурным, религиозным общностям и социальным слоям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08834" y="39298"/>
        <a:ext cx="2341146" cy="12166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C4CA3-2BB4-4E2B-AA8B-0CA6E71F4610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7346C-EEE6-461E-B4C8-DD0D0BB7D2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469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F48CB-ED34-4E03-AD9A-4049A05A616D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DF6AC-5331-4052-92F3-4C226CDF0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882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9A0C7-2D53-402E-BB7D-8B82848DFFC8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2FE69-A341-40C8-BDA2-216A8FE7FC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26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B8CA7-8290-436E-B139-70A34AF98CAA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6DC77-3D33-4BA8-BC0C-027AEEA828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047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1B2FE-9F00-4D18-8AB8-99A38A1EAD52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6E5CE-D411-4176-87E6-53C45D6863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98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A6B7E-A680-4064-B63B-3EE297852C74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24264-F96D-4DEF-B143-1F3C74C675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22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430A4-45AC-4EDB-A9CD-D06748C52734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BCD41-2EDA-40AF-99C3-228982DFC2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377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51052-28CA-4CA4-B56F-58318FD5522B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1C8DE-FDEB-4179-908E-72A300D781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59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5AE73-FF90-4CCA-AD38-F09FFEEDA960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7E3BC-8AA3-4DCA-80E9-386E4C362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486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7CECA-8861-4C27-9AB4-2C41D78F13C5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1778A-8DD6-48AB-AF14-95127C926E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38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5B01E-6B90-4BAC-B764-C1BE1D9FBBE5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212FE-7CC6-4233-BB22-8131DFC98B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226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altLang="ru-RU" smtClean="0"/>
              <a:t>Зразок заголовка</a:t>
            </a:r>
            <a:endParaRPr lang="ru-RU" alt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altLang="ru-RU" smtClean="0"/>
              <a:t>Зразок тексту</a:t>
            </a:r>
          </a:p>
          <a:p>
            <a:pPr lvl="1"/>
            <a:r>
              <a:rPr lang="uk-UA" altLang="ru-RU" smtClean="0"/>
              <a:t>Другий рівень</a:t>
            </a:r>
          </a:p>
          <a:p>
            <a:pPr lvl="2"/>
            <a:r>
              <a:rPr lang="uk-UA" altLang="ru-RU" smtClean="0"/>
              <a:t>Третій рівень</a:t>
            </a:r>
          </a:p>
          <a:p>
            <a:pPr lvl="3"/>
            <a:r>
              <a:rPr lang="uk-UA" altLang="ru-RU" smtClean="0"/>
              <a:t>Четвертий рівень</a:t>
            </a:r>
          </a:p>
          <a:p>
            <a:pPr lvl="4"/>
            <a:r>
              <a:rPr lang="uk-UA" altLang="ru-RU" smtClean="0"/>
              <a:t>П'ятий рівень</a:t>
            </a:r>
            <a:endParaRPr lang="ru-RU" alt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410B217-6020-476D-9FD3-1B46D9C066BD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E7AD22-7495-474E-945C-B30573E21E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3960439"/>
          </a:xfrm>
        </p:spPr>
        <p:txBody>
          <a:bodyPr/>
          <a:lstStyle/>
          <a:p>
            <a:r>
              <a:rPr lang="ru-RU" alt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развивающей предметно-пространственной среды дошкольников в соответствии с требованиями ФГОС ДО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1512168"/>
          </a:xfrm>
        </p:spPr>
        <p:txBody>
          <a:bodyPr/>
          <a:lstStyle/>
          <a:p>
            <a:pPr lvl="0" algn="l"/>
            <a:endParaRPr lang="ru-RU" alt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endParaRPr lang="ru-RU" alt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ru-RU" alt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       г</a:t>
            </a:r>
            <a:r>
              <a:rPr lang="ru-RU" alt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Иркутск </a:t>
            </a:r>
            <a:endParaRPr lang="ru-RU" alt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принципы отбора игровой продукции для детей-дошкольников:</a:t>
            </a:r>
            <a:r>
              <a:rPr lang="ru-RU" dirty="0" smtClean="0"/>
              <a:t>         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Принцип безопасности (отсутствия рисков):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риски;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 риски;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нравственные риски.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Принцип развития, с учетом зоны ближайшего развития ребенка.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Принцип соответствия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возрастным особенностям ребенка;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индивидуальным особенностям;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специальным особенностям ребенка.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517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познавательный;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литературный;</a:t>
            </a: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конструктивный;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изоискусства;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учебной деятельности;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театрализованной деятельности;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экспериментально – исследовательской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личностный центр;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музыкальный.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1635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организации развивающей предметно-пространственной среды в группе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119930"/>
              </p:ext>
            </p:extLst>
          </p:nvPr>
        </p:nvGraphicFramePr>
        <p:xfrm>
          <a:off x="251519" y="1700809"/>
          <a:ext cx="8712969" cy="445008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9043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43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43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0" lang="ru-RU" sz="2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Младший  возраст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Средний возраст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Старший и подготовительный возраст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- Накопление опыта предметно – познавательной и коммуникативной деятельности,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- накопление опыта предметно – познавательной и коммуникативной деятельности.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- формирование опыта совместного со сверстниками действия, развитие познавательных интересов и творческое отражение впечатлений в различных видах продуктивной деятельности.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8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- формирование познавательной активности, самостоятельности, ответственности и инициативы,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- участие в преобразовании предметно – пространственной среды.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760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5865515"/>
          </a:xfrm>
        </p:spPr>
        <p:txBody>
          <a:bodyPr/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Центры могут быть разграничены (полки, напольное покрытие, коробки, мольберты, столы и возвышения можно использовать для разграничения пространства), но вместе с тем, 1/3 пространства группы свободна для организации игр и деятельности большого количества детей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Мебель и оборудование расставлены таким образом, чтобы обеспечивать свободное и безопасное передвижение детей (не должно, быть, слишком, много, открытого, пространства, которое бы провоцировало детей бегать с опасностью для других детей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«тихие» и «шумные» центры достаточно разнесены, чтобы дети не мешали друг другу (уровень шума влияет на желание передвигаться, уровень тревожности и творческие возможности детей); оформление «уголка уединения» необходимо для отдыха ребенку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материалы, которые стимулируют познавательную и речевую деятельность, детей включены во все центры;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материалы, которые позволяют ребенку разворачивать самостоятельную деятельность представлены в достаточном количестве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центры допускают как индивидуальные занятия детей, так и объединения детей в малые и большие группы;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/>
          <a:lstStyle/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8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центры предназначены как для самостоятельной, совместной деятельности детей и взрослых, так и для проведения некоторых видов занятий;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чтения, прослушивания музыки, отдыха есть достаточно мягких «посадочных мест» (подушки, обтянутые пенопластовые матрацы, кресла, пуфики и пр.);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помещении достаточно столов и стульев, чтобы все дети могли одновременно разместиться за ними (желательно, чтобы, столы были небольшие и стояли бы в разных местах группы);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помещение группы организовано так, чтобы воспитатели могли одновременно наблюдать за тем, что происходит в большинстве центров;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материалы, а так же детские рисунки и поделки развешаны на уровне глаз ребенка;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каждого ребенка есть индивидуальное место, куда он может положить свои вещи и предметы.</a:t>
            </a:r>
          </a:p>
        </p:txBody>
      </p:sp>
    </p:spTree>
    <p:extLst>
      <p:ext uri="{BB962C8B-B14F-4D97-AF65-F5344CB8AC3E}">
        <p14:creationId xmlns:p14="http://schemas.microsoft.com/office/powerpoint/2010/main" val="368601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/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интересов детей, любознательности и познавательной мотивации; развитие воображения и творческой активности; формирование представлений о себе, объектах окружающего мира о свойствах и отношениях объектов окружающего мира (форме, цвете, размере, материалов и т.д.), о малой родине и Отечестве и т.д. (дидактические игры, обучающие и др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</a:p>
          <a:p>
            <a:pPr marL="0" indent="0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Примерные центры: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центр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«Мы познаем мир» или Уголок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краеведения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сенсорного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центр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центр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математического развития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центр экспериментирования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9651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Создавая  развивающую среду необходимо помнить: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 должна выполнять образовательную, развивающую, воспитывающую, стимулирующую, организованную, коммуникативную функции. Но самое главное - она должна работать на развитие самостоятельности и самодеятельности ребенка.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гибкое и вариативное использование пространства. Среда должна служить удовлетворению потребностей и интересов ребенка.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и дизайн предметов ориентирована на безопасность и возраст детей.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декора должны быть легко сменяемыми.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каждой группе необходимо предусмотреть место для детской экспериментальной деятельности.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832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6192688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Организуя предметную среду в группе необходимо учитывать закономерности психического развития, показатели их здоровья, психофизиологические и коммуникативные особенности, уровень речевого развития, а также показатели эмоциональной сферы.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Цветовая палитра должна быть представлена теплыми, пастельными тонами.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создании развивающего пространства в группе необходимо учитывать ведущую роль игровой деятельности.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 должна меняться в зависимости от возрастных особенностей детей, образовательной программы.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2701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развивающей предметно – пространственной среды в ДОУ с учетом требований ФГОС строится таким образом, чтобы дать возможность наиболее эффективно развивать индивидуальность каждого ребенка с учетом его склонностей, интересов, уровня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</a:t>
            </a: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2" y="3789040"/>
            <a:ext cx="3024187" cy="259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2645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74442"/>
          </a:xfrm>
        </p:spPr>
        <p:txBody>
          <a:bodyPr/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ДО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нацеливает на личностно-ориентированный подход к каждому ребенку для сохранения самоценности дошкольного детства, на отсутствие жесткой регламентации детской деятельности.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406" y="4437063"/>
            <a:ext cx="5163187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7614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создании РППС ДОО необходимо обеспечить реализацию: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потенциала пространства группы и материалов, оборудования и инвентаря для развития детей, охраны и укрепления их здоровья, учета индивидуальных особенностей и коррекции развития детей;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Двигательной активности детей, возможности общения и совместной деятельности детей и взрослых, возможности для уединения;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образовательных программ с учетом применения инклюзивного образования, национально-культурных, климатических и других условий.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249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ФГОС ДО РППС должна обеспечивать и гарантировать: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541656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1197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3298378"/>
          </a:xfrm>
        </p:spPr>
        <p:txBody>
          <a:bodyPr/>
          <a:lstStyle/>
          <a:p>
            <a:pPr algn="l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РППС выполняет образовательную, развивающую, воспитывающую, стимулирующую функции.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взросления ребенка все компоненты РППС необходимо менять, обновлять и пополнять.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РППС должна быть не только развивающей, но и </a:t>
            </a: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развивающейся.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88" y="3571876"/>
            <a:ext cx="3604698" cy="2703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083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организации РППС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760640"/>
          </a:xfrm>
        </p:spPr>
        <p:txBody>
          <a:bodyPr/>
          <a:lstStyle/>
          <a:p>
            <a:r>
              <a:rPr lang="ru-RU" sz="1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Содержательно-насыщенная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средства обучения, инвентарь, оборудование, которые позволяют обеспечить все виды детской деятельности; эмоциональное благополучие детей; возможность самовыражения детей.</a:t>
            </a:r>
          </a:p>
          <a:p>
            <a:r>
              <a:rPr lang="ru-RU" sz="1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Трансформируемая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возможность изменения РППС в зависимости от образовательной ситуации, интересов и возможностей детей.</a:t>
            </a:r>
          </a:p>
          <a:p>
            <a:r>
              <a:rPr lang="ru-RU" sz="1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Полифункциональная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возможность разнообразного использования составляющих РППС в разных видах детской активности.</a:t>
            </a:r>
          </a:p>
          <a:p>
            <a:r>
              <a:rPr lang="ru-RU" sz="1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Доступная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свободный доступ воспитанников к играм, игрушкам, материалам, пособиям, обеспечивающим все виды детской деятельности.</a:t>
            </a:r>
          </a:p>
          <a:p>
            <a:r>
              <a:rPr lang="ru-RU" sz="1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Безопасная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соответствие элементов РППС требованиям СЭС, пожарной безопасности и охране жизни и здоровья детей.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293096"/>
            <a:ext cx="2388678" cy="2399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5319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Предметное содержание: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предметы должны быть известны детям, соответствовать их индивидуальным особенностям (возрастным и гендерным) для осуществления полноценной совместной и самостоятельной деятельности с взрослыми и со сверстниками.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5945" y="4293096"/>
            <a:ext cx="3257954" cy="2234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8768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Изменение: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Разделение на зоны с помощью различных элементов. Могут быть использованы некрупные передвижные ширмы, различное игровое оборудование, символы и знаки для зонирования.    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789040"/>
            <a:ext cx="2224088" cy="222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34309"/>
            <a:ext cx="234315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8493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Объективные показатели негативного влияния: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Сенсорная агрессия (цвет, свет, мерцание, звук)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Провокация к совершению аморальных и безнравственных поступков и формированию негативных установок личности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Чрезмерное развитие сторон личности и чувств за счет общего развития (чувство превосходства над другими, зависть, жадность)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преждевременных потребностей ребенка, в том числе и сексуальных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активности ребенка, культивирование его несамостоятельности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Тщеславие от «имения» игрушки вместо «умения»: придумать различные способы игры, сделать игрушку своими руками)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Культивирование индивидуализма вместо развития социальности.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376251"/>
      </p:ext>
    </p:extLst>
  </p:cSld>
  <p:clrMapOvr>
    <a:masterClrMapping/>
  </p:clrMapOvr>
</p:sld>
</file>

<file path=ppt/theme/theme1.xml><?xml version="1.0" encoding="utf-8"?>
<a:theme xmlns:a="http://schemas.openxmlformats.org/drawingml/2006/main" name="44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</Template>
  <TotalTime>742</TotalTime>
  <Words>1174</Words>
  <Application>Microsoft Office PowerPoint</Application>
  <PresentationFormat>Экран (4:3)</PresentationFormat>
  <Paragraphs>99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44</vt:lpstr>
      <vt:lpstr>Организация развивающей предметно-пространственной среды дошкольников в соответствии с требованиями ФГОС ДО</vt:lpstr>
      <vt:lpstr>ФГОС ДО нацеливает на личностно-ориентированный подход к каждому ребенку для сохранения самоценности дошкольного детства, на отсутствие жесткой регламентации детской деятельности.</vt:lpstr>
      <vt:lpstr>При создании РППС ДОО необходимо обеспечить реализацию:</vt:lpstr>
      <vt:lpstr>В соответствии с ФГОС ДО РППС должна обеспечивать и гарантировать:</vt:lpstr>
      <vt:lpstr>РППС выполняет образовательную, развивающую, воспитывающую, стимулирующую функции. В процессе взросления ребенка все компоненты РППС необходимо менять, обновлять и пополнять. РППС должна быть не только развивающей, но и развивающейся.</vt:lpstr>
      <vt:lpstr>Основные принципы организации РППС</vt:lpstr>
      <vt:lpstr>Предметное содержание:</vt:lpstr>
      <vt:lpstr>Изменение:</vt:lpstr>
      <vt:lpstr>Объективные показатели негативного влияния:</vt:lpstr>
      <vt:lpstr>Общие принципы отбора игровой продукции для детей-дошкольников:          </vt:lpstr>
      <vt:lpstr>Центры:</vt:lpstr>
      <vt:lpstr>Особенности организации развивающей предметно-пространственной среды в группе</vt:lpstr>
      <vt:lpstr>Презентация PowerPoint</vt:lpstr>
      <vt:lpstr>Презентация PowerPoint</vt:lpstr>
      <vt:lpstr>Познавательное развитие</vt:lpstr>
      <vt:lpstr>Создавая  развивающую среду необходимо помнить: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развивающей предметно-пространственной среды дошкольников в соответствии с требованиями ФГОС ДО</dc:title>
  <dc:creator>Татьяна Морозова</dc:creator>
  <cp:lastModifiedBy>Nataliya</cp:lastModifiedBy>
  <cp:revision>19</cp:revision>
  <dcterms:created xsi:type="dcterms:W3CDTF">2015-02-12T06:36:03Z</dcterms:created>
  <dcterms:modified xsi:type="dcterms:W3CDTF">2022-12-06T06:54:05Z</dcterms:modified>
</cp:coreProperties>
</file>