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slide+xml" PartName="/ppt/slides/slide39.xml"/>
  <Override ContentType="application/vnd.openxmlformats-officedocument.presentationml.slide+xml" PartName="/ppt/slides/slide40.xml"/>
  <Override ContentType="application/vnd.openxmlformats-officedocument.presentationml.slide+xml" PartName="/ppt/slides/slide41.xml"/>
  <Override ContentType="application/vnd.openxmlformats-officedocument.presentationml.slide+xml" PartName="/ppt/slides/slide42.xml"/>
  <Override ContentType="application/vnd.openxmlformats-officedocument.presentationml.slide+xml" PartName="/ppt/slides/slide43.xml"/>
  <Override ContentType="application/vnd.openxmlformats-officedocument.presentationml.slide+xml" PartName="/ppt/slides/slide44.xml"/>
  <Override ContentType="application/vnd.openxmlformats-officedocument.presentationml.slide+xml" PartName="/ppt/slides/slide45.xml"/>
  <Override ContentType="application/vnd.openxmlformats-officedocument.presentationml.slide+xml" PartName="/ppt/slides/slide46.xml"/>
  <Override ContentType="application/vnd.openxmlformats-officedocument.presentationml.slide+xml" PartName="/ppt/slides/slide47.xml"/>
  <Override ContentType="application/vnd.openxmlformats-officedocument.presentationml.slide+xml" PartName="/ppt/slides/slide48.xml"/>
  <Override ContentType="application/vnd.openxmlformats-officedocument.presentationml.slide+xml" PartName="/ppt/slides/slide49.xml"/>
  <Override ContentType="application/vnd.openxmlformats-officedocument.presentationml.slide+xml" PartName="/ppt/slides/slide5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329" r:id="rId2"/>
    <p:sldId id="257" r:id="rId3"/>
    <p:sldId id="284" r:id="rId4"/>
    <p:sldId id="285" r:id="rId5"/>
    <p:sldId id="353" r:id="rId6"/>
    <p:sldId id="294" r:id="rId7"/>
    <p:sldId id="295" r:id="rId8"/>
    <p:sldId id="337" r:id="rId9"/>
    <p:sldId id="327" r:id="rId10"/>
    <p:sldId id="351" r:id="rId11"/>
    <p:sldId id="343" r:id="rId12"/>
    <p:sldId id="316" r:id="rId13"/>
    <p:sldId id="344" r:id="rId14"/>
    <p:sldId id="325" r:id="rId15"/>
    <p:sldId id="346" r:id="rId16"/>
    <p:sldId id="347" r:id="rId17"/>
    <p:sldId id="348" r:id="rId18"/>
    <p:sldId id="349" r:id="rId19"/>
    <p:sldId id="350" r:id="rId20"/>
    <p:sldId id="352" r:id="rId21"/>
    <p:sldId id="363" r:id="rId22"/>
    <p:sldId id="364" r:id="rId23"/>
    <p:sldId id="365" r:id="rId24"/>
    <p:sldId id="366" r:id="rId25"/>
    <p:sldId id="367" r:id="rId26"/>
    <p:sldId id="368" r:id="rId27"/>
    <p:sldId id="369" r:id="rId28"/>
    <p:sldId id="370" r:id="rId29"/>
    <p:sldId id="371" r:id="rId30"/>
    <p:sldId id="372" r:id="rId31"/>
    <p:sldId id="373" r:id="rId32"/>
    <p:sldId id="374" r:id="rId33"/>
    <p:sldId id="375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76" r:id="rId42"/>
    <p:sldId id="345" r:id="rId43"/>
    <p:sldId id="333" r:id="rId44"/>
    <p:sldId id="359" r:id="rId45"/>
    <p:sldId id="360" r:id="rId46"/>
    <p:sldId id="384" r:id="rId47"/>
    <p:sldId id="338" r:id="rId48"/>
    <p:sldId id="336" r:id="rId49"/>
    <p:sldId id="361" r:id="rId50"/>
    <p:sldId id="362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84701" autoAdjust="0"/>
  </p:normalViewPr>
  <p:slideViewPr>
    <p:cSldViewPr>
      <p:cViewPr>
        <p:scale>
          <a:sx n="77" d="100"/>
          <a:sy n="77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8.xml.rels><?xml version="1.0" encoding="UTF-8" standalone="yes" ?><Relationships xmlns="http://schemas.openxmlformats.org/package/2006/relationships"><Relationship Id="rId2" Target="../media/image2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9.xml.rels><?xml version="1.0" encoding="UTF-8" standalone="yes" ?><Relationships xmlns="http://schemas.openxmlformats.org/package/2006/relationships"><Relationship Id="rId2" Target="../media/image2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 ?><Relationships xmlns="http://schemas.openxmlformats.org/package/2006/relationships"><Relationship Id="rId2" Target="../media/image29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1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2.xml.rels><?xml version="1.0" encoding="UTF-8" standalone="yes" ?><Relationships xmlns="http://schemas.openxmlformats.org/package/2006/relationships"><Relationship Id="rId2" Target="../media/image3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3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4.xml.rels><?xml version="1.0" encoding="UTF-8" standalone="yes" ?><Relationships xmlns="http://schemas.openxmlformats.org/package/2006/relationships"><Relationship Id="rId2" Target="../media/image3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5.xml.rels><?xml version="1.0" encoding="UTF-8" standalone="yes" ?><Relationships xmlns="http://schemas.openxmlformats.org/package/2006/relationships"><Relationship Id="rId2" Target="../media/image3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6.xml.rels><?xml version="1.0" encoding="UTF-8" standalone="yes" ?><Relationships xmlns="http://schemas.openxmlformats.org/package/2006/relationships"><Relationship Id="rId2" Target="../media/image3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7.xml.rels><?xml version="1.0" encoding="UTF-8" standalone="yes" ?><Relationships xmlns="http://schemas.openxmlformats.org/package/2006/relationships"><Relationship Id="rId2" Target="../media/image3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 ?><Relationships xmlns="http://schemas.openxmlformats.org/package/2006/relationships"><Relationship Id="rId2" Target="../media/image3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1476" y="1484784"/>
            <a:ext cx="8677660" cy="1905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урока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«Разборка, ремонт, сборка 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ГРМ.</a:t>
            </a:r>
            <a:b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Замена ремня ГРМ</a:t>
            </a: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588" y="516967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ГБПОУ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«МАГНИТОГОРСКИЙ СТРОИТЕЛЬНО - МОНТАЖНЫЙ ТЕХНИКУМ»</a:t>
            </a:r>
          </a:p>
        </p:txBody>
      </p:sp>
      <p:pic>
        <p:nvPicPr>
          <p:cNvPr id="1026" name="Picture 2" descr="C:\Users\Home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577" y="3717032"/>
            <a:ext cx="4381458" cy="26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 помощи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спецключа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или газово-разводным ключом открутить гайку крепления шкива </a:t>
            </a:r>
            <a:r>
              <a:rPr lang="ru-RU" sz="2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коленвала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99573"/>
            <a:ext cx="4680520" cy="299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571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50812" y="3244334"/>
            <a:ext cx="36216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50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50067" y="1070040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болты крепления картера к крышке привода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76872"/>
            <a:ext cx="4524964" cy="3447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20688"/>
            <a:ext cx="8229600" cy="11521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и гайки с крышки привода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её.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420888"/>
            <a:ext cx="4585096" cy="309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2243" y="908720"/>
            <a:ext cx="71688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Снять клапанную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крышку, предварительно открутив гайки крепления, аккуратно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удалить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прокладку.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4057798" cy="299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6238"/>
            <a:ext cx="8229600" cy="59404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Используя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молоток и отвертку,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разогнуть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фиксирующие усики на стопорной шайбе болта крепления звёздочки, валика привода, вспомогательных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агрегатов.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b="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latin typeface="+mn-lt"/>
              </a:rPr>
            </a:b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764704"/>
            <a:ext cx="74168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924944"/>
            <a:ext cx="4455653" cy="297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183880" cy="79208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 Продолжить ту же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операцию с болтом крепления звёздочки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348880"/>
            <a:ext cx="3989982" cy="273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8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183880" cy="864096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крепления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натяжитель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цепи.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4044861" cy="302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526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568374" cy="1800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Удерживая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коленвал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проворачивания, ослабить  болт крепления звёздочки валика привода вспомогательных агрегатов.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80928"/>
            <a:ext cx="3787229" cy="2743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654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8183880" cy="12241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11. Снять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звёздочку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вместе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 цепью, немного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опустить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звёздочку вниз, и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цепь со звёздочки, аккуратно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опустить 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цепь вниз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780928"/>
            <a:ext cx="4104456" cy="285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667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038" y="62068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12. Проделать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вышеописанную операцию со звёздочкой валика привода вспомогательных агрегатов.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4864"/>
            <a:ext cx="4374976" cy="3365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17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499412" cy="64545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изучения темы занятия Вы будете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Уметь: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снимать и устанавливать детали ГРМ;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определять способы и средства ремонта ГРМ;</a:t>
            </a:r>
          </a:p>
          <a:p>
            <a:pPr algn="just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определять и устранять возникшие неисправности в ГРМ в соответствии с технологической картой;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производить коррекцию выполненной работы;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организовывать рабочее место;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подбирать и пользоваться инструментами и приспособлениями;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выполнять заключительные работы.</a:t>
            </a:r>
          </a:p>
          <a:p>
            <a:pPr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принцип работы ГРМ;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виды неисправностей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ГРМ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приемы устранения дефектов и алгоритм трудовых действий при замене ремня ГРМ;</a:t>
            </a:r>
            <a:endParaRPr lang="ru-RU" sz="17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устройство и конструктивные особенности ГРМ;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назначение и взаимодействие основных деталей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ГРМ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виды и  методы ремонта;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- способы замены деталей.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284" y="7647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Снять цепь привода </a:t>
            </a:r>
            <a:r>
              <a:rPr lang="ru-RU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предварительно выкрутив ограничительный болт.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20888"/>
            <a:ext cx="4562871" cy="3142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8563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7776864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14. При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помощи монтажной лопатки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сместить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звёздочку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коленвала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снимите её.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39934"/>
            <a:ext cx="4320480" cy="33022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3154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154" y="69269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15. 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башмак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натяжителя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цепи, предварительно выкрутив болт крепления.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460701" cy="3158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752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гайки,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плоские шайбы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снять корпус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подшипников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04864"/>
            <a:ext cx="4285505" cy="335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8083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17. Выкрутить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десять внутренних, и один наружный болт крепления головки к блоку цилиндров.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головку. 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060848"/>
            <a:ext cx="4824536" cy="367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456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183880" cy="148360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маховик. 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переднею крышку картера сцепления, предварительно открутив гайки крепления.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крепления поддона масляного картера,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картер.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276872"/>
            <a:ext cx="4011190" cy="2888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5111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крепления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держатель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задней манжеты.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391472" cy="359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169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20. 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крепления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масляный насос.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61370"/>
            <a:ext cx="4896544" cy="3621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17263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21. На упорном фланце валика привода вспомогательных агрегатов,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болты крепления,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сместить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валик вперёд и снимите его.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5" y="1961746"/>
            <a:ext cx="4608512" cy="340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2243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шестерню привода распределителя зажигания, аккуратно поддев её отвёрткой.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3402359" cy="2717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681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1" y="476672"/>
            <a:ext cx="8229600" cy="51115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Входной тест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857232"/>
            <a:ext cx="857256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Выберите правильный ответ:</a:t>
            </a:r>
            <a:endParaRPr lang="ru-RU" sz="1600" dirty="0" smtClean="0"/>
          </a:p>
          <a:p>
            <a:pPr>
              <a:buNone/>
            </a:pPr>
            <a:endParaRPr lang="ru-RU" sz="16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69178" y="1484784"/>
            <a:ext cx="842968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 Каким способом осуществляется привод ГРМ?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зубчатыми колесами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цепью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в) зубчатым ремнем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всеми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указанными способами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 Что заставляет клапан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лотно прилегать к седлу?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 распределительный вал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б) толкатель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пружина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впускные и выпускные клапана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 Какая из деталей не относится к ГРМ?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толкатель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пружина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коромысло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шатун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000504"/>
            <a:ext cx="84296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51510" indent="-514350">
              <a:buNone/>
            </a:pPr>
            <a:endParaRPr lang="ru-RU" sz="1600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00636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14116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23. Выкрутить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шпильку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маслоотделителя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шпильку две гайки,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затянуть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относительно друг друга,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шпильку.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060848"/>
            <a:ext cx="4604717" cy="3259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694914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Выкрутить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болт 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кронштейн сливной трубки маслоотделителя.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420888"/>
            <a:ext cx="3971503" cy="29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6589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25. Вместе со сливной трубкой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снять маслоотделитель.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64904"/>
            <a:ext cx="3812629" cy="2699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4289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Ослабить крепление генератора торцовым ключом на «17», поднять его вверх, ослабив тем самым натяжение ремня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генератора, снять его.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33320"/>
            <a:ext cx="2808312" cy="230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449" y="2233319"/>
            <a:ext cx="3074911" cy="230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10568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8183880" cy="155561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27. Снять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верхнюю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 защиты ГРМ с помощью ключа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«10».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564904"/>
            <a:ext cx="3725250" cy="279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9043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28. Совместить метки на распределительном вале и коленчатом вале. Метка на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коленвале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должна соответствовать самой длинной метке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8"/>
            <a:ext cx="4032448" cy="3013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76166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8072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29. Метка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распредвале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также должна совпасть с меткой на шкиве ремня газораспределительного механизма.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76091"/>
            <a:ext cx="4248472" cy="317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8007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817" y="764704"/>
            <a:ext cx="8183880" cy="143332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Ослабить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крепление ролика ключом на «13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повернуть ролик справа налево головкой на «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30», чтобы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натяжение ремня газораспределительного механизма стало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3929962" cy="2938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05753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34076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31. После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уменьшения натяжения отодвинуть ремень ГРМ в сторону, попробовать достать его из-под капота.</a:t>
            </a:r>
          </a:p>
        </p:txBody>
      </p:sp>
    </p:spTree>
    <p:extLst>
      <p:ext uri="{BB962C8B-B14F-4D97-AF65-F5344CB8AC3E}">
        <p14:creationId xmlns:p14="http://schemas.microsoft.com/office/powerpoint/2010/main" val="33461023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32. Установить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новый ремень, натянуть его с помощью натяжного ролика.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64904"/>
            <a:ext cx="4022193" cy="2908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345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472518" cy="5666442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 Толкатель передает  усилие на: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клапан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штангу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распредвал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коромысло</a:t>
            </a:r>
          </a:p>
          <a:p>
            <a:pPr lvl="1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Какая деталь ГРМ нажимает на стержень клапана и открывает его?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толкатель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кулачок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штанга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коромысло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6. С какого цилиндра начинается регулировка тепловых зазоров клапанов?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 любого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 первого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со второго</a:t>
            </a:r>
          </a:p>
          <a:p>
            <a:pPr lvl="1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 четвертого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428736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/>
              <a:t>  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3429000"/>
            <a:ext cx="53578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500702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908720"/>
            <a:ext cx="8183880" cy="43639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чтоб имеющиеся метки совпали. Если это не происходит с первого раза, нужно повторить весь алгоритм сначала до получения нужного результата.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Полностью зажать ролик ключом на «13».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Проверить положение бегунка трамблера.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этого можно запускать мотор, чтоб удостовериться в его качественной работе. Если каких-либо дефектов не обнаружено, можно выполнять сборку в обратном порядке, не забывая при этом о натяжении ремня генератора.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1273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34. Провести процесс сборки 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идентично разборке.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6961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187562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28. Выполнить заключительные работы, убрать рабочее место.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92696"/>
            <a:ext cx="8183880" cy="69152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Требования по охране труда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305342"/>
            <a:ext cx="80724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Работать в спецодежде и застегнутых манжетах рукавов.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Осмотреть и подготовить свое рабочее место, убрать все лишние предметы, не загромождая при этом проходы.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Проверить наличие и исправность инструмента, приспособлений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 время работы располагать инструмент так, чтобы не возникала необходимость тянуться за ним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Трудноотворачиваемые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гайки при необходимости предварительно смачивать керосином или специальным составом. Правильно подбирать размер гаечного ключа.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Итоговый опрос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183880" cy="4187952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Опишите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последовательность разбора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ГРМ.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Опишите процесс замены ремня ГРМ.</a:t>
            </a:r>
          </a:p>
          <a:p>
            <a:pPr>
              <a:buFontTx/>
              <a:buChar char="-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93576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288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Эталоны ответов к итоговому опросу: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764704"/>
            <a:ext cx="8183880" cy="554461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выполнить подготовительные работы;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отсоединить клеммы аккумулятора;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гайку крепления шкива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коленвала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болты крепления картера к крышке привода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болты и гайки с крышки привода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и снять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её;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клапанную крышку, предварительно открутив гайки крепления, аккуратно удалить прокладку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разогнуть фиксирующие усики на стопорной шайбе болта крепления звёздочки, валика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привода;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продолжить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ту же операцию с болтом крепления звёздочки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болты крепления и снять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натяжитель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цепи;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ослабить  болт крепления звёздочки валика привода вспомогательных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агрегатов;</a:t>
            </a:r>
          </a:p>
          <a:p>
            <a:pPr>
              <a:buFontTx/>
              <a:buChar char="-"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ослабить  болт крепления звёздочки валика привода вспомогательных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агрегатов;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звёздочку с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вместе с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цепью;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цепь привода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башмак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натяжителя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цепи, предварительно выкрутив болт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крепления;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гайки, снять плоские шайбы, снять корпус подшипников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выкрутить 10 внутренних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и один наружный болт крепления головки к блоку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цилиндров; снять головку;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снять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маховик,переднею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крышку картера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сцепления,открутить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болты крепления поддона масляного картера, снять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картер;</a:t>
            </a:r>
          </a:p>
          <a:p>
            <a:pPr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открутить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болты крепления и снять держатель задней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манжеты;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9118508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открутить болты крепления и снять масляный насос;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открутить болты крепления, сместите валик вперёд и снять его;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снять шестерню привода распределителя зажигания;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выкрутить шпильку маслоотделителя;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выкрутить болт и снять кронштейн сливной трубки маслоотделителя;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вместе со сливной трубкой снять маслоотделитель;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ослабить крепление генератора торцовым ключом на «17», поднять его вверх, ослабив тем самым натяжение ремня генератора, снять его;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снять верхнюю часть защиты ГРМ с помощью ключа на «10»;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совместить метки на распределительном вале и коленчатом вале;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ослабить крепление ролика ключом на «13» и повернуть ролик справа налево головкой на «30», чтобы натяжение ремня газораспределительного механизма стало меньше; 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после уменьшения натяжения отодвинуть ремень ГРМ в сторону, попробовать достать его из-под капота;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установить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новый ремень, натянуть его с помощью натяжного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ролика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провести процесс сборки идентично разборке;</a:t>
            </a:r>
          </a:p>
          <a:p>
            <a:pPr marL="0" indent="0"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- выполнить заключительные работы, убрать рабочее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054321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268760"/>
            <a:ext cx="7715304" cy="18722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Качество выполненной работы будет проверяться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карте оценивания.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578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Карта оценивания </a:t>
            </a:r>
            <a:br>
              <a:rPr lang="ru-RU" sz="1000" dirty="0" smtClean="0">
                <a:solidFill>
                  <a:schemeClr val="tx1"/>
                </a:solidFill>
              </a:rPr>
            </a:br>
            <a:r>
              <a:rPr lang="ru-RU" sz="1000" dirty="0" smtClean="0">
                <a:solidFill>
                  <a:schemeClr val="tx1"/>
                </a:solidFill>
              </a:rPr>
              <a:t>выполнения практической работы на учебной практике</a:t>
            </a:r>
            <a:br>
              <a:rPr lang="ru-RU" sz="1000" dirty="0" smtClean="0">
                <a:solidFill>
                  <a:schemeClr val="tx1"/>
                </a:solidFill>
              </a:rPr>
            </a:br>
            <a:r>
              <a:rPr lang="ru-RU" sz="1000" dirty="0" smtClean="0">
                <a:solidFill>
                  <a:schemeClr val="tx1"/>
                </a:solidFill>
              </a:rPr>
              <a:t>Техническое обслуживание и ремонт автотранспорта                                                                                                                       </a:t>
            </a:r>
            <a:br>
              <a:rPr lang="ru-RU" sz="1000" dirty="0" smtClean="0">
                <a:solidFill>
                  <a:schemeClr val="tx1"/>
                </a:solidFill>
              </a:rPr>
            </a:br>
            <a:r>
              <a:rPr lang="ru-RU" sz="1000" dirty="0" smtClean="0">
                <a:solidFill>
                  <a:schemeClr val="tx1"/>
                </a:solidFill>
              </a:rPr>
              <a:t>ПК 1.3 Разбирать, собирать узлы и агрегаты автомобиля и устранять неисправности                                        </a:t>
            </a:r>
            <a:br>
              <a:rPr lang="ru-RU" sz="1000" dirty="0" smtClean="0">
                <a:solidFill>
                  <a:schemeClr val="tx1"/>
                </a:solidFill>
              </a:rPr>
            </a:br>
            <a:r>
              <a:rPr lang="ru-RU" sz="1000" dirty="0" smtClean="0">
                <a:solidFill>
                  <a:schemeClr val="tx1"/>
                </a:solidFill>
              </a:rPr>
              <a:t>   Устранение неисправностей автомобиля в соответствии с технологической картой и с соблюдением требований охраны труда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260098"/>
              </p:ext>
            </p:extLst>
          </p:nvPr>
        </p:nvGraphicFramePr>
        <p:xfrm>
          <a:off x="263709" y="1109888"/>
          <a:ext cx="8539370" cy="4962318"/>
        </p:xfrm>
        <a:graphic>
          <a:graphicData uri="http://schemas.openxmlformats.org/drawingml/2006/table">
            <a:tbl>
              <a:tblPr/>
              <a:tblGrid>
                <a:gridCol w="107364"/>
                <a:gridCol w="7664381"/>
                <a:gridCol w="255875"/>
                <a:gridCol w="255875"/>
                <a:gridCol w="255875"/>
              </a:tblGrid>
              <a:tr h="848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Показатели и категории оценивания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Баллы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Весовой коэффициент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Факт. кол-во баллов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97"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Владение приемами работ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5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самостоятельно, правильно и точно владеет приемами работы, осуществляет контроль качества выполняемых операций и самоконтроль с помощью мастера п.о. в отдельных случаях; (</a:t>
                      </a:r>
                      <a:r>
                        <a:rPr lang="ru-RU" sz="800" b="1" i="1" dirty="0">
                          <a:latin typeface="Times New Roman"/>
                          <a:ea typeface="Calibri"/>
                          <a:cs typeface="Times New Roman"/>
                        </a:rPr>
                        <a:t>Разборка и сборка узлов и агрегатов, устранение неисправностей).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   уверенно владеет приемами работ, но возможно несущественные ошибки, исправляемые самим обучающимся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98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   недостаточное владение приемами работ 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9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Соблюдение технических и технологических требований к качеству производимых работ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  качественно выполняет работу в полном соответствии с требованиями технической и технологической документации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  уровень качества выполненной работы снижен незначительно; работу выполняет самостоятельно (возможна несущественная помощь мастера)</a:t>
                      </a: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  значительные отклонения по качеству работы</a:t>
                      </a: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97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latin typeface="Times New Roman"/>
                          <a:ea typeface="Calibri"/>
                          <a:cs typeface="Times New Roman"/>
                        </a:rPr>
                        <a:t>Соблюдение требований безопасности труда и организации рабочего места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уверенно организует рабочее место, отвечающее требованиям НОТ для устранения возникших во время эксплуатации транспортных средств мелких неисправностей в соответствии с технической документацией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незначительные замечания по выполнению требований безопасности труда  и организации рабочего места  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    нарушения правил безопасности труда; существенные ошибки в организации рабочего места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497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4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latin typeface="Times New Roman"/>
                          <a:ea typeface="Calibri"/>
                          <a:cs typeface="Times New Roman"/>
                        </a:rPr>
                        <a:t>Умение пользоваться оборудованием, инструментами и приспособлениями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94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уверенно и умело пользуется оборудованием, инструментами и приспособлениями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    правильно пользуется оборудованием, инструментами и приспособлениями, но возможны несущественные ошибки, исправляемые самим обучающимся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    недостаточное умение пользоваться оборудованием, инструментами и приспособлениями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9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81915" algn="l"/>
                          <a:tab pos="228600" algn="l"/>
                        </a:tabLs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0982" marR="409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282" y="6072206"/>
            <a:ext cx="87154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 smtClean="0"/>
              <a:t>Максимальное количество баллов:30</a:t>
            </a:r>
          </a:p>
          <a:p>
            <a:r>
              <a:rPr lang="ru-RU" sz="800" dirty="0" smtClean="0"/>
              <a:t>Перевод в отметку:</a:t>
            </a:r>
          </a:p>
          <a:p>
            <a:r>
              <a:rPr lang="ru-RU" sz="800" dirty="0" smtClean="0"/>
              <a:t>30-27 баллов – «5»; 	26-24 баллов – «4»; 	23-21 баллов – «3»                               Если набрано 20 баллов и менее, работа не оценивается</a:t>
            </a:r>
            <a:endParaRPr lang="ru-RU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365" y="764704"/>
            <a:ext cx="6887995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04864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Повторить тему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«Выполнение работ по разборке, ремонту и сборке системы охлаждения двигателя».</a:t>
            </a:r>
          </a:p>
        </p:txBody>
      </p:sp>
    </p:spTree>
    <p:extLst>
      <p:ext uri="{BB962C8B-B14F-4D97-AF65-F5344CB8AC3E}">
        <p14:creationId xmlns:p14="http://schemas.microsoft.com/office/powerpoint/2010/main" val="270270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183880" cy="5544616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74168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7. Как осуществляется привод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двигателя ЗИЛ, КАМАЗ, ГАЗ: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шестеренчатой передачей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цепной передачей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клиноременной передачей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зубчатым ремнем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8. Какие детали ГРМ заставляют клапана открываться и закрываться?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открывает и закрывает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распредвал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открывает кулачок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закрывает пружина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открывает пружина, закрывает кулачок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распредвала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9. Клапана открываются: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рычагом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коромыслом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давлением газов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г) пружиной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10.Крепление пружин на клапане достигается за счет: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а) болтов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втулок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тарелок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сухарей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3566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183880" cy="16996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Тема следующего занятия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«Выполнение работ по разборке, ремонту и сборке системы охлаждения двигателя».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1600" y="2924944"/>
            <a:ext cx="7175768" cy="2603776"/>
          </a:xfrm>
        </p:spPr>
        <p:txBody>
          <a:bodyPr/>
          <a:lstStyle/>
          <a:p>
            <a:pPr marL="0" indent="45720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 этом уроке вы изучите устройство, назначение и способы устранения неисправностей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системы охлаждения двигателя.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11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Эталоны ответов к входному тесту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4306" y="1484784"/>
            <a:ext cx="75608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г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а,г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б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в,г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556792"/>
            <a:ext cx="5915000" cy="178481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Технологический процесс выполнения разборки, ремонта, сборки ГРМ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83880" cy="59145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Выполнить подготовительные работы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&amp;Kcy;&amp;acy;&amp;rcy;&amp;tcy;&amp;icy;&amp;ncy;&amp;kcy;&amp;icy; &amp;pcy;&amp;ocy; &amp;zcy;&amp;acy;&amp;pcy;&amp;rcy;&amp;ocy;&amp;scy;&amp;ucy; &amp;rcy;&amp;acy;&amp;bcy;&amp;ocy;&amp;chcy;&amp;iecy;&amp;iecy; &amp;mcy;&amp;iecy;&amp;scy;&amp;tcy;&amp;ocy; &amp;acy;&amp;vcy;&amp;tcy;&amp;ocy;&amp;mcy;&amp;iecy;&amp;khcy;&amp;acy;&amp;ncy;&amp;icy;&amp;k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3192" y="1340768"/>
            <a:ext cx="2543660" cy="1692690"/>
          </a:xfrm>
          <a:prstGeom prst="rect">
            <a:avLst/>
          </a:prstGeom>
          <a:noFill/>
        </p:spPr>
      </p:pic>
      <p:pic>
        <p:nvPicPr>
          <p:cNvPr id="4" name="Picture 2" descr="&amp;Kcy;&amp;acy;&amp;rcy;&amp;tcy;&amp;icy;&amp;ncy;&amp;kcy;&amp;icy; &amp;pcy;&amp;ocy; &amp;zcy;&amp;acy;&amp;pcy;&amp;rcy;&amp;ocy;&amp;scy;&amp;ucy; &amp;icy;&amp;ncy;&amp;scy;&amp;tcy;&amp;rcy;&amp;ucy;&amp;mcy;&amp;iecy;&amp;ncy;&amp;tcy;&amp;ycy; &amp;icy; &amp;pcy;&amp;rcy;&amp;icy;&amp;scy;&amp;pcy;&amp;ocy;&amp;bcy;&amp;lcy;&amp;iecy;&amp;ncy;&amp;icy;&amp;yacy; &amp;acy;&amp;vcy;&amp;tcy;&amp;ocy;&amp;mcy;&amp;iecy;&amp;khcy;&amp;acy;&amp;ncy;&amp;icy;&amp;kcy;&amp;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428868"/>
            <a:ext cx="2069045" cy="2010390"/>
          </a:xfrm>
          <a:prstGeom prst="rect">
            <a:avLst/>
          </a:prstGeom>
          <a:noFill/>
        </p:spPr>
      </p:pic>
      <p:pic>
        <p:nvPicPr>
          <p:cNvPr id="5" name="Picture 2" descr="http://specodegda.nichost.ru/data/big/costume_ko-0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3929066"/>
            <a:ext cx="1748867" cy="269531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1678780"/>
            <a:ext cx="3857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организовать рабочее место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500438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приготовить инструменты и приспособления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5000636"/>
            <a:ext cx="6572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проверить средства индивидуальной защиты</a:t>
            </a:r>
            <a:endParaRPr lang="ru-RU" dirty="0"/>
          </a:p>
        </p:txBody>
      </p:sp>
      <p:pic>
        <p:nvPicPr>
          <p:cNvPr id="9" name="Picture 2" descr="&amp;Kcy;&amp;acy;&amp;rcy;&amp;tcy;&amp;icy;&amp;ncy;&amp;kcy;&amp;icy; &amp;pcy;&amp;ocy; &amp;zcy;&amp;acy;&amp;pcy;&amp;rcy;&amp;ocy;&amp;scy;&amp;ucy; &amp;scy;&amp;rcy;&amp;iecy;&amp;dcy;&amp;scy;&amp;tcy;&amp;vcy;&amp;acy; &amp;icy;&amp;ncy;&amp;dcy;&amp;icy;&amp;vcy;&amp;icy;&amp;dcy;&amp;ucy;&amp;acy;&amp;lcy;&amp;softcy;&amp;ncy;&amp;ocy;&amp;jcy; &amp;zcy;&amp;acy;&amp;shchcy;&amp;icy;&amp;tcy;&amp;ycy; &amp;dcy;&amp;lcy;&amp;yacy; &amp;acy;&amp;vcy;&amp;tcy;&amp;ocy;&amp;mcy;&amp;iecy;&amp;khcy;&amp;acy;&amp;ncy;&amp;icy;&amp;kcy;&amp;acy; &amp;kcy;&amp;ucy;&amp;pcy;&amp;icy;&amp;tcy;&amp;softcy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714884"/>
            <a:ext cx="938214" cy="611880"/>
          </a:xfrm>
          <a:prstGeom prst="rect">
            <a:avLst/>
          </a:prstGeom>
          <a:noFill/>
        </p:spPr>
      </p:pic>
      <p:pic>
        <p:nvPicPr>
          <p:cNvPr id="10" name="Picture 2" descr="&amp;Kcy;&amp;acy;&amp;rcy;&amp;tcy;&amp;icy;&amp;ncy;&amp;kcy;&amp;icy; &amp;pcy;&amp;ocy; &amp;zcy;&amp;acy;&amp;pcy;&amp;rcy;&amp;ocy;&amp;scy;&amp;ucy; &amp;scy;&amp;rcy;&amp;iecy;&amp;dcy;&amp;scy;&amp;tcy;&amp;vcy;&amp;acy; &amp;icy;&amp;ncy;&amp;dcy;&amp;icy;&amp;vcy;&amp;icy;&amp;dcy;&amp;ucy;&amp;acy;&amp;lcy;&amp;softcy;&amp;ncy;&amp;ocy;&amp;jcy; &amp;zcy;&amp;acy;&amp;shchcy;&amp;icy;&amp;tcy;&amp;ycy; &amp;dcy;&amp;lcy;&amp;yacy; &amp;acy;&amp;vcy;&amp;tcy;&amp;ocy;&amp;mcy;&amp;iecy;&amp;khcy;&amp;acy;&amp;ncy;&amp;icy;&amp;kcy;&amp;acy; &amp;kcy;&amp;ucy;&amp;pcy;&amp;icy;&amp;tcy;&amp;soft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5666212"/>
            <a:ext cx="887449" cy="685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781" y="548680"/>
            <a:ext cx="6357982" cy="1237246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solidFill>
                  <a:schemeClr val="tx1"/>
                </a:solidFill>
              </a:rPr>
              <a:t> </a:t>
            </a:r>
            <a:br>
              <a:rPr lang="ru-RU" sz="2800" b="0" dirty="0" smtClean="0">
                <a:solidFill>
                  <a:schemeClr val="tx1"/>
                </a:solidFill>
              </a:rPr>
            </a:br>
            <a:r>
              <a:rPr lang="ru-RU" sz="2800" b="0" dirty="0">
                <a:solidFill>
                  <a:schemeClr val="tx1"/>
                </a:solidFill>
              </a:rPr>
              <a:t/>
            </a:r>
            <a:br>
              <a:rPr lang="ru-RU" sz="2800" b="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 началом работы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тсоединить клеммы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аккумуляторной батареи.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Администратор\Рабочий стол\podklyuchit-akkumulyator-avto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2420888"/>
            <a:ext cx="4232072" cy="3028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2532</TotalTime>
  <Words>1654</Words>
  <Application>Microsoft Office PowerPoint</Application>
  <PresentationFormat>Экран (4:3)</PresentationFormat>
  <Paragraphs>232</Paragraphs>
  <Slides>50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1" baseType="lpstr">
      <vt:lpstr>Аспект</vt:lpstr>
      <vt:lpstr>     Тема урока «Разборка, ремонт, сборка ГРМ. Замена ремня ГРМ» </vt:lpstr>
      <vt:lpstr>Презентация PowerPoint</vt:lpstr>
      <vt:lpstr>Входной тест</vt:lpstr>
      <vt:lpstr>Презентация PowerPoint</vt:lpstr>
      <vt:lpstr>Презентация PowerPoint</vt:lpstr>
      <vt:lpstr>Эталоны ответов к входному тесту</vt:lpstr>
      <vt:lpstr>Технологический процесс выполнения разборки, ремонта, сборки ГРМ</vt:lpstr>
      <vt:lpstr>1. Выполнить подготовительные работы</vt:lpstr>
      <vt:lpstr>   2. Перед началом работы отсоединить клеммы аккумуляторной батареи.</vt:lpstr>
      <vt:lpstr> 3. При помощи спецключа или газово-разводным ключом открутить гайку крепления шкива коленвала.</vt:lpstr>
      <vt:lpstr> </vt:lpstr>
      <vt:lpstr>5. Открутить болты и гайки с крышки привода распредвала и снять её.</vt:lpstr>
      <vt:lpstr>6. Снять клапанную крышку, предварительно открутив гайки крепления, аккуратно удалить прокладку.</vt:lpstr>
      <vt:lpstr>7. Используя молоток и отвертку, разогнуть фиксирующие усики на стопорной шайбе болта крепления звёздочки, валика привода, вспомогательных агрегатов.          </vt:lpstr>
      <vt:lpstr>8. Продолжить ту же операцию с болтом крепления звёздочки распредвала.</vt:lpstr>
      <vt:lpstr>9. Открутить болты крепления и снять натяжитель цепи. </vt:lpstr>
      <vt:lpstr>      10. Удерживая коленвал от проворачивания, ослабить  болт крепления звёздочки валика привода вспомогательных агрегатов. </vt:lpstr>
      <vt:lpstr>11. Снять звёздочку с распредвала вместе с цепью, немного опустить звёздочку вниз, и снять цепь со звёздочки, аккуратно опустить цепь вниз.</vt:lpstr>
      <vt:lpstr>12. Проделать вышеописанную операцию со звёздочкой валика привода вспомогательных агрегатов.</vt:lpstr>
      <vt:lpstr>13. Снять цепь привода распредвала, предварительно выкрутив ограничительный болт. </vt:lpstr>
      <vt:lpstr>14. При помощи монтажной лопатки сместить  звёздочку коленвала и снимите её.</vt:lpstr>
      <vt:lpstr>15. Снять башмак натяжителя цепи, предварительно выкрутив болт крепления.</vt:lpstr>
      <vt:lpstr>16. Открутить гайки, снять плоские шайбы, снять корпус подшипников распредвала.</vt:lpstr>
      <vt:lpstr>17. Выкрутить десять внутренних, и один наружный болт крепления головки к блоку цилиндров. Снять головку. </vt:lpstr>
      <vt:lpstr>18. Снять маховик. Снять переднею крышку картера сцепления, предварительно открутив гайки крепления. Открутить болты крепления поддона масляного картера, снять картер. </vt:lpstr>
      <vt:lpstr>19. Открутить болты крепления и снять держатель задней манжеты.</vt:lpstr>
      <vt:lpstr>20. Открутить болты крепления и снять масляный насос.</vt:lpstr>
      <vt:lpstr>21. На упорном фланце валика привода вспомогательных агрегатов, открутить болты крепления, сместить валик вперёд и снимите его.</vt:lpstr>
      <vt:lpstr>22. Снять шестерню привода распределителя зажигания, аккуратно поддев её отвёрткой.</vt:lpstr>
      <vt:lpstr>23. Выкрутить шпильку маслоотделителя или накрутить на шпильку две гайки, затянуть их относительно друг друга, выкрутить шпильку.</vt:lpstr>
      <vt:lpstr>24. Выкрутить болт и снять кронштейн сливной трубки маслоотделителя.</vt:lpstr>
      <vt:lpstr>25. Вместе со сливной трубкой снять маслоотделитель.</vt:lpstr>
      <vt:lpstr>26. Ослабить крепление генератора торцовым ключом на «17», поднять его вверх, ослабив тем самым натяжение ремня генератора, снять его.</vt:lpstr>
      <vt:lpstr>27. Снять верхнюю часть защиты ГРМ с помощью ключа на «10».</vt:lpstr>
      <vt:lpstr>28. Совместить метки на распределительном вале и коленчатом вале. Метка на коленвале должна соответствовать самой длинной метке распредвала.</vt:lpstr>
      <vt:lpstr>29. Метка на распредвале также должна совпасть с меткой на шкиве ремня газораспределительного механизма.</vt:lpstr>
      <vt:lpstr>30. Ослабить крепление ролика ключом на «13» и повернуть ролик справа налево головкой на «30», чтобы натяжение ремня газораспределительного механизма стало меньше. </vt:lpstr>
      <vt:lpstr>31. После уменьшения натяжения отодвинуть ремень ГРМ в сторону, попробовать достать его из-под капота.</vt:lpstr>
      <vt:lpstr>32. Установить новый ремень, натянуть его с помощью натяжного ролика.</vt:lpstr>
      <vt:lpstr>Важно, чтоб имеющиеся метки совпали. Если это не происходит с первого раза, нужно повторить весь алгоритм сначала до получения нужного результата. Полностью зажать ролик ключом на «13». Проверить положение бегунка трамблера. После этого можно запускать мотор, чтоб удостовериться в его качественной работе. Если каких-либо дефектов не обнаружено, можно выполнять сборку в обратном порядке, не забывая при этом о натяжении ремня генератора. </vt:lpstr>
      <vt:lpstr>34. Провести процесс сборки  идентично разборке.</vt:lpstr>
      <vt:lpstr>28. Выполнить заключительные работы, убрать рабочее место.</vt:lpstr>
      <vt:lpstr>Требования по охране труда</vt:lpstr>
      <vt:lpstr>Итоговый опрос</vt:lpstr>
      <vt:lpstr>Эталоны ответов к итоговому опросу:</vt:lpstr>
      <vt:lpstr>Презентация PowerPoint</vt:lpstr>
      <vt:lpstr>Качество выполненной работы будет проверяться   по карте оценивания.</vt:lpstr>
      <vt:lpstr>Карта оценивания  выполнения практической работы на учебной практике Техническое обслуживание и ремонт автотранспорта                                                                                                                        ПК 1.3 Разбирать, собирать узлы и агрегаты автомобиля и устранять неисправности                                            Устранение неисправностей автомобиля в соответствии с технологической картой и с соблюдением требований охраны труда </vt:lpstr>
      <vt:lpstr>Домашнее задание</vt:lpstr>
      <vt:lpstr>Тема следующего занятия:  «Выполнение работ по разборке, ремонту и сборке системы охлаждения двигателя».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Sun</dc:creator>
  <cp:lastModifiedBy>Home</cp:lastModifiedBy>
  <cp:revision>520</cp:revision>
  <dcterms:created xsi:type="dcterms:W3CDTF">2013-05-16T16:43:07Z</dcterms:created>
  <dcterms:modified xsi:type="dcterms:W3CDTF">2017-12-11T08:01:19Z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665830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