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wdp" ContentType="image/vnd.ms-phot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8" r:id="rId3"/>
    <p:sldId id="262" r:id="rId4"/>
    <p:sldId id="286" r:id="rId5"/>
    <p:sldId id="261" r:id="rId6"/>
    <p:sldId id="270" r:id="rId7"/>
    <p:sldId id="283" r:id="rId8"/>
    <p:sldId id="294" r:id="rId9"/>
    <p:sldId id="285" r:id="rId10"/>
    <p:sldId id="287" r:id="rId11"/>
    <p:sldId id="276" r:id="rId12"/>
    <p:sldId id="289" r:id="rId13"/>
    <p:sldId id="268" r:id="rId14"/>
    <p:sldId id="280" r:id="rId15"/>
    <p:sldId id="281" r:id="rId16"/>
    <p:sldId id="257" r:id="rId17"/>
    <p:sldId id="266" r:id="rId18"/>
    <p:sldId id="279" r:id="rId19"/>
    <p:sldId id="290" r:id="rId20"/>
    <p:sldId id="271" r:id="rId21"/>
    <p:sldId id="293" r:id="rId22"/>
    <p:sldId id="272" r:id="rId23"/>
    <p:sldId id="284" r:id="rId24"/>
    <p:sldId id="275" r:id="rId25"/>
    <p:sldId id="273" r:id="rId26"/>
    <p:sldId id="291" r:id="rId27"/>
    <p:sldId id="292" r:id="rId28"/>
    <p:sldId id="277" r:id="rId29"/>
    <p:sldId id="259" r:id="rId30"/>
  </p:sldIdLst>
  <p:sldSz cx="10693400" cy="7561263"/>
  <p:notesSz cx="6858000" cy="9144000"/>
  <p:custDataLst>
    <p:tags r:id="rId31"/>
  </p:custDataLst>
  <p:defaultTextStyle>
    <a:defPPr>
      <a:defRPr lang="ru-RU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2AC"/>
    <a:srgbClr val="0069B8"/>
    <a:srgbClr val="FFE48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428" y="-90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5274D-086D-48D8-88AB-1A6839D67726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BD4CF-DCB4-4703-9AFC-BACBE25AC9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785" y="5568557"/>
            <a:ext cx="4179895" cy="1992707"/>
          </a:xfrm>
          <a:custGeom>
            <a:avLst/>
            <a:gdLst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783" y="5569284"/>
            <a:ext cx="10696183" cy="1991980"/>
          </a:xfrm>
          <a:custGeom>
            <a:avLst/>
            <a:gdLst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2406" y="403267"/>
            <a:ext cx="8795322" cy="604901"/>
          </a:xfrm>
          <a:prstGeom prst="rect">
            <a:avLst/>
          </a:prstGeom>
        </p:spPr>
        <p:txBody>
          <a:bodyPr vert="horz" lIns="104306" tIns="52153" rIns="104306" bIns="52153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406" y="1213494"/>
            <a:ext cx="8795322" cy="3946950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35255" y="6472441"/>
            <a:ext cx="2545029" cy="22179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rgbClr val="FFFFFF"/>
                </a:solidFill>
              </a:defRPr>
            </a:lvl1pPr>
          </a:lstStyle>
          <a:p>
            <a:fld id="{C5B5274D-086D-48D8-88AB-1A6839D67726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13537" y="6929638"/>
            <a:ext cx="5524923" cy="302451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100" cap="all" spc="228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4547" y="6803617"/>
            <a:ext cx="588137" cy="554493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10431" tIns="10431" rIns="10431" bIns="10431" rtlCol="0" anchor="ctr">
            <a:normAutofit/>
          </a:bodyPr>
          <a:lstStyle>
            <a:lvl1pPr algn="ctr">
              <a:defRPr sz="1900">
                <a:solidFill>
                  <a:srgbClr val="FFFFFF"/>
                </a:solidFill>
              </a:defRPr>
            </a:lvl1pPr>
          </a:lstStyle>
          <a:p>
            <a:fld id="{2DCBD4CF-DCB4-4703-9AFC-BACBE25AC9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ransition/>
  <p:txStyles>
    <p:titleStyle>
      <a:lvl1pPr algn="l" defTabSz="1043056" rtl="0" eaLnBrk="1" latinLnBrk="0" hangingPunct="1"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ts val="913"/>
        </a:spcBef>
        <a:buFont typeface="Arial" pitchFamily="34" charset="0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98181" indent="-198181" algn="l" defTabSz="1043056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58945" indent="-187750" algn="l" defTabSz="1043056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719709" indent="-187750" algn="l" defTabSz="1043056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980473" indent="-198181" algn="l" defTabSz="1043056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251667" indent="-198181" algn="l" defTabSz="1043056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723" indent="-187750" algn="l" defTabSz="1043056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04487" indent="-187750" algn="l" defTabSz="1043056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4390" indent="-187750" algn="l" defTabSz="1043056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3.jpeg"/><Relationship Id="rId7" Type="http://schemas.microsoft.com/office/2007/relationships/hdphoto" Target="../media/hdphoto1.wdp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лрй\Desktop\МАСЯ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3400" cy="5943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нлрй\Desktop\МАСЯ\57529a2c322b71551aaa3ca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14452" y="3492599"/>
            <a:ext cx="5323479" cy="37842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4172" y="324247"/>
            <a:ext cx="9577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автономное дошкольное общеобразовательное учреждение</a:t>
            </a:r>
          </a:p>
          <a:p>
            <a:pPr algn="ctr"/>
            <a:r>
              <a:rPr lang="ru-RU" sz="1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сад№ 482 г. Челябинска»</a:t>
            </a:r>
            <a:endParaRPr lang="ru-RU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58268" y="1404367"/>
            <a:ext cx="727280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smtClean="0">
                <a:ln w="11430"/>
                <a:solidFill>
                  <a:srgbClr val="00206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4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smtClean="0">
                <a:ln w="11430"/>
                <a:solidFill>
                  <a:srgbClr val="C0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«Мы-изобретатели»</a:t>
            </a:r>
          </a:p>
          <a:p>
            <a:pPr algn="ctr"/>
            <a:r>
              <a:rPr lang="ru-RU" sz="2400" b="1" smtClean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познавательной активности детей через творческо- исследовательскую деятельность.</a:t>
            </a:r>
            <a:endParaRPr lang="ru-RU" sz="2400" b="1">
              <a:ln w="11430"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38988" y="7092999"/>
            <a:ext cx="27544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Группа «Звездочка»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8573959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8228" y="540271"/>
            <a:ext cx="885698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anose="02050604050505020204" pitchFamily="18" charset="0"/>
              </a:rPr>
              <a:t>Вы в музей наш приходите,</a:t>
            </a:r>
          </a:p>
          <a:p>
            <a:pPr algn="ctr"/>
            <a:r>
              <a:rPr lang="ru-RU" sz="3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anose="02050604050505020204" pitchFamily="18" charset="0"/>
              </a:rPr>
              <a:t>  экспонаты посмотрите</a:t>
            </a:r>
            <a:endParaRPr lang="ru-RU" sz="32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5" name="Picture 2" descr="C:\Users\Анлрй\Desktop\фото к проекту\поделки фото\IMG_20180525_1016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95" y="1764407"/>
            <a:ext cx="5457017" cy="35074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02684" y="3924647"/>
            <a:ext cx="5338019" cy="3507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Горизонтальный свиток 9"/>
          <p:cNvSpPr/>
          <p:nvPr/>
        </p:nvSpPr>
        <p:spPr>
          <a:xfrm>
            <a:off x="7506940" y="2484487"/>
            <a:ext cx="2448272" cy="1296144"/>
          </a:xfrm>
          <a:prstGeom prst="horizontalScroll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61584" y="2340471"/>
            <a:ext cx="28803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mtClean="0">
                <a:latin typeface="Bookman Old Style" panose="02050604050505020204" pitchFamily="18" charset="0"/>
              </a:rPr>
              <a:t>  </a:t>
            </a:r>
          </a:p>
          <a:p>
            <a:pPr algn="ctr"/>
            <a:r>
              <a:rPr lang="ru-RU" sz="2400" b="1" smtClean="0">
                <a:latin typeface="Bookman Old Style" panose="02050604050505020204" pitchFamily="18" charset="0"/>
              </a:rPr>
              <a:t>Утюгу уже</a:t>
            </a:r>
          </a:p>
          <a:p>
            <a:pPr algn="ctr"/>
            <a:r>
              <a:rPr lang="ru-RU" sz="2400" b="1" smtClean="0">
                <a:latin typeface="Bookman Old Style" panose="02050604050505020204" pitchFamily="18" charset="0"/>
              </a:rPr>
              <a:t> 380 лет</a:t>
            </a:r>
            <a:endParaRPr lang="ru-RU" sz="2400" b="1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471142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132" y="180231"/>
            <a:ext cx="102971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anose="02050604050505020204" pitchFamily="18" charset="0"/>
              </a:rPr>
              <a:t>Приглашаем вас в путешествие </a:t>
            </a:r>
          </a:p>
          <a:p>
            <a:pPr algn="ctr"/>
            <a:r>
              <a:rPr lang="ru-RU" sz="3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anose="02050604050505020204" pitchFamily="18" charset="0"/>
              </a:rPr>
              <a:t>в прошлое утюга</a:t>
            </a:r>
            <a:endParaRPr lang="ru-RU" sz="32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2051" name="Picture 3" descr="C:\Users\Анлрй\Desktop\Звездочка\IMG_20180313_1005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8189" y="1448741"/>
            <a:ext cx="4032448" cy="53765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38188" y="6732959"/>
            <a:ext cx="87849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latin typeface="Cambria" panose="02040503050406030204" pitchFamily="18" charset="0"/>
              </a:rPr>
              <a:t>А рубелем гладить вы не пробовали?</a:t>
            </a:r>
            <a:endParaRPr lang="ru-RU" b="1">
              <a:latin typeface="Cambria" panose="02040503050406030204" pitchFamily="18" charset="0"/>
            </a:endParaRPr>
          </a:p>
        </p:txBody>
      </p:sp>
      <p:pic>
        <p:nvPicPr>
          <p:cNvPr id="2053" name="Picture 5" descr="C:\Users\Анлрй\Desktop\Звездочка\IMG_20180313_1005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62724" y="1448741"/>
            <a:ext cx="3963163" cy="52842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5063497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нлрй\Desktop\фото к проекту\опыты фото\DSC_04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1"/>
          <a:stretch>
            <a:fillRect/>
          </a:stretch>
        </p:blipFill>
        <p:spPr bwMode="auto">
          <a:xfrm>
            <a:off x="4842644" y="1270000"/>
            <a:ext cx="5744020" cy="3315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4568" y="396255"/>
            <a:ext cx="1019269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latin typeface="Cambria" panose="02040503050406030204" pitchFamily="18" charset="0"/>
              </a:rPr>
              <a:t>От  утюга на углях  </a:t>
            </a:r>
          </a:p>
          <a:p>
            <a:pPr algn="ctr"/>
            <a:r>
              <a:rPr lang="ru-RU" b="1" smtClean="0">
                <a:latin typeface="Cambria" panose="02040503050406030204" pitchFamily="18" charset="0"/>
              </a:rPr>
              <a:t>до электрической гладильной машины с программным управлением</a:t>
            </a:r>
            <a:endParaRPr lang="ru-RU" b="1">
              <a:latin typeface="Cambria" panose="020405030504060302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194568" y="2366317"/>
            <a:ext cx="4486275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34732" y="4716735"/>
            <a:ext cx="4176464" cy="20882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smtClean="0">
                <a:solidFill>
                  <a:srgbClr val="002060"/>
                </a:solidFill>
              </a:rPr>
              <a:t>В </a:t>
            </a:r>
            <a:r>
              <a:rPr lang="ru-RU" b="1" i="1">
                <a:solidFill>
                  <a:srgbClr val="002060"/>
                </a:solidFill>
              </a:rPr>
              <a:t>полотняной стране,</a:t>
            </a:r>
          </a:p>
          <a:p>
            <a:pPr algn="ctr"/>
            <a:r>
              <a:rPr lang="ru-RU" b="1" i="1">
                <a:solidFill>
                  <a:srgbClr val="002060"/>
                </a:solidFill>
              </a:rPr>
              <a:t>По реке Простыне</a:t>
            </a:r>
          </a:p>
          <a:p>
            <a:pPr algn="ctr"/>
            <a:r>
              <a:rPr lang="ru-RU" b="1" i="1">
                <a:solidFill>
                  <a:srgbClr val="002060"/>
                </a:solidFill>
              </a:rPr>
              <a:t>Плывет пароход:</a:t>
            </a:r>
          </a:p>
          <a:p>
            <a:pPr algn="ctr"/>
            <a:r>
              <a:rPr lang="ru-RU" b="1" i="1">
                <a:solidFill>
                  <a:srgbClr val="002060"/>
                </a:solidFill>
              </a:rPr>
              <a:t>То назад, то вперед.</a:t>
            </a:r>
          </a:p>
          <a:p>
            <a:pPr algn="ctr"/>
            <a:r>
              <a:rPr lang="ru-RU" b="1" i="1">
                <a:solidFill>
                  <a:srgbClr val="002060"/>
                </a:solidFill>
              </a:rPr>
              <a:t>А за ним такая гладь-</a:t>
            </a:r>
          </a:p>
          <a:p>
            <a:pPr algn="ctr"/>
            <a:r>
              <a:rPr lang="ru-RU" b="1" i="1">
                <a:solidFill>
                  <a:srgbClr val="002060"/>
                </a:solidFill>
              </a:rPr>
              <a:t>Ни морщинки не видать. </a:t>
            </a:r>
          </a:p>
        </p:txBody>
      </p:sp>
    </p:spTree>
    <p:extLst>
      <p:ext uri="{BB962C8B-B14F-4D97-AF65-F5344CB8AC3E}">
        <p14:creationId xmlns="" xmlns:p14="http://schemas.microsoft.com/office/powerpoint/2010/main" val="41181414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0236" y="663601"/>
            <a:ext cx="84249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mtClean="0"/>
          </a:p>
          <a:p>
            <a:endParaRPr lang="ru-RU"/>
          </a:p>
          <a:p>
            <a:pPr algn="just"/>
            <a:endParaRPr lang="ru-RU" sz="2400" b="1" smtClean="0"/>
          </a:p>
          <a:p>
            <a:pPr algn="just"/>
            <a:r>
              <a:rPr lang="ru-RU" sz="2400" b="1" smtClean="0"/>
              <a:t>Способствует </a:t>
            </a:r>
            <a:r>
              <a:rPr lang="ru-RU" sz="2400" b="1"/>
              <a:t>формированию у детей познавательного интереса, развивает наблюдательность, мыслительную деятельность. </a:t>
            </a:r>
            <a:r>
              <a:rPr lang="ru-RU" sz="2400" b="1" smtClean="0"/>
              <a:t>В </a:t>
            </a:r>
            <a:r>
              <a:rPr lang="ru-RU" sz="2400" b="1"/>
              <a:t>процессе экспериментальной деятельности дети получают возможность удовлетворить присущую им любознательность (почему, как, зачем, а что будет, если), почувствовать себя учеными, исследователями, первооткрывателями.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18308" y="396255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anose="02050604050505020204" pitchFamily="18" charset="0"/>
              </a:rPr>
              <a:t>Экспериментальная деятельность</a:t>
            </a:r>
            <a:endParaRPr lang="ru-RU" sz="36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5" name="Picture 4" descr="http://aramiskim.ru/uploads/images/bumer_malenkij_vov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85965" y="4788743"/>
            <a:ext cx="3462484" cy="24076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не трожь, убью\картинки для д.с\родителям\5587a25ef270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440206" y="4428703"/>
            <a:ext cx="1597258" cy="2520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7327247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Анлрй\Desktop\фото к проекту\опыты фото\DSC_04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10196" y="1188343"/>
            <a:ext cx="9127120" cy="60847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2444" y="468263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anose="02050604050505020204" pitchFamily="18" charset="0"/>
              </a:rPr>
              <a:t>Наша лаборатория</a:t>
            </a:r>
            <a:endParaRPr lang="ru-RU" sz="32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042627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нлрй\Desktop\фото к проекту\опыты фото\DSC_04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14252" y="972319"/>
            <a:ext cx="8443044" cy="5628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86600361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лрй\Desktop\фото к проекту\опыты фото\DSC_00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8148" y="1188344"/>
            <a:ext cx="4464496" cy="29763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нлрй\Desktop\фото к проекту\опыты фото\DSC_00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22765" y="1188342"/>
            <a:ext cx="4470820" cy="29805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Анлрй\Desktop\фото к проекту\опыты фото\DSC_009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8188" y="4430711"/>
            <a:ext cx="4425480" cy="295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Анлрй\Desktop\фото к проекту\опыты фото\DSC_01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02980" y="4440434"/>
            <a:ext cx="4317468" cy="2878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94372" y="468263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mtClean="0">
                <a:solidFill>
                  <a:srgbClr val="002060"/>
                </a:solidFill>
              </a:rPr>
              <a:t>Получение альтернативной энергии из овощей</a:t>
            </a:r>
            <a:endParaRPr lang="ru-RU" sz="2400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9105334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Анлрй\Desktop\фото к проекту\опыты фото\DSC_00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38417" y="154808"/>
            <a:ext cx="2671761" cy="17811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Анлрй\Desktop\фото к проекту\опыты фото\DSC_00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5607711" y="3004121"/>
            <a:ext cx="2754411" cy="18362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Анлрй\Desktop\фото к проекту\опыты фото\DSC_009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2823415" y="2980118"/>
            <a:ext cx="2826420" cy="1884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нлрй\Desktop\фото к проекту\опыты фото\DSC_008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90515" y="5526448"/>
            <a:ext cx="2976501" cy="19843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нлрй\Desktop\фото к проекту\опыты фото\DSC_008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04930" y="5526448"/>
            <a:ext cx="2937464" cy="19583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Анлрй\Desktop\фото к проекту\опыты фото\DSC_008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35618" y="108223"/>
            <a:ext cx="2711724" cy="18078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Анлрй\Desktop\фото к проекту\опыты фото\DSC_0079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7920036" y="1887439"/>
            <a:ext cx="2898428" cy="19322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Анлрй\Desktop\фото к проекту\опыты фото\DSC_0077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143629" y="2945463"/>
            <a:ext cx="2796802" cy="18645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1143" y="5476876"/>
            <a:ext cx="3133725" cy="208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8131" y="1916039"/>
            <a:ext cx="61349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/>
              <a:t>           </a:t>
            </a:r>
            <a:r>
              <a:rPr lang="ru-RU" sz="2400" b="1" smtClean="0">
                <a:solidFill>
                  <a:srgbClr val="002060"/>
                </a:solidFill>
              </a:rPr>
              <a:t>Что получилось, зарисуем</a:t>
            </a:r>
            <a:endParaRPr lang="ru-RU" sz="2400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789912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нлрй\Desktop\фото к проекту\опыты фото\DSC_04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326" y="1188343"/>
            <a:ext cx="10104939" cy="61145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2444" y="180231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anose="02050604050505020204" pitchFamily="18" charset="0"/>
              </a:rPr>
              <a:t>Уголок робототехники</a:t>
            </a:r>
            <a:endParaRPr lang="ru-RU" sz="36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4807069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4332" y="540271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mtClean="0">
                <a:solidFill>
                  <a:srgbClr val="002060"/>
                </a:solidFill>
              </a:rPr>
              <a:t>Всё мы  сами собирали, мы б ещё не то собрали</a:t>
            </a:r>
            <a:endParaRPr lang="ru-RU" sz="2400" b="1">
              <a:solidFill>
                <a:srgbClr val="002060"/>
              </a:solidFill>
            </a:endParaRPr>
          </a:p>
        </p:txBody>
      </p:sp>
      <p:pic>
        <p:nvPicPr>
          <p:cNvPr id="1026" name="Picture 2" descr="C:\Users\Анлрй\Desktop\МАСЯ\проект\5JxkLVdseh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712" y="1203756"/>
            <a:ext cx="2738358" cy="2700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нлрй\Desktop\МАСЯ\проект\9CZI0ZdIUT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1299" y="1203755"/>
            <a:ext cx="3881307" cy="28291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нлрй\Desktop\МАСЯ\проект\dxDo43RHfdw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4711" y="4320691"/>
            <a:ext cx="4169983" cy="31274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нлрй\Desktop\МАСЯ\проект\kipqBPpWfF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45269" y="4320691"/>
            <a:ext cx="4169983" cy="31274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Анлрй\Desktop\МАСЯ\проект\nGBqubBo19I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07586" y="1476376"/>
            <a:ext cx="3237190" cy="24278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06062" y="5004766"/>
            <a:ext cx="1813657" cy="1579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4406491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лрй\Desktop\МАСЯ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10693400" cy="5943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Анлрй\Desktop\МАСЯ\chto_ya_vizhu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6180" y="5093535"/>
            <a:ext cx="2103042" cy="2266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2164" y="396255"/>
            <a:ext cx="95050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</a:p>
          <a:p>
            <a:pPr algn="ctr"/>
            <a:endParaRPr lang="ru-RU" sz="3200" b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4212" y="934865"/>
            <a:ext cx="892899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8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нужное и полезное для детей — </a:t>
            </a:r>
            <a:r>
              <a:rPr lang="ru-RU" sz="18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познание                                                                                вещей</a:t>
            </a:r>
            <a:r>
              <a:rPr lang="ru-RU" sz="18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над которыми они задумываются, </a:t>
            </a:r>
            <a:r>
              <a:rPr lang="ru-RU" sz="18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18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редко </a:t>
            </a:r>
            <a:endParaRPr lang="ru-RU" sz="1800" b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8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стараемся сопровождать их интерес </a:t>
            </a:r>
          </a:p>
          <a:p>
            <a:pPr algn="r"/>
            <a:r>
              <a:rPr lang="ru-RU" sz="18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приличествующими </a:t>
            </a:r>
            <a:r>
              <a:rPr lang="ru-RU" sz="18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наставлениями</a:t>
            </a:r>
            <a:r>
              <a:rPr lang="ru-RU" sz="18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r>
              <a:rPr lang="ru-RU" sz="18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Уильям Пенн</a:t>
            </a:r>
          </a:p>
          <a:p>
            <a:pPr algn="r"/>
            <a:r>
              <a:rPr lang="ru-RU" sz="1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познавательной активности на социально-педагогическом уровне обусловлена тем, что социальный заказ государства в образовании направлен на развитие активной, инициативной и интеллектуально развитой личности ребенка, стремящейся к познанию явлений окружающего мира и овладению способами деятельности для достижения результатов. </a:t>
            </a:r>
          </a:p>
        </p:txBody>
      </p:sp>
    </p:spTree>
    <p:extLst>
      <p:ext uri="{BB962C8B-B14F-4D97-AF65-F5344CB8AC3E}">
        <p14:creationId xmlns="" xmlns:p14="http://schemas.microsoft.com/office/powerpoint/2010/main" val="2025408748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74492" y="252239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anose="02050604050505020204" pitchFamily="18" charset="0"/>
              </a:rPr>
              <a:t>Уголок изобретений</a:t>
            </a:r>
            <a:endParaRPr lang="ru-RU" sz="32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10242" name="Picture 2" descr="F:\проект\Фото уголка изобретений\DSC_00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204" y="1044327"/>
            <a:ext cx="8865157" cy="61225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98511627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нлрй\Desktop\фото к проекту\поделки фото\IMG_20180525_1018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58468" y="540271"/>
            <a:ext cx="7296809" cy="54726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8148" y="324247"/>
            <a:ext cx="295232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b="1" i="1">
                <a:solidFill>
                  <a:srgbClr val="002060"/>
                </a:solidFill>
              </a:rPr>
              <a:t>Как птицы и растения,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С тобою там и тут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Живут изобретения,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Открытия живут.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Не то чтоб скучно, серо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Без них иначе б жил.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И был бы дом пещерой,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А стол бы камнем был.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И днем бы на охоту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Ты безоружным шел: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Копье ведь тоже кто – то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Когда – то изобрел.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Игла, горшок и парус,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Да что там ни возьми: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Компьютер и гитара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Придуманы людьми.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Стул, двери, ложка, вилка,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Ракета и кино,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Гамак, сенокосилка,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Автобус и окно.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Пусть чуда нет теперь в них,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Но мир не позабыл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Людей, тех самых первых,</a:t>
            </a:r>
          </a:p>
          <a:p>
            <a:pPr lvl="0"/>
            <a:r>
              <a:rPr lang="ru-RU" sz="1600" b="1" i="1">
                <a:solidFill>
                  <a:srgbClr val="002060"/>
                </a:solidFill>
              </a:rPr>
              <a:t>Кто чудо сотворил.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22563" y="6012879"/>
            <a:ext cx="576064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800" b="1" i="1" smtClean="0">
                <a:solidFill>
                  <a:srgbClr val="7030A0"/>
                </a:solidFill>
              </a:rPr>
              <a:t>Альбомы  «Великие русские изобретения»</a:t>
            </a:r>
          </a:p>
          <a:p>
            <a:r>
              <a:rPr lang="ru-RU" sz="1800" b="1" i="1" smtClean="0">
                <a:solidFill>
                  <a:srgbClr val="7030A0"/>
                </a:solidFill>
              </a:rPr>
              <a:t>                  «Гениальные детские изобретения»</a:t>
            </a:r>
            <a:endParaRPr lang="ru-RU" sz="1800" b="1" i="1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8590068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лрй\Desktop\фото к проекту\Фото уголка изобретений\DSC_00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1889" y="4489916"/>
            <a:ext cx="3531044" cy="2383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нлрй\Desktop\фото к проекту\Фото уголка изобретений\DSC_00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2023" y="1057360"/>
            <a:ext cx="2519917" cy="32764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Анлрй\Desktop\фото к проекту\Фото уголка изобретений\DSC_00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020" y="5097009"/>
            <a:ext cx="3644355" cy="17760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Анлрй\Desktop\фото к проекту\Фото уголка изобретений\DSC_009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9278" y="4764810"/>
            <a:ext cx="2530867" cy="21348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Анлрй\Desktop\фото к проекту\Фото уголка изобретений\DSC_01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8908" y="2535993"/>
            <a:ext cx="2356368" cy="20041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Анлрй\Desktop\фото к проекту\Фото уголка изобретений\DSC_010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8035" y="324247"/>
            <a:ext cx="2795952" cy="19099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Анлрй\Desktop\фото к проекту\Фото уголка изобретений\DSC_010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826" y="1074558"/>
            <a:ext cx="3853373" cy="29572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8189" y="324247"/>
            <a:ext cx="6289189" cy="461665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ru-RU" sz="2400" b="1" err="1" smtClean="0">
                <a:solidFill>
                  <a:srgbClr val="7030A0"/>
                </a:solidFill>
              </a:rPr>
              <a:t>Лего- конкурс «Мы- изобретатели»</a:t>
            </a:r>
            <a:endParaRPr lang="ru-RU" sz="2400" b="1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50556" y="4333795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smtClean="0"/>
              <a:t>«Щелкунчик» (Миша)</a:t>
            </a:r>
            <a:endParaRPr lang="ru-RU" sz="1800" b="1"/>
          </a:p>
        </p:txBody>
      </p:sp>
      <p:sp>
        <p:nvSpPr>
          <p:cNvPr id="4" name="TextBox 3"/>
          <p:cNvSpPr txBox="1"/>
          <p:nvPr/>
        </p:nvSpPr>
        <p:spPr>
          <a:xfrm>
            <a:off x="7027378" y="6516935"/>
            <a:ext cx="35310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800" b="1" smtClean="0"/>
              <a:t>    Полицейский турболет (Влад)</a:t>
            </a:r>
            <a:endParaRPr lang="ru-RU" sz="1800" b="1"/>
          </a:p>
        </p:txBody>
      </p:sp>
      <p:sp>
        <p:nvSpPr>
          <p:cNvPr id="6" name="TextBox 5"/>
          <p:cNvSpPr txBox="1"/>
          <p:nvPr/>
        </p:nvSpPr>
        <p:spPr>
          <a:xfrm>
            <a:off x="738188" y="3070555"/>
            <a:ext cx="27106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800" b="1" smtClean="0"/>
          </a:p>
          <a:p>
            <a:pPr algn="ctr"/>
            <a:endParaRPr lang="ru-RU" sz="1800" b="1"/>
          </a:p>
          <a:p>
            <a:pPr algn="ctr"/>
            <a:endParaRPr lang="ru-RU" sz="1800" b="1" smtClean="0"/>
          </a:p>
          <a:p>
            <a:pPr algn="ctr"/>
            <a:endParaRPr lang="ru-RU" sz="1800" b="1"/>
          </a:p>
          <a:p>
            <a:pPr algn="ctr"/>
            <a:r>
              <a:rPr lang="ru-RU" sz="1800" b="1" err="1" smtClean="0"/>
              <a:t>Аэрогрузовик</a:t>
            </a:r>
            <a:endParaRPr lang="ru-RU" sz="1800" b="1" smtClean="0"/>
          </a:p>
          <a:p>
            <a:pPr algn="ctr"/>
            <a:r>
              <a:rPr lang="ru-RU" sz="1800" b="1" smtClean="0"/>
              <a:t> (Маша Графова)</a:t>
            </a:r>
            <a:endParaRPr lang="ru-RU" sz="1800" b="1"/>
          </a:p>
        </p:txBody>
      </p:sp>
      <p:sp>
        <p:nvSpPr>
          <p:cNvPr id="7" name="TextBox 6"/>
          <p:cNvSpPr txBox="1"/>
          <p:nvPr/>
        </p:nvSpPr>
        <p:spPr>
          <a:xfrm>
            <a:off x="7488035" y="1836416"/>
            <a:ext cx="279595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800" b="1" smtClean="0"/>
              <a:t>Межгалактический звездолет (</a:t>
            </a:r>
            <a:r>
              <a:rPr lang="ru-RU" sz="1800" b="1"/>
              <a:t>Т</a:t>
            </a:r>
            <a:r>
              <a:rPr lang="ru-RU" sz="1800" b="1" smtClean="0"/>
              <a:t>имофей)</a:t>
            </a:r>
            <a:endParaRPr lang="ru-RU" sz="1800" b="1"/>
          </a:p>
        </p:txBody>
      </p:sp>
      <p:sp>
        <p:nvSpPr>
          <p:cNvPr id="8" name="TextBox 7"/>
          <p:cNvSpPr txBox="1"/>
          <p:nvPr/>
        </p:nvSpPr>
        <p:spPr>
          <a:xfrm>
            <a:off x="4189278" y="6701601"/>
            <a:ext cx="251938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800" b="1" err="1" smtClean="0"/>
              <a:t>Суперпроходимая пушка (Роберт)</a:t>
            </a:r>
            <a:endParaRPr lang="ru-RU" sz="1800" b="1"/>
          </a:p>
        </p:txBody>
      </p:sp>
      <p:sp>
        <p:nvSpPr>
          <p:cNvPr id="5" name="Прямоугольник 4"/>
          <p:cNvSpPr/>
          <p:nvPr/>
        </p:nvSpPr>
        <p:spPr>
          <a:xfrm>
            <a:off x="7098613" y="3933555"/>
            <a:ext cx="2784591" cy="5563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 </a:t>
            </a:r>
            <a:r>
              <a:rPr lang="ru-RU" sz="1800" b="1">
                <a:solidFill>
                  <a:schemeClr val="tx1"/>
                </a:solidFill>
              </a:rPr>
              <a:t>Г</a:t>
            </a:r>
            <a:r>
              <a:rPr lang="ru-RU" sz="1800" b="1" smtClean="0">
                <a:solidFill>
                  <a:schemeClr val="tx1"/>
                </a:solidFill>
              </a:rPr>
              <a:t>оночный дом (Рома)</a:t>
            </a:r>
            <a:endParaRPr lang="ru-RU" sz="18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973886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2244" y="396255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600" b="1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algn="ctr"/>
            <a:r>
              <a:rPr lang="ru-RU" sz="36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anose="02050604050505020204" pitchFamily="18" charset="0"/>
              </a:rPr>
              <a:t>Взаимодействие  с родителями:</a:t>
            </a:r>
          </a:p>
          <a:p>
            <a:pPr algn="just">
              <a:buClr>
                <a:srgbClr val="7030A0"/>
              </a:buClr>
            </a:pPr>
            <a:endParaRPr lang="ru-RU" sz="2400" b="1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86260" y="1764407"/>
            <a:ext cx="80349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b="1">
                <a:ln w="11430"/>
                <a:solidFill>
                  <a:srgbClr val="002060"/>
                </a:solidFill>
                <a:latin typeface="Calibri" panose="020F0502020204030204" pitchFamily="34" charset="0"/>
              </a:rPr>
              <a:t>Совместное создание библиотеки «История изобретений»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b="1">
                <a:ln w="11430"/>
                <a:solidFill>
                  <a:srgbClr val="002060"/>
                </a:solidFill>
                <a:latin typeface="Calibri" panose="020F0502020204030204" pitchFamily="34" charset="0"/>
              </a:rPr>
              <a:t>Организация  в группе мини- музея старинных вещей «Мы из прошлого»;  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b="1">
                <a:ln w="11430"/>
                <a:solidFill>
                  <a:srgbClr val="002060"/>
                </a:solidFill>
                <a:latin typeface="Calibri" panose="020F0502020204030204" pitchFamily="34" charset="0"/>
              </a:rPr>
              <a:t>Оформление </a:t>
            </a:r>
            <a:r>
              <a:rPr lang="ru-RU" sz="2400" b="1" err="1" smtClean="0">
                <a:ln w="11430"/>
                <a:solidFill>
                  <a:srgbClr val="002060"/>
                </a:solidFill>
                <a:latin typeface="Calibri" panose="020F0502020204030204" pitchFamily="34" charset="0"/>
              </a:rPr>
              <a:t>лэпбуков </a:t>
            </a:r>
            <a:r>
              <a:rPr lang="ru-RU" sz="2400" b="1">
                <a:ln w="11430"/>
                <a:solidFill>
                  <a:srgbClr val="002060"/>
                </a:solidFill>
                <a:latin typeface="Calibri" panose="020F0502020204030204" pitchFamily="34" charset="0"/>
              </a:rPr>
              <a:t>об эволюции предметов и  подготовка с ребенком рассказа об истории какого-либо изобретения; 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b="1">
                <a:ln w="11430"/>
                <a:solidFill>
                  <a:srgbClr val="002060"/>
                </a:solidFill>
                <a:latin typeface="Calibri" panose="020F0502020204030204" pitchFamily="34" charset="0"/>
              </a:rPr>
              <a:t>Семейное  участие  в выставке поделок «Техника будущего». </a:t>
            </a:r>
          </a:p>
        </p:txBody>
      </p:sp>
      <p:pic>
        <p:nvPicPr>
          <p:cNvPr id="1026" name="Picture 2" descr="https://www.faylib.org/sites/default/files/RubeGoldber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42444" y="5076775"/>
            <a:ext cx="6378724" cy="23500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70288092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нлрй\Desktop\фото к проекту\поделки фото\IMG_20180525_1012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235" y="900311"/>
            <a:ext cx="4086427" cy="29112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Анлрй\Desktop\фото к проекту\поделки фото\IMG_20180525_1013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26594" y="886693"/>
            <a:ext cx="2187402" cy="29165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Анлрй\Desktop\Звездочка\IMG_20180313_09544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86860" y="866006"/>
            <a:ext cx="3710312" cy="49470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66380" y="252239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anose="02050604050505020204" pitchFamily="18" charset="0"/>
              </a:rPr>
              <a:t>П</a:t>
            </a:r>
            <a:r>
              <a:rPr lang="ru-RU" sz="28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anose="02050604050505020204" pitchFamily="18" charset="0"/>
              </a:rPr>
              <a:t>резентация своих лэпбуков</a:t>
            </a:r>
            <a:endParaRPr lang="ru-RU" sz="28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0622781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:\Users\Анлрй\Desktop\фото к проекту\поделки фото\IMG_20180525_1000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10196" y="1044538"/>
            <a:ext cx="3600400" cy="27003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Анлрй\Desktop\фото к проекту\поделки фото\IMG_20180525_1002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8748" y="4134980"/>
            <a:ext cx="3546634" cy="27824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Анлрй\Desktop\фото к проекту\поделки фото\IMG_20180525_1002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724" y="4145127"/>
            <a:ext cx="3968448" cy="27790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Анлрй\Desktop\фото к проекту\поделки фото\IMG_20180525_10035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7901" y="1044538"/>
            <a:ext cx="3744415" cy="25081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62324" y="324247"/>
            <a:ext cx="6768752" cy="646331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Техника будущего</a:t>
            </a:r>
            <a:endParaRPr lang="ru-RU" sz="36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2284" y="3744839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err="1" smtClean="0"/>
              <a:t>Музобиль (Графовы)</a:t>
            </a:r>
            <a:endParaRPr lang="ru-RU" sz="1800" b="1"/>
          </a:p>
        </p:txBody>
      </p:sp>
      <p:sp>
        <p:nvSpPr>
          <p:cNvPr id="4" name="TextBox 3"/>
          <p:cNvSpPr txBox="1"/>
          <p:nvPr/>
        </p:nvSpPr>
        <p:spPr>
          <a:xfrm>
            <a:off x="6426820" y="3552703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smtClean="0"/>
              <a:t>Сверхскоростной арбалет (Севостьяновы)</a:t>
            </a:r>
            <a:endParaRPr lang="ru-RU" sz="1800" b="1"/>
          </a:p>
        </p:txBody>
      </p:sp>
      <p:sp>
        <p:nvSpPr>
          <p:cNvPr id="5" name="TextBox 4"/>
          <p:cNvSpPr txBox="1"/>
          <p:nvPr/>
        </p:nvSpPr>
        <p:spPr>
          <a:xfrm>
            <a:off x="234132" y="6876975"/>
            <a:ext cx="48965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800" b="1" smtClean="0"/>
              <a:t>Портативный преобразователь еды (Стафеевы</a:t>
            </a:r>
            <a:r>
              <a:rPr lang="ru-RU" sz="1800" smtClean="0"/>
              <a:t>)</a:t>
            </a:r>
            <a:endParaRPr lang="ru-RU" sz="1800"/>
          </a:p>
        </p:txBody>
      </p:sp>
      <p:sp>
        <p:nvSpPr>
          <p:cNvPr id="7" name="TextBox 6"/>
          <p:cNvSpPr txBox="1"/>
          <p:nvPr/>
        </p:nvSpPr>
        <p:spPr>
          <a:xfrm>
            <a:off x="5418709" y="6804967"/>
            <a:ext cx="46805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800" b="1" smtClean="0"/>
              <a:t>Двухъярусный диван с горкой (Зайнуллины) </a:t>
            </a:r>
            <a:endParaRPr lang="ru-RU" sz="1800" b="1"/>
          </a:p>
        </p:txBody>
      </p:sp>
    </p:spTree>
    <p:extLst>
      <p:ext uri="{BB962C8B-B14F-4D97-AF65-F5344CB8AC3E}">
        <p14:creationId xmlns="" xmlns:p14="http://schemas.microsoft.com/office/powerpoint/2010/main" val="4048073221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нлрй\Desktop\фото к проекту\поделки фото\IMG_20180525_0956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4832" y="4460577"/>
            <a:ext cx="3605906" cy="27044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нлрй\Desktop\фото к проекту\поделки фото\IMG_20180525_0957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42153" y="1044327"/>
            <a:ext cx="4021071" cy="30158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Анлрй\Desktop\фото к проекту\поделки фото\IMG_20180525_0958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6180" y="1078394"/>
            <a:ext cx="3955578" cy="29666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Анлрй\Desktop\фото к проекту\поделки фото\IMG_20180525_10100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469370" y="4525019"/>
            <a:ext cx="1838966" cy="24519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78348" y="324247"/>
            <a:ext cx="6696744" cy="646331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Техника будущего</a:t>
            </a:r>
            <a:endParaRPr lang="ru-RU" sz="36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6789" y="4572719"/>
            <a:ext cx="2305050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6180" y="4045079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smtClean="0"/>
              <a:t>Роботы- уборщики (</a:t>
            </a:r>
            <a:r>
              <a:rPr lang="ru-RU" sz="1800" b="1"/>
              <a:t>Г</a:t>
            </a:r>
            <a:r>
              <a:rPr lang="ru-RU" sz="1800" b="1" smtClean="0"/>
              <a:t>алкины)</a:t>
            </a:r>
            <a:endParaRPr lang="ru-RU" sz="1800" b="1"/>
          </a:p>
        </p:txBody>
      </p:sp>
      <p:sp>
        <p:nvSpPr>
          <p:cNvPr id="5" name="TextBox 4"/>
          <p:cNvSpPr txBox="1"/>
          <p:nvPr/>
        </p:nvSpPr>
        <p:spPr>
          <a:xfrm>
            <a:off x="6042153" y="3708624"/>
            <a:ext cx="4021071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800" b="1" smtClean="0"/>
              <a:t>Прогулочный самолет на солнечных батареях  (Чапайкины)</a:t>
            </a:r>
            <a:endParaRPr lang="ru-RU" sz="1800" b="1"/>
          </a:p>
        </p:txBody>
      </p:sp>
      <p:sp>
        <p:nvSpPr>
          <p:cNvPr id="6" name="TextBox 5"/>
          <p:cNvSpPr txBox="1"/>
          <p:nvPr/>
        </p:nvSpPr>
        <p:spPr>
          <a:xfrm>
            <a:off x="306141" y="6732959"/>
            <a:ext cx="4315617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800" b="1" smtClean="0"/>
              <a:t>Подводный пылесос- утилизатор мусора</a:t>
            </a:r>
          </a:p>
          <a:p>
            <a:pPr algn="ctr"/>
            <a:r>
              <a:rPr lang="ru-RU" sz="1800" b="1" smtClean="0"/>
              <a:t> (семья Мажуга)</a:t>
            </a:r>
            <a:endParaRPr lang="ru-RU" sz="1800" b="1"/>
          </a:p>
        </p:txBody>
      </p:sp>
      <p:sp>
        <p:nvSpPr>
          <p:cNvPr id="7" name="TextBox 6"/>
          <p:cNvSpPr txBox="1"/>
          <p:nvPr/>
        </p:nvSpPr>
        <p:spPr>
          <a:xfrm>
            <a:off x="7021839" y="6976974"/>
            <a:ext cx="293337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800" b="1" smtClean="0"/>
              <a:t>Шляпа времени (Рома)</a:t>
            </a:r>
            <a:endParaRPr lang="ru-RU" sz="1800" b="1"/>
          </a:p>
        </p:txBody>
      </p:sp>
    </p:spTree>
    <p:extLst>
      <p:ext uri="{BB962C8B-B14F-4D97-AF65-F5344CB8AC3E}">
        <p14:creationId xmlns="" xmlns:p14="http://schemas.microsoft.com/office/powerpoint/2010/main" val="280342974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360" y="324247"/>
            <a:ext cx="6588732" cy="646331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Техника будущего</a:t>
            </a:r>
            <a:endParaRPr lang="ru-RU" sz="36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124" y="1524862"/>
            <a:ext cx="4118135" cy="405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0796" y="1260351"/>
            <a:ext cx="3884102" cy="4733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172" y="5578399"/>
            <a:ext cx="33843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800" b="1" smtClean="0"/>
              <a:t>Космолет (Графова Маша)</a:t>
            </a:r>
            <a:endParaRPr lang="ru-RU" sz="1800" b="1"/>
          </a:p>
        </p:txBody>
      </p:sp>
      <p:sp>
        <p:nvSpPr>
          <p:cNvPr id="8" name="TextBox 7"/>
          <p:cNvSpPr txBox="1"/>
          <p:nvPr/>
        </p:nvSpPr>
        <p:spPr>
          <a:xfrm>
            <a:off x="6318808" y="6156895"/>
            <a:ext cx="392443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800" b="1" smtClean="0"/>
              <a:t>Космическое такси «Земля-Луна- 1»      (Гись Юра)</a:t>
            </a:r>
            <a:endParaRPr lang="ru-RU" sz="1800" b="1"/>
          </a:p>
        </p:txBody>
      </p:sp>
      <p:pic>
        <p:nvPicPr>
          <p:cNvPr id="16" name="Picture 8" descr="D:\ДЕТСАД\Дети-изобретатели\vel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0259" y="3627125"/>
            <a:ext cx="1876862" cy="192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8357870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лрй\Desktop\МАСЯ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10693400" cy="58443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flipH="1">
            <a:off x="810196" y="468263"/>
            <a:ext cx="9433048" cy="9694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anose="02050604050505020204" pitchFamily="18" charset="0"/>
              </a:rPr>
              <a:t>Детские мечты:</a:t>
            </a:r>
          </a:p>
          <a:p>
            <a:endParaRPr lang="ru-RU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54812" y="1260351"/>
            <a:ext cx="3096344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800" b="1" smtClean="0"/>
              <a:t>Я бы хотел вместе </a:t>
            </a:r>
            <a:r>
              <a:rPr lang="ru-RU" sz="1800" b="1"/>
              <a:t>с папой изобрести что- нибудь полезное для бабушки, например, робота, чтобы он приносил ей чай, садил </a:t>
            </a:r>
            <a:r>
              <a:rPr lang="ru-RU" sz="1800" b="1" smtClean="0"/>
              <a:t>растения.     Родион</a:t>
            </a:r>
          </a:p>
          <a:p>
            <a:pPr algn="just"/>
            <a:endParaRPr lang="ru-RU" sz="1800" b="1"/>
          </a:p>
          <a:p>
            <a:pPr algn="just">
              <a:buFont typeface="Wingdings" pitchFamily="2" charset="2"/>
              <a:buChar char="v"/>
            </a:pPr>
            <a:r>
              <a:rPr lang="ru-RU" sz="1800" b="1"/>
              <a:t> Я хочу вырасти и стать </a:t>
            </a:r>
            <a:r>
              <a:rPr lang="ru-RU" sz="1800" b="1" smtClean="0"/>
              <a:t>изобретателем: </a:t>
            </a:r>
            <a:r>
              <a:rPr lang="ru-RU" sz="1800" b="1"/>
              <a:t>изобрести джип, который превращается в подводную лодку с водяными бомбами. А ещё изобрести летающий мотоцикл - самолет, у которого выхлопная труба превращается в реактивные двигатели. </a:t>
            </a:r>
            <a:r>
              <a:rPr lang="ru-RU" sz="1800" b="1" smtClean="0"/>
              <a:t>                                                                                                                          Тимофей </a:t>
            </a:r>
            <a:endParaRPr lang="ru-RU" sz="1800" b="1"/>
          </a:p>
          <a:p>
            <a:endParaRPr lang="ru-RU" sz="2000" b="1"/>
          </a:p>
        </p:txBody>
      </p:sp>
      <p:pic>
        <p:nvPicPr>
          <p:cNvPr id="2050" name="Picture 2" descr="F:\Фото вручение патентов\IMG_20180528_1552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46410" y="1260351"/>
            <a:ext cx="4580310" cy="61070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85802092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лрй\Desktop\МАСЯ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3400" cy="58443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34332" y="1332359"/>
            <a:ext cx="6192688" cy="3785652"/>
          </a:xfrm>
          <a:prstGeom prst="rect">
            <a:avLst/>
          </a:prstGeom>
          <a:noFill/>
        </p:spPr>
        <p:txBody>
          <a:bodyPr wrap="square" rtlCol="0">
            <a:prstTxWarp prst="textButtonPour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anose="02050604050505020204" pitchFamily="18" charset="0"/>
              </a:rPr>
              <a:t>Спасибо за внимание</a:t>
            </a:r>
            <a:endParaRPr lang="ru-RU" sz="80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13083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нлрй\Desktop\МАСЯ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3400" cy="5943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Анлрй\Desktop\МАСЯ\chto_ya_vizhu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155012" y="4932759"/>
            <a:ext cx="2319066" cy="24989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70237" y="396255"/>
            <a:ext cx="7704855" cy="51398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24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</a:p>
          <a:p>
            <a:pPr algn="just"/>
            <a:r>
              <a:rPr lang="ru-RU" sz="2000" b="1" smtClean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развития познавательной активности детей через творческо- исследовательскую деятельность.</a:t>
            </a:r>
          </a:p>
          <a:p>
            <a:pPr algn="just"/>
            <a:r>
              <a:rPr lang="ru-RU" sz="2400" b="1">
                <a:ln w="11430">
                  <a:noFill/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b="1" smtClean="0">
                <a:ln w="11430">
                  <a:noFill/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000" b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1.Обогатить знания детей о мире открытий и изобретений. </a:t>
            </a:r>
          </a:p>
          <a:p>
            <a:pPr algn="just"/>
            <a:r>
              <a:rPr lang="ru-RU" sz="2000" b="1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Пробудить в ребенке интерес исследовать окружающий мир, расширять представление детей о его физических свойствах через опытно-экспериментальную деятельность.</a:t>
            </a:r>
          </a:p>
          <a:p>
            <a:pPr algn="just"/>
            <a:r>
              <a:rPr lang="ru-RU" sz="2000" b="1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Развивать творческое отношение к рукотворному миру, формировать навыки творческой, исследовательской работы. </a:t>
            </a:r>
          </a:p>
          <a:p>
            <a:pPr algn="just"/>
            <a:r>
              <a:rPr lang="ru-RU" sz="2000" b="1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Создать условия для самостоятельного применения полученных знаний.</a:t>
            </a:r>
          </a:p>
          <a:p>
            <a:pPr algn="just"/>
            <a:r>
              <a:rPr lang="ru-RU" sz="2000" b="1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Развивать совместно с родителями в детях самостоятельность, инициативность, креативность мышления через опытно-экспериментальную </a:t>
            </a:r>
            <a:r>
              <a:rPr lang="ru-RU" sz="2000" b="1" smtClean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конструктивную деятельность</a:t>
            </a:r>
            <a:r>
              <a:rPr lang="ru-RU" sz="2000" b="1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0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171506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лрй\Desktop\МАСЯ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10693400" cy="58443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4505" y="482680"/>
            <a:ext cx="8352928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Участники проекта</a:t>
            </a:r>
          </a:p>
          <a:p>
            <a:pPr algn="ctr"/>
            <a:endParaRPr lang="ru-RU" sz="20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F:\Элетромашина 2\IMG_39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4061" y="1332359"/>
            <a:ext cx="7753372" cy="5976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9839712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лрй\Desktop\МАСЯ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3400" cy="59223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нлрй\Desktop\МАСЯ\454392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54812" y="3142005"/>
            <a:ext cx="2365634" cy="42872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172" y="482680"/>
            <a:ext cx="6768752" cy="378565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Зачем нужны изобретения?</a:t>
            </a:r>
          </a:p>
          <a:p>
            <a:pPr marL="342900" indent="-342900">
              <a:buFont typeface="Wingdings" pitchFamily="2" charset="2"/>
              <a:buChar char="v"/>
            </a:pPr>
            <a:endParaRPr lang="ru-RU" sz="20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endParaRPr lang="ru-RU" sz="2000" b="1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smtClean="0">
                <a:ln w="11430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Изобретения нужны для </a:t>
            </a:r>
            <a:r>
              <a:rPr lang="ru-RU" sz="2000" b="1">
                <a:ln w="11430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smtClean="0">
                <a:ln w="11430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ользы человека. (Миша)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smtClean="0">
                <a:ln w="11430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мир становился лучше. (Софья)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>
                <a:ln w="11430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их использовать. (Тоня</a:t>
            </a:r>
            <a:r>
              <a:rPr lang="ru-RU" sz="2000" b="1" smtClean="0">
                <a:ln w="11430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smtClean="0">
                <a:ln w="11430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зарабатывать  деньги: ты что-нибудь изобрел, тебе за это заплатили . (Тимофей)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smtClean="0">
                <a:ln w="11430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 жизни пригодилось. (Паша)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smtClean="0">
                <a:ln w="11430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помогать людям в работе. (Даша)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smtClean="0">
                <a:ln w="11430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жить лучше. (Вероника)</a:t>
            </a:r>
            <a:endParaRPr lang="ru-RU" sz="2000" b="1">
              <a:ln w="11430">
                <a:noFill/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98828" y="4500711"/>
            <a:ext cx="2448272" cy="11387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2000" b="1" spc="5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spc="5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«Сколько голов, </a:t>
            </a:r>
          </a:p>
          <a:p>
            <a:r>
              <a:rPr lang="ru-RU" sz="1600" b="1" spc="5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столько и умов.»</a:t>
            </a:r>
          </a:p>
          <a:p>
            <a:r>
              <a:rPr lang="ru-RU" sz="1600" b="1" spc="5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пословица</a:t>
            </a:r>
            <a:endParaRPr lang="ru-RU" sz="1600" b="1" spc="5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240223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лрй\Desktop\МАСЯ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3400" cy="58443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98228" y="540271"/>
            <a:ext cx="885698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anose="02040503050406030204" pitchFamily="18" charset="0"/>
              </a:rPr>
              <a:t>Основные направления в работе  с  детьми </a:t>
            </a:r>
          </a:p>
          <a:p>
            <a:pPr algn="ctr"/>
            <a:r>
              <a:rPr lang="ru-RU" sz="32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anose="02040503050406030204" pitchFamily="18" charset="0"/>
              </a:rPr>
              <a:t>п</a:t>
            </a:r>
            <a:r>
              <a:rPr lang="ru-RU" sz="3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anose="02040503050406030204" pitchFamily="18" charset="0"/>
              </a:rPr>
              <a:t>о реализации проекта: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26220" y="1980431"/>
            <a:ext cx="7920880" cy="3367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914400">
              <a:spcBef>
                <a:spcPct val="20000"/>
              </a:spcBef>
              <a:buBlip>
                <a:blip r:embed="rId3"/>
              </a:buBlip>
            </a:pPr>
            <a:r>
              <a:rPr lang="ru-RU" sz="2800" b="1" i="1" smtClean="0">
                <a:solidFill>
                  <a:srgbClr val="1F497D">
                    <a:lumMod val="75000"/>
                  </a:srgbClr>
                </a:solidFill>
                <a:latin typeface="Calibri"/>
              </a:rPr>
              <a:t>Знакомство с историей изобретений и изобретателями;</a:t>
            </a:r>
            <a:endParaRPr lang="ru-RU" sz="2800" b="1" i="1">
              <a:solidFill>
                <a:srgbClr val="1F497D">
                  <a:lumMod val="75000"/>
                </a:srgbClr>
              </a:solidFill>
              <a:latin typeface="Calibri"/>
            </a:endParaRPr>
          </a:p>
          <a:p>
            <a:pPr marL="342900" lvl="0" indent="-342900" defTabSz="914400">
              <a:spcBef>
                <a:spcPct val="20000"/>
              </a:spcBef>
              <a:buBlip>
                <a:blip r:embed="rId3"/>
              </a:buBlip>
            </a:pPr>
            <a:r>
              <a:rPr lang="ru-RU" sz="2800" b="1" i="1" smtClean="0">
                <a:solidFill>
                  <a:srgbClr val="1F497D">
                    <a:lumMod val="75000"/>
                  </a:srgbClr>
                </a:solidFill>
                <a:latin typeface="Calibri"/>
              </a:rPr>
              <a:t>опытно-экспериментальная </a:t>
            </a:r>
            <a:r>
              <a:rPr lang="ru-RU" sz="2800" b="1" i="1">
                <a:solidFill>
                  <a:srgbClr val="1F497D">
                    <a:lumMod val="75000"/>
                  </a:srgbClr>
                </a:solidFill>
                <a:latin typeface="Calibri"/>
              </a:rPr>
              <a:t>и </a:t>
            </a:r>
            <a:r>
              <a:rPr lang="ru-RU" sz="2800" b="1" i="1" smtClean="0">
                <a:solidFill>
                  <a:srgbClr val="1F497D">
                    <a:lumMod val="75000"/>
                  </a:srgbClr>
                </a:solidFill>
                <a:latin typeface="Calibri"/>
              </a:rPr>
              <a:t>конструктивная деятельность;</a:t>
            </a:r>
          </a:p>
          <a:p>
            <a:pPr marL="342900" lvl="0" indent="-342900" defTabSz="914400">
              <a:spcBef>
                <a:spcPct val="20000"/>
              </a:spcBef>
              <a:buBlip>
                <a:blip r:embed="rId3"/>
              </a:buBlip>
            </a:pPr>
            <a:r>
              <a:rPr lang="ru-RU" sz="2800" b="1" i="1" smtClean="0">
                <a:solidFill>
                  <a:srgbClr val="1F497D">
                    <a:lumMod val="75000"/>
                  </a:srgbClr>
                </a:solidFill>
                <a:latin typeface="Calibri"/>
              </a:rPr>
              <a:t>Обогащение </a:t>
            </a:r>
            <a:r>
              <a:rPr lang="ru-RU" sz="2800" b="1" i="1">
                <a:solidFill>
                  <a:srgbClr val="1F497D">
                    <a:lumMod val="75000"/>
                  </a:srgbClr>
                </a:solidFill>
                <a:latin typeface="Calibri"/>
              </a:rPr>
              <a:t>предметно-пространственной развивающей среды</a:t>
            </a:r>
          </a:p>
          <a:p>
            <a:pPr lvl="0" defTabSz="914400">
              <a:spcBef>
                <a:spcPct val="20000"/>
              </a:spcBef>
            </a:pPr>
            <a:endParaRPr lang="ru-RU" sz="280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" name="Picture 10" descr="http://zezete2.z.e.pic.centerblog.net/6f42ac2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78548" y="5652839"/>
            <a:ext cx="1890271" cy="18020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F:\не трожь, убью\картинки для д.с\родителям\5587a25ef270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78948" y="5328134"/>
            <a:ext cx="1209487" cy="19084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7432297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лрй\Desktop\МАСЯ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3400" cy="58443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98228" y="540271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Формы работы </a:t>
            </a:r>
            <a:r>
              <a:rPr lang="ru-RU" sz="36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с  детьми:</a:t>
            </a:r>
            <a:endParaRPr lang="ru-RU" sz="36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0196" y="1476375"/>
            <a:ext cx="82809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spcBef>
                <a:spcPct val="20000"/>
              </a:spcBef>
            </a:pPr>
            <a:r>
              <a:rPr lang="ru-RU" sz="2800" b="1" i="1">
                <a:solidFill>
                  <a:srgbClr val="1F497D">
                    <a:lumMod val="75000"/>
                  </a:srgbClr>
                </a:solidFill>
                <a:latin typeface="Calibri"/>
              </a:rPr>
              <a:t>Содержание этой работы реализуется в следующих </a:t>
            </a:r>
            <a:r>
              <a:rPr lang="ru-RU" sz="2800" b="1" i="1" smtClean="0">
                <a:solidFill>
                  <a:srgbClr val="1F497D">
                    <a:lumMod val="75000"/>
                  </a:srgbClr>
                </a:solidFill>
                <a:latin typeface="Calibri"/>
              </a:rPr>
              <a:t>блоках </a:t>
            </a:r>
            <a:r>
              <a:rPr lang="ru-RU" sz="2800" b="1" i="1">
                <a:solidFill>
                  <a:srgbClr val="1F497D">
                    <a:lumMod val="75000"/>
                  </a:srgbClr>
                </a:solidFill>
                <a:latin typeface="Calibri"/>
              </a:rPr>
              <a:t>педагогического процесса:</a:t>
            </a:r>
          </a:p>
          <a:p>
            <a:pPr marL="342900" lvl="0" indent="-342900" algn="just" defTabSz="914400">
              <a:spcBef>
                <a:spcPct val="20000"/>
              </a:spcBef>
              <a:buBlip>
                <a:blip r:embed="rId3"/>
              </a:buBlip>
            </a:pPr>
            <a:r>
              <a:rPr lang="ru-RU" sz="2800" b="1" i="1">
                <a:solidFill>
                  <a:srgbClr val="1F497D">
                    <a:lumMod val="75000"/>
                  </a:srgbClr>
                </a:solidFill>
                <a:latin typeface="Calibri"/>
              </a:rPr>
              <a:t>специально организованные </a:t>
            </a:r>
            <a:r>
              <a:rPr lang="ru-RU" sz="2800" b="1" i="1" smtClean="0">
                <a:solidFill>
                  <a:srgbClr val="1F497D">
                    <a:lumMod val="75000"/>
                  </a:srgbClr>
                </a:solidFill>
                <a:latin typeface="Calibri"/>
              </a:rPr>
              <a:t>познавательные </a:t>
            </a:r>
            <a:r>
              <a:rPr lang="ru-RU" sz="2800" b="1" i="1">
                <a:solidFill>
                  <a:srgbClr val="1F497D">
                    <a:lumMod val="75000"/>
                  </a:srgbClr>
                </a:solidFill>
                <a:latin typeface="Calibri"/>
              </a:rPr>
              <a:t>занятия с элементами </a:t>
            </a:r>
            <a:r>
              <a:rPr lang="ru-RU" sz="2800" b="1" i="1" smtClean="0">
                <a:solidFill>
                  <a:srgbClr val="1F497D">
                    <a:lumMod val="75000"/>
                  </a:srgbClr>
                </a:solidFill>
                <a:latin typeface="Calibri"/>
              </a:rPr>
              <a:t>экспериментирования;</a:t>
            </a:r>
            <a:endParaRPr lang="ru-RU" sz="2800" b="1" i="1">
              <a:solidFill>
                <a:srgbClr val="1F497D">
                  <a:lumMod val="75000"/>
                </a:srgbClr>
              </a:solidFill>
              <a:latin typeface="Calibri"/>
            </a:endParaRPr>
          </a:p>
          <a:p>
            <a:pPr marL="342900" lvl="0" indent="-342900" algn="just" defTabSz="914400">
              <a:spcBef>
                <a:spcPct val="20000"/>
              </a:spcBef>
              <a:buBlip>
                <a:blip r:embed="rId3"/>
              </a:buBlip>
            </a:pPr>
            <a:r>
              <a:rPr lang="ru-RU" sz="2800" b="1" i="1">
                <a:solidFill>
                  <a:srgbClr val="1F497D">
                    <a:lumMod val="75000"/>
                  </a:srgbClr>
                </a:solidFill>
                <a:latin typeface="Calibri"/>
              </a:rPr>
              <a:t> совместная деятельность педагога с детьми;</a:t>
            </a:r>
          </a:p>
          <a:p>
            <a:pPr marL="342900" lvl="0" indent="-342900" algn="just" defTabSz="914400">
              <a:spcBef>
                <a:spcPct val="20000"/>
              </a:spcBef>
              <a:buBlip>
                <a:blip r:embed="rId3"/>
              </a:buBlip>
            </a:pPr>
            <a:r>
              <a:rPr lang="ru-RU" sz="2800" b="1" i="1">
                <a:solidFill>
                  <a:srgbClr val="1F497D">
                    <a:lumMod val="75000"/>
                  </a:srgbClr>
                </a:solidFill>
                <a:latin typeface="Calibri"/>
              </a:rPr>
              <a:t>свободная самостоятельная деятельность </a:t>
            </a:r>
            <a:r>
              <a:rPr lang="ru-RU" sz="2800" b="1" i="1" smtClean="0">
                <a:solidFill>
                  <a:srgbClr val="1F497D">
                    <a:lumMod val="75000"/>
                  </a:srgbClr>
                </a:solidFill>
                <a:latin typeface="Calibri"/>
              </a:rPr>
              <a:t>детей</a:t>
            </a:r>
            <a:r>
              <a:rPr lang="ru-RU" sz="2800" b="1" smtClean="0">
                <a:solidFill>
                  <a:prstClr val="black"/>
                </a:solidFill>
                <a:latin typeface="Calibri"/>
              </a:rPr>
              <a:t>;</a:t>
            </a:r>
          </a:p>
          <a:p>
            <a:pPr marL="342900" indent="-342900" algn="just" defTabSz="914400">
              <a:spcBef>
                <a:spcPct val="20000"/>
              </a:spcBef>
              <a:buBlip>
                <a:blip r:embed="rId3"/>
              </a:buBlip>
            </a:pPr>
            <a:r>
              <a:rPr lang="ru-RU" sz="2800" b="1" i="1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Times New Roman"/>
              </a:rPr>
              <a:t>детские самопрезентации </a:t>
            </a:r>
            <a:r>
              <a:rPr lang="ru-RU" sz="2800" b="1" i="1" smtClean="0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Times New Roman"/>
              </a:rPr>
              <a:t>семейных </a:t>
            </a:r>
            <a:r>
              <a:rPr lang="ru-RU" sz="2800" b="1" i="1">
                <a:solidFill>
                  <a:srgbClr val="002060"/>
                </a:solidFill>
                <a:latin typeface="Calibri" panose="020F0502020204030204" pitchFamily="34" charset="0"/>
                <a:ea typeface="Calibri"/>
                <a:cs typeface="Times New Roman"/>
              </a:rPr>
              <a:t>изобретений</a:t>
            </a:r>
            <a:endParaRPr lang="ru-RU" sz="2400" b="1" i="1">
              <a:solidFill>
                <a:srgbClr val="002060"/>
              </a:solidFill>
              <a:latin typeface="Calibri" panose="020F0502020204030204" pitchFamily="34" charset="0"/>
              <a:ea typeface="Calibri"/>
              <a:cs typeface="Times New Roman"/>
            </a:endParaRPr>
          </a:p>
          <a:p>
            <a:pPr marL="342900" lvl="0" indent="-342900" defTabSz="914400">
              <a:spcBef>
                <a:spcPct val="20000"/>
              </a:spcBef>
              <a:buBlip>
                <a:blip r:embed="rId3"/>
              </a:buBlip>
            </a:pPr>
            <a:endParaRPr lang="ru-RU" sz="280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" name="Picture 10" descr="http://zezete2.z.e.pic.centerblog.net/6f42ac2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78548" y="5652839"/>
            <a:ext cx="1890271" cy="18020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3063238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нлрй\Desktop\МАСЯ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3400" cy="59223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Проект профессии\IMG_0603-20-09-17-22-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8007" y="108223"/>
            <a:ext cx="9937386" cy="74530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8452368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148" y="612279"/>
            <a:ext cx="914501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ru-RU" sz="36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anose="02040503050406030204" pitchFamily="18" charset="0"/>
              </a:rPr>
              <a:t>Библиотека </a:t>
            </a:r>
            <a:endParaRPr lang="ru-RU" sz="3600" b="1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mbria" panose="02040503050406030204" pitchFamily="18" charset="0"/>
            </a:endParaRPr>
          </a:p>
          <a:p>
            <a:pPr algn="ctr"/>
            <a:r>
              <a:rPr lang="ru-RU" sz="36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anose="02040503050406030204" pitchFamily="18" charset="0"/>
              </a:rPr>
              <a:t>открытий </a:t>
            </a:r>
            <a:r>
              <a:rPr lang="ru-RU" sz="36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anose="02040503050406030204" pitchFamily="18" charset="0"/>
              </a:rPr>
              <a:t>и изобретений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019108" y="612279"/>
            <a:ext cx="1484994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F:\Фото вручение патентов\IMG_20180529_1303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204" y="1968921"/>
            <a:ext cx="4833696" cy="54622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54812" y="2988543"/>
            <a:ext cx="388843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 Cyr"/>
              </a:rPr>
              <a:t>Я сегодня загрустил,</a:t>
            </a:r>
            <a:r>
              <a:rPr lang="ru-RU" sz="2000" b="1">
                <a:solidFill>
                  <a:srgbClr val="002060"/>
                </a:solidFill>
              </a:rPr>
              <a:t/>
            </a:r>
            <a:br>
              <a:rPr lang="ru-RU" sz="2000" b="1">
                <a:solidFill>
                  <a:srgbClr val="002060"/>
                </a:solidFill>
              </a:rPr>
            </a:br>
            <a:r>
              <a:rPr lang="ru-RU" sz="2000" b="1">
                <a:solidFill>
                  <a:srgbClr val="002060"/>
                </a:solidFill>
                <a:latin typeface="Times New Roman Cyr"/>
              </a:rPr>
              <a:t>Чтобы мне изобрести?</a:t>
            </a:r>
            <a:r>
              <a:rPr lang="ru-RU" sz="2000" b="1">
                <a:solidFill>
                  <a:srgbClr val="002060"/>
                </a:solidFill>
              </a:rPr>
              <a:t/>
            </a:r>
            <a:br>
              <a:rPr lang="ru-RU" sz="2000" b="1">
                <a:solidFill>
                  <a:srgbClr val="002060"/>
                </a:solidFill>
              </a:rPr>
            </a:br>
            <a:r>
              <a:rPr lang="ru-RU" sz="2000" b="1">
                <a:solidFill>
                  <a:srgbClr val="002060"/>
                </a:solidFill>
                <a:latin typeface="Times New Roman Cyr"/>
              </a:rPr>
              <a:t>Жалко, что давным-давно,</a:t>
            </a:r>
            <a:r>
              <a:rPr lang="ru-RU" sz="2000" b="1">
                <a:solidFill>
                  <a:srgbClr val="002060"/>
                </a:solidFill>
              </a:rPr>
              <a:t/>
            </a:r>
            <a:br>
              <a:rPr lang="ru-RU" sz="2000" b="1">
                <a:solidFill>
                  <a:srgbClr val="002060"/>
                </a:solidFill>
              </a:rPr>
            </a:br>
            <a:r>
              <a:rPr lang="ru-RU" sz="2000" b="1">
                <a:solidFill>
                  <a:srgbClr val="002060"/>
                </a:solidFill>
                <a:latin typeface="Times New Roman Cyr"/>
              </a:rPr>
              <a:t>Всё уж изобретено.</a:t>
            </a:r>
            <a:r>
              <a:rPr lang="ru-RU" sz="2000" b="1">
                <a:solidFill>
                  <a:srgbClr val="002060"/>
                </a:solidFill>
              </a:rPr>
              <a:t/>
            </a:r>
            <a:br>
              <a:rPr lang="ru-RU" sz="2000" b="1">
                <a:solidFill>
                  <a:srgbClr val="002060"/>
                </a:solidFill>
              </a:rPr>
            </a:br>
            <a:r>
              <a:rPr lang="ru-RU" sz="2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изобрёл Конфетомёт</a:t>
            </a:r>
            <a:br>
              <a:rPr lang="ru-RU" sz="2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Ультраранопробуждалку,</a:t>
            </a:r>
            <a:br>
              <a:rPr lang="ru-RU" sz="2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Сверхреактивный Быстрожуй</a:t>
            </a:r>
            <a:br>
              <a:rPr lang="ru-RU" sz="2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Смехотурбозаряжалку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069204692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Arial"/>
        <a:cs typeface="Arial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Arial"/>
        <a:cs typeface="Arial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0</TotalTime>
  <Words>856</Words>
  <Application>Microsoft Office PowerPoint</Application>
  <PresentationFormat>Произвольный</PresentationFormat>
  <Paragraphs>140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Углы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2022-11-07T16:15:11Z</dcterms:created>
  <dcterms:modified xsi:type="dcterms:W3CDTF">2022-12-06T18:04:04Z</dcterms:modified>
</cp:coreProperties>
</file>