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1"/>
  </p:notesMasterIdLst>
  <p:sldIdLst>
    <p:sldId id="275" r:id="rId2"/>
    <p:sldId id="277" r:id="rId3"/>
    <p:sldId id="280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321" r:id="rId17"/>
    <p:sldId id="320" r:id="rId18"/>
    <p:sldId id="318" r:id="rId19"/>
    <p:sldId id="278" r:id="rId20"/>
    <p:sldId id="283" r:id="rId21"/>
    <p:sldId id="343" r:id="rId22"/>
    <p:sldId id="313" r:id="rId23"/>
    <p:sldId id="344" r:id="rId24"/>
    <p:sldId id="285" r:id="rId25"/>
    <p:sldId id="346" r:id="rId26"/>
    <p:sldId id="345" r:id="rId27"/>
    <p:sldId id="287" r:id="rId28"/>
    <p:sldId id="292" r:id="rId29"/>
    <p:sldId id="338" r:id="rId30"/>
    <p:sldId id="337" r:id="rId31"/>
    <p:sldId id="323" r:id="rId32"/>
    <p:sldId id="326" r:id="rId33"/>
    <p:sldId id="340" r:id="rId34"/>
    <p:sldId id="299" r:id="rId35"/>
    <p:sldId id="328" r:id="rId36"/>
    <p:sldId id="336" r:id="rId37"/>
    <p:sldId id="327" r:id="rId38"/>
    <p:sldId id="312" r:id="rId39"/>
    <p:sldId id="335" r:id="rId40"/>
    <p:sldId id="329" r:id="rId41"/>
    <p:sldId id="333" r:id="rId42"/>
    <p:sldId id="342" r:id="rId43"/>
    <p:sldId id="334" r:id="rId44"/>
    <p:sldId id="341" r:id="rId45"/>
    <p:sldId id="330" r:id="rId46"/>
    <p:sldId id="332" r:id="rId47"/>
    <p:sldId id="270" r:id="rId48"/>
    <p:sldId id="271" r:id="rId49"/>
    <p:sldId id="281" r:id="rId5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69" autoAdjust="0"/>
    <p:restoredTop sz="94660"/>
  </p:normalViewPr>
  <p:slideViewPr>
    <p:cSldViewPr>
      <p:cViewPr varScale="1">
        <p:scale>
          <a:sx n="146" d="100"/>
          <a:sy n="146" d="100"/>
        </p:scale>
        <p:origin x="243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BC99C-F554-440F-A661-00082E7EE58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35B83A-93A5-4F0A-BA12-6A5189302B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5B83A-93A5-4F0A-BA12-6A5189302BB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Прилагается презентация «Зимующие</a:t>
            </a:r>
            <a:r>
              <a:rPr lang="ru-RU" baseline="0" dirty="0"/>
              <a:t> </a:t>
            </a:r>
            <a:r>
              <a:rPr lang="ru-RU" dirty="0"/>
              <a:t>птицы»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35B83A-93A5-4F0A-BA12-6A5189302BB1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74A594-80FF-482D-B38B-860A83CEED29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6B77F7-53A7-4BD5-8664-2F7F24FB45A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772400" cy="3456384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b="1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cs typeface="Arial" pitchFamily="34" charset="0"/>
              </a:rPr>
              <a:t>Ознакомление детей старшего дошкольного возраста </a:t>
            </a:r>
            <a:br>
              <a:rPr lang="ru-RU" b="1" dirty="0">
                <a:cs typeface="Arial" pitchFamily="34" charset="0"/>
              </a:rPr>
            </a:br>
            <a:r>
              <a:rPr lang="ru-RU" b="1" dirty="0">
                <a:cs typeface="Arial" pitchFamily="34" charset="0"/>
              </a:rPr>
              <a:t>с природой родного края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085184"/>
            <a:ext cx="2304256" cy="1224136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25000"/>
                  </a:schemeClr>
                </a:solidFill>
                <a:latin typeface="+mj-lt"/>
                <a:cs typeface="Arial" pitchFamily="34" charset="0"/>
              </a:rPr>
              <a:t>Подготовила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25000"/>
                  </a:schemeClr>
                </a:solidFill>
                <a:latin typeface="+mj-lt"/>
                <a:cs typeface="Arial" pitchFamily="34" charset="0"/>
              </a:rPr>
              <a:t>Воспитатель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25000"/>
                  </a:schemeClr>
                </a:solidFill>
                <a:latin typeface="+mj-lt"/>
                <a:cs typeface="Arial" pitchFamily="34" charset="0"/>
              </a:rPr>
              <a:t> МБДОУ «Детский сад №33 «Радуга»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dirty="0">
                <a:solidFill>
                  <a:schemeClr val="tx2">
                    <a:lumMod val="25000"/>
                  </a:schemeClr>
                </a:solidFill>
                <a:latin typeface="+mj-lt"/>
                <a:cs typeface="Arial" pitchFamily="34" charset="0"/>
              </a:rPr>
              <a:t>Новикова И.И.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800" b="1" dirty="0">
              <a:solidFill>
                <a:srgbClr val="33CCCC"/>
              </a:solidFill>
              <a:latin typeface="+mj-lt"/>
              <a:cs typeface="Arial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bg1"/>
                </a:solidFill>
                <a:latin typeface="+mj-lt"/>
                <a:cs typeface="Arial" pitchFamily="34" charset="0"/>
              </a:rPr>
              <a:t> </a:t>
            </a:r>
            <a:endParaRPr lang="ru-RU" sz="1500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Этапы реализации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b="1" i="1" dirty="0"/>
              <a:t>I этап - подготовительный:</a:t>
            </a:r>
            <a:endParaRPr lang="ru-RU" dirty="0"/>
          </a:p>
          <a:p>
            <a:pPr>
              <a:buNone/>
            </a:pPr>
            <a:r>
              <a:rPr lang="ru-RU" dirty="0"/>
              <a:t>   - подбор специальной тематической и художественной литературы о родном крае, систематизация материала;</a:t>
            </a:r>
          </a:p>
          <a:p>
            <a:pPr>
              <a:buNone/>
            </a:pPr>
            <a:r>
              <a:rPr lang="ru-RU" dirty="0"/>
              <a:t>   - составление перспективного плана работы с детьми и родителями с учетом разнообразия форм и методов работы.</a:t>
            </a:r>
          </a:p>
          <a:p>
            <a:r>
              <a:rPr lang="ru-RU" b="1" i="1" dirty="0"/>
              <a:t>II этап – организационный:</a:t>
            </a:r>
            <a:endParaRPr lang="ru-RU" dirty="0"/>
          </a:p>
          <a:p>
            <a:pPr>
              <a:buNone/>
            </a:pPr>
            <a:r>
              <a:rPr lang="ru-RU" dirty="0"/>
              <a:t>   - реализация проекта на базе старшей группы.</a:t>
            </a:r>
          </a:p>
          <a:p>
            <a:r>
              <a:rPr lang="ru-RU" b="1" i="1" dirty="0"/>
              <a:t>III этап – итоговый:</a:t>
            </a:r>
            <a:endParaRPr lang="ru-RU" dirty="0"/>
          </a:p>
          <a:p>
            <a:pPr>
              <a:buNone/>
            </a:pPr>
            <a:r>
              <a:rPr lang="ru-RU" dirty="0"/>
              <a:t>    - создание альбома «Животные и растения Смоленска и Смоленской области»,</a:t>
            </a:r>
          </a:p>
          <a:p>
            <a:pPr>
              <a:buNone/>
            </a:pPr>
            <a:r>
              <a:rPr lang="ru-RU" dirty="0"/>
              <a:t>    - оформление альбома: «Стихи о родном крае», рисунки о родном крае.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Формы и методы реализации: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/>
              <a:t>Рассказ, беседа, сообщения </a:t>
            </a:r>
            <a:r>
              <a:rPr lang="ru-RU" dirty="0"/>
              <a:t>- эти методы способствуют обогащению теоретических знаний детей, являются источником новой информации.</a:t>
            </a:r>
          </a:p>
          <a:p>
            <a:pPr lvl="0"/>
            <a:r>
              <a:rPr lang="ru-RU" dirty="0"/>
              <a:t>Н</a:t>
            </a:r>
            <a:r>
              <a:rPr lang="ru-RU" u="sng" dirty="0"/>
              <a:t>аглядные методы</a:t>
            </a:r>
            <a:r>
              <a:rPr lang="ru-RU" dirty="0"/>
              <a:t>: демонстрации рисунков, плакатов, макетов, коллекций, иллюстраций, они дают возможность более детального обследования объектов, дополняют словесные методы, способствуют развитию мышления детей. Репродукции в журналах и книгах о родном крае, раздаточный материал.</a:t>
            </a:r>
          </a:p>
          <a:p>
            <a:r>
              <a:rPr lang="ru-RU" u="sng" dirty="0"/>
              <a:t>Практические методы</a:t>
            </a:r>
            <a:r>
              <a:rPr lang="ru-RU" dirty="0"/>
              <a:t>: изготовление рисунков, практические работы (создание своими руками рисунков, композиций, поделок, посвященных природе родного края). Практические методы позволяют воплотить теоретические знания на практике, способствуют развитию навыков и умение детей.</a:t>
            </a:r>
          </a:p>
          <a:p>
            <a:r>
              <a:rPr lang="ru-RU" u="sng" dirty="0"/>
              <a:t>Мультимедийные методы</a:t>
            </a:r>
            <a:r>
              <a:rPr lang="ru-RU" dirty="0"/>
              <a:t>: презентации, использование аудио  и видеоаппаратуры для ознакомления детей с символикой, достопримечательностями родного края, его природных богатствах, животном и растительном мире.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Работа с родителями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r>
              <a:rPr lang="ru-RU" dirty="0"/>
              <a:t>Анкетирование родителей.</a:t>
            </a:r>
          </a:p>
          <a:p>
            <a:r>
              <a:rPr lang="ru-RU" dirty="0"/>
              <a:t>Акция «Покормите птиц зимой!» (изготовление кормушек для птиц).</a:t>
            </a:r>
          </a:p>
          <a:p>
            <a:r>
              <a:rPr lang="ru-RU" dirty="0"/>
              <a:t>Пополнение художественной литературы, иллюстраций о животных, птицах, рыбах, насекомых.</a:t>
            </a:r>
          </a:p>
          <a:p>
            <a:r>
              <a:rPr lang="ru-RU" dirty="0"/>
              <a:t>Участие в конкурсах, выставках.</a:t>
            </a:r>
          </a:p>
          <a:p>
            <a:r>
              <a:rPr lang="ru-RU" dirty="0"/>
              <a:t>Акция «Очистим дом от ненужных вещей!»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Ожидаемые результаты: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рост познавательной активности у воспитанников;</a:t>
            </a:r>
          </a:p>
          <a:p>
            <a:r>
              <a:rPr lang="ru-RU" sz="2400" dirty="0"/>
              <a:t>формирование эстетического, творческого подхода к оформлению материалов;</a:t>
            </a:r>
          </a:p>
          <a:p>
            <a:r>
              <a:rPr lang="ru-RU" sz="2400" dirty="0"/>
              <a:t>развитие наблюдательности, зрительной памяти, воображения, ассоциативного мышления;</a:t>
            </a:r>
          </a:p>
          <a:p>
            <a:r>
              <a:rPr lang="ru-RU" sz="2400" dirty="0"/>
              <a:t>возникновение интереса у детей к прошлому, настоящему и будущему родного края, русского народа, чувства ответственности, гордости, любви и патриотизма;</a:t>
            </a:r>
          </a:p>
          <a:p>
            <a:pPr lvl="0"/>
            <a:r>
              <a:rPr lang="ru-RU" sz="2400" dirty="0"/>
              <a:t>умение видеть окружающий растительный мир, роль растений в жизни людей;</a:t>
            </a:r>
          </a:p>
          <a:p>
            <a:r>
              <a:rPr lang="ru-RU" sz="2400" dirty="0"/>
              <a:t>существующие в природе взаимосвязи растений, животных и человека;</a:t>
            </a:r>
          </a:p>
          <a:p>
            <a:pPr lvl="0"/>
            <a:r>
              <a:rPr lang="ru-RU" sz="2400" dirty="0"/>
              <a:t>понимать и применять на практике технологию изготовления поделок из природного материала.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Воспитанники должны уметь: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ru-RU" sz="2200" dirty="0"/>
              <a:t>видеть и понимать красоту живой природы;</a:t>
            </a:r>
          </a:p>
          <a:p>
            <a:pPr lvl="0">
              <a:lnSpc>
                <a:spcPct val="150000"/>
              </a:lnSpc>
            </a:pPr>
            <a:r>
              <a:rPr lang="ru-RU" sz="2200" dirty="0"/>
              <a:t>вести простейшие наблюдения в природе;</a:t>
            </a:r>
          </a:p>
          <a:p>
            <a:pPr lvl="0">
              <a:lnSpc>
                <a:spcPct val="150000"/>
              </a:lnSpc>
            </a:pPr>
            <a:r>
              <a:rPr lang="ru-RU" sz="2200" dirty="0"/>
              <a:t>распознавать в окружающем мире растения и животных, которые изучали.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2708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 </a:t>
            </a: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sz="5600" b="1" dirty="0"/>
              <a:t>Перспективный план мероприятий</a:t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pPr algn="ctr">
              <a:buNone/>
            </a:pPr>
            <a:endParaRPr lang="ru-RU" sz="1600" u="sng" dirty="0"/>
          </a:p>
          <a:p>
            <a:pPr algn="ctr">
              <a:buNone/>
            </a:pPr>
            <a:endParaRPr lang="ru-RU" sz="1600" u="sng" dirty="0"/>
          </a:p>
          <a:p>
            <a:pPr algn="ctr">
              <a:buNone/>
            </a:pPr>
            <a:endParaRPr lang="ru-RU" sz="1600" u="sng" dirty="0"/>
          </a:p>
          <a:p>
            <a:pPr algn="ctr">
              <a:buNone/>
            </a:pPr>
            <a:endParaRPr lang="ru-RU" sz="1600" u="sng" dirty="0"/>
          </a:p>
          <a:p>
            <a:pPr algn="ctr">
              <a:buNone/>
            </a:pPr>
            <a:r>
              <a:rPr lang="ru-RU" sz="1600" u="sng" dirty="0"/>
              <a:t>МЕРОПРИЯТИЯ С ДЕТЬМИ ГРУППЫ</a:t>
            </a:r>
            <a:endParaRPr lang="ru-RU" sz="1600" dirty="0"/>
          </a:p>
          <a:p>
            <a:r>
              <a:rPr lang="ru-RU" sz="2000" dirty="0"/>
              <a:t>1. </a:t>
            </a:r>
            <a:r>
              <a:rPr lang="ru-RU" sz="2000" u="sng" dirty="0"/>
              <a:t>Познавательное развитие: «Край, в котором мы живем!»</a:t>
            </a:r>
          </a:p>
          <a:p>
            <a:pPr>
              <a:buNone/>
            </a:pPr>
            <a:r>
              <a:rPr lang="ru-RU" sz="2000" dirty="0"/>
              <a:t>Цель. Закрепить представления детей о географическом положении</a:t>
            </a:r>
          </a:p>
          <a:p>
            <a:pPr>
              <a:buNone/>
            </a:pPr>
            <a:r>
              <a:rPr lang="ru-RU" sz="2000" dirty="0"/>
              <a:t>Смоленска и Смоленской области, климатических особенностях. </a:t>
            </a:r>
          </a:p>
          <a:p>
            <a:pPr>
              <a:buNone/>
            </a:pPr>
            <a:r>
              <a:rPr lang="ru-RU" sz="2000" dirty="0"/>
              <a:t>    Называть и находить столицу нашей родины на карте, формировать знания о значении флага. Воспитывать любовь и уважение к родному краю. </a:t>
            </a:r>
          </a:p>
          <a:p>
            <a:pPr>
              <a:buNone/>
            </a:pPr>
            <a:endParaRPr lang="ru-RU" sz="2000" dirty="0"/>
          </a:p>
          <a:p>
            <a:pPr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Любимый город</a:t>
            </a:r>
          </a:p>
        </p:txBody>
      </p:sp>
      <p:pic>
        <p:nvPicPr>
          <p:cNvPr id="21506" name="Picture 2" descr="C:\Users\SMOLENSK\Searches\Music\Desktop\176_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057" y="1268760"/>
            <a:ext cx="7550367" cy="503751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Москва - столица нашей Родины</a:t>
            </a:r>
          </a:p>
        </p:txBody>
      </p:sp>
      <p:pic>
        <p:nvPicPr>
          <p:cNvPr id="20482" name="Picture 2" descr="C:\Users\SMOLENSK\Searches\Music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44824"/>
            <a:ext cx="6730378" cy="4662189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008112"/>
          </a:xfrm>
        </p:spPr>
        <p:txBody>
          <a:bodyPr/>
          <a:lstStyle/>
          <a:p>
            <a:pPr algn="ctr"/>
            <a:r>
              <a:rPr lang="ru-RU" b="1" dirty="0"/>
              <a:t>Флаг и герб России</a:t>
            </a:r>
          </a:p>
        </p:txBody>
      </p:sp>
      <p:pic>
        <p:nvPicPr>
          <p:cNvPr id="19458" name="Picture 2" descr="C:\Users\SMOLENSK\Searches\Music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7829589" cy="4893493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487888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</a:pPr>
            <a:r>
              <a:rPr lang="ru-RU" sz="2000" dirty="0"/>
              <a:t>2. </a:t>
            </a:r>
            <a:r>
              <a:rPr lang="ru-RU" sz="2000" u="sng" dirty="0"/>
              <a:t>Беседа «Зимующие птицы»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000" dirty="0"/>
              <a:t>Цель. Учить распознавать зимующих птиц по внешнему облику, поведению, издаваемым звукам.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000" dirty="0"/>
              <a:t>    Сезонные изменения в жизни птиц. Подкормка птиц.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000" dirty="0"/>
              <a:t>     </a:t>
            </a:r>
          </a:p>
          <a:p>
            <a:pPr marL="0">
              <a:spcBef>
                <a:spcPts val="0"/>
              </a:spcBef>
            </a:pPr>
            <a:r>
              <a:rPr lang="ru-RU" sz="2000" dirty="0"/>
              <a:t>3. </a:t>
            </a:r>
            <a:r>
              <a:rPr lang="ru-RU" sz="2000" u="sng" dirty="0"/>
              <a:t>«Как дикие звери к зиме готовятся?»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dirty="0"/>
              <a:t>  Цель: Расширять представления детей о диких животных – где живут, чем питаются, как готовятся к зиме. Устанавливать взаимосвязи между сезонными изменениями и жизнью зверей. Воспитывать бережное отношение к природе.</a:t>
            </a:r>
          </a:p>
          <a:p>
            <a:pPr marL="0">
              <a:spcBef>
                <a:spcPts val="0"/>
              </a:spcBef>
              <a:buNone/>
            </a:pPr>
            <a:endParaRPr lang="ru-RU" sz="2000" dirty="0"/>
          </a:p>
          <a:p>
            <a:pPr marL="0">
              <a:spcBef>
                <a:spcPts val="0"/>
              </a:spcBef>
            </a:pPr>
            <a:r>
              <a:rPr lang="ru-RU" sz="2000" dirty="0"/>
              <a:t>4. </a:t>
            </a:r>
            <a:r>
              <a:rPr lang="ru-RU" sz="2000" u="sng" dirty="0"/>
              <a:t>Рисование на темы: «Идет дождь», «Осенний лес», «Деревья в снегу» и др.</a:t>
            </a:r>
          </a:p>
          <a:p>
            <a:pPr marL="0">
              <a:spcBef>
                <a:spcPts val="0"/>
              </a:spcBef>
              <a:buNone/>
            </a:pPr>
            <a:endParaRPr lang="ru-RU" sz="2000" dirty="0"/>
          </a:p>
          <a:p>
            <a:pPr marL="0">
              <a:spcBef>
                <a:spcPts val="0"/>
              </a:spcBef>
            </a:pPr>
            <a:r>
              <a:rPr lang="ru-RU" sz="2000" dirty="0"/>
              <a:t>5. </a:t>
            </a:r>
            <a:r>
              <a:rPr lang="ru-RU" sz="2000" u="sng" dirty="0"/>
              <a:t>Литературный вечер: «Люблю тебя, мой край родной!»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dirty="0"/>
              <a:t>Цель</a:t>
            </a:r>
            <a:r>
              <a:rPr lang="ru-RU" sz="2000" b="1" dirty="0"/>
              <a:t>: </a:t>
            </a:r>
            <a:r>
              <a:rPr lang="ru-RU" sz="2000" dirty="0"/>
              <a:t>разучивать с детьми стихи и песни о родном крае, растительном мире Смоленска и Смоленской области;</a:t>
            </a:r>
          </a:p>
          <a:p>
            <a:pPr marL="0">
              <a:spcBef>
                <a:spcPts val="0"/>
              </a:spcBef>
              <a:buNone/>
            </a:pPr>
            <a:r>
              <a:rPr lang="ru-RU" sz="2000" dirty="0"/>
              <a:t>обобщать, активизировать словарный запас.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16024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Образовательный проект</a:t>
            </a:r>
            <a:br>
              <a:rPr lang="ru-RU" b="1" dirty="0"/>
            </a:br>
            <a:r>
              <a:rPr lang="ru-RU" b="1" dirty="0"/>
              <a:t>МБДОУ «Детский сад №33 «Радуга» г. Смоленска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2400" b="1" dirty="0"/>
              <a:t>Тип проекта:</a:t>
            </a:r>
            <a:r>
              <a:rPr lang="ru-RU" sz="2400" dirty="0"/>
              <a:t> долгосрочный.</a:t>
            </a:r>
          </a:p>
          <a:p>
            <a:r>
              <a:rPr lang="ru-RU" sz="2400" b="1" dirty="0"/>
              <a:t>Возраст:</a:t>
            </a:r>
            <a:r>
              <a:rPr lang="ru-RU" sz="2400" dirty="0"/>
              <a:t> подготовительная группа (6-7 лет).</a:t>
            </a:r>
          </a:p>
          <a:p>
            <a:r>
              <a:rPr lang="ru-RU" sz="2400" b="1" dirty="0"/>
              <a:t>Срок реализации:</a:t>
            </a:r>
            <a:r>
              <a:rPr lang="ru-RU" sz="2400" dirty="0"/>
              <a:t> 1 год (с 1.09.2021 г. по 31.08. 2022 г.)</a:t>
            </a:r>
          </a:p>
          <a:p>
            <a:r>
              <a:rPr lang="ru-RU" sz="2400" b="1" dirty="0"/>
              <a:t>Участники проекта: </a:t>
            </a:r>
            <a:r>
              <a:rPr lang="ru-RU" sz="2400" dirty="0"/>
              <a:t>дети подготовительной группы, воспитатели, родители.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sz="5600" b="1" dirty="0"/>
              <a:t>Развивающая среда в группе</a:t>
            </a:r>
            <a:endParaRPr lang="ru-RU" dirty="0"/>
          </a:p>
        </p:txBody>
      </p:sp>
      <p:pic>
        <p:nvPicPr>
          <p:cNvPr id="6" name="Picture 3" descr="F:\DCIM\101MSDCF\DSC002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596" y="1628800"/>
            <a:ext cx="7224804" cy="5184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48007" y="980728"/>
            <a:ext cx="504798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66"/>
                </a:solidFill>
                <a:latin typeface="+mj-lt"/>
              </a:rPr>
              <a:t>Книжный уголок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DCIM\101MSDCF\DSC002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88640"/>
            <a:ext cx="8964488" cy="6516407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1MSDCF\DSC002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30" b="19"/>
          <a:stretch>
            <a:fillRect/>
          </a:stretch>
        </p:blipFill>
        <p:spPr bwMode="auto">
          <a:xfrm rot="5400000">
            <a:off x="1219572" y="40060"/>
            <a:ext cx="6669360" cy="6877272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:\DSC01255.JPG"/>
          <p:cNvPicPr>
            <a:picLocks noChangeAspect="1" noChangeArrowheads="1"/>
          </p:cNvPicPr>
          <p:nvPr/>
        </p:nvPicPr>
        <p:blipFill>
          <a:blip r:embed="rId2" cstate="print"/>
          <a:srcRect r="-5" b="8"/>
          <a:stretch>
            <a:fillRect/>
          </a:stretch>
        </p:blipFill>
        <p:spPr bwMode="auto">
          <a:xfrm rot="5824117">
            <a:off x="3432315" y="1409761"/>
            <a:ext cx="5920624" cy="4266491"/>
          </a:xfrm>
          <a:prstGeom prst="rect">
            <a:avLst/>
          </a:prstGeom>
          <a:noFill/>
        </p:spPr>
      </p:pic>
      <p:pic>
        <p:nvPicPr>
          <p:cNvPr id="1026" name="Picture 2" descr="C:\Users\SMOLENSK\Searches\Music\Desktop\DSC000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-5" b="-33"/>
          <a:stretch>
            <a:fillRect/>
          </a:stretch>
        </p:blipFill>
        <p:spPr bwMode="auto">
          <a:xfrm rot="4941110">
            <a:off x="-300186" y="1477516"/>
            <a:ext cx="5827245" cy="418694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F:\DCIM\101MSDCF\DSC00276.JPG"/>
          <p:cNvPicPr>
            <a:picLocks noChangeAspect="1" noChangeArrowheads="1"/>
          </p:cNvPicPr>
          <p:nvPr/>
        </p:nvPicPr>
        <p:blipFill>
          <a:blip r:embed="rId2" cstate="print"/>
          <a:srcRect b="26"/>
          <a:stretch>
            <a:fillRect/>
          </a:stretch>
        </p:blipFill>
        <p:spPr bwMode="auto">
          <a:xfrm>
            <a:off x="273984" y="1484784"/>
            <a:ext cx="861849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188640"/>
            <a:ext cx="82089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66"/>
                </a:solidFill>
                <a:latin typeface="+mj-lt"/>
              </a:rPr>
              <a:t>Развивающий центр: </a:t>
            </a:r>
          </a:p>
          <a:p>
            <a:pPr algn="ctr"/>
            <a:r>
              <a:rPr lang="ru-RU" sz="3600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66"/>
                </a:solidFill>
                <a:latin typeface="+mj-lt"/>
              </a:rPr>
              <a:t>дикие, домашние животные</a:t>
            </a:r>
            <a:endParaRPr lang="ru-RU" sz="36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66"/>
              </a:solidFill>
            </a:endParaRP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DCIM\101MSDCF\DSC002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8928992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DCIM\101MSDCF\DSC002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27" b="67"/>
          <a:stretch>
            <a:fillRect/>
          </a:stretch>
        </p:blipFill>
        <p:spPr bwMode="auto">
          <a:xfrm>
            <a:off x="72008" y="188641"/>
            <a:ext cx="9036496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DCIM\101MSDCF\DSC00261.JPG"/>
          <p:cNvPicPr>
            <a:picLocks noChangeAspect="1" noChangeArrowheads="1"/>
          </p:cNvPicPr>
          <p:nvPr/>
        </p:nvPicPr>
        <p:blipFill>
          <a:blip r:embed="rId2" cstate="print"/>
          <a:srcRect r="-18" b="-31"/>
          <a:stretch>
            <a:fillRect/>
          </a:stretch>
        </p:blipFill>
        <p:spPr bwMode="auto">
          <a:xfrm>
            <a:off x="2051720" y="3573016"/>
            <a:ext cx="4824536" cy="3083011"/>
          </a:xfrm>
          <a:prstGeom prst="rect">
            <a:avLst/>
          </a:prstGeom>
          <a:noFill/>
        </p:spPr>
      </p:pic>
      <p:pic>
        <p:nvPicPr>
          <p:cNvPr id="5" name="Picture 2" descr="F:\DCIM\101MSDCF\DSC00265.JPG"/>
          <p:cNvPicPr>
            <a:picLocks noChangeAspect="1" noChangeArrowheads="1"/>
          </p:cNvPicPr>
          <p:nvPr/>
        </p:nvPicPr>
        <p:blipFill>
          <a:blip r:embed="rId3" cstate="print"/>
          <a:srcRect r="-12" b="8"/>
          <a:stretch>
            <a:fillRect/>
          </a:stretch>
        </p:blipFill>
        <p:spPr bwMode="auto">
          <a:xfrm rot="1030506">
            <a:off x="4436138" y="1477149"/>
            <a:ext cx="4205637" cy="3128858"/>
          </a:xfrm>
          <a:prstGeom prst="rect">
            <a:avLst/>
          </a:prstGeom>
          <a:noFill/>
        </p:spPr>
      </p:pic>
      <p:pic>
        <p:nvPicPr>
          <p:cNvPr id="5122" name="Picture 2" descr="F:\DCIM\101MSDCF\DSC0027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r="-17" b="-35"/>
          <a:stretch>
            <a:fillRect/>
          </a:stretch>
        </p:blipFill>
        <p:spPr bwMode="auto">
          <a:xfrm rot="20862704">
            <a:off x="275191" y="1456827"/>
            <a:ext cx="4123469" cy="302990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5" y="260648"/>
            <a:ext cx="828092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66"/>
                </a:solidFill>
                <a:latin typeface="+mj-lt"/>
              </a:rPr>
              <a:t>Демонстрационный  материал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6666"/>
              </a:solidFill>
            </a:endParaRP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DCIM\101MSDCF\DSC002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4" b="-30"/>
          <a:stretch>
            <a:fillRect/>
          </a:stretch>
        </p:blipFill>
        <p:spPr bwMode="auto">
          <a:xfrm rot="493796">
            <a:off x="4345962" y="854487"/>
            <a:ext cx="4500598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F:\DCIM\101MSDCF\DSC00271.JPG"/>
          <p:cNvPicPr>
            <a:picLocks noChangeAspect="1" noChangeArrowheads="1"/>
          </p:cNvPicPr>
          <p:nvPr/>
        </p:nvPicPr>
        <p:blipFill>
          <a:blip r:embed="rId3" cstate="print"/>
          <a:srcRect r="40" b="-22"/>
          <a:stretch>
            <a:fillRect/>
          </a:stretch>
        </p:blipFill>
        <p:spPr bwMode="auto">
          <a:xfrm rot="21268743">
            <a:off x="398617" y="670753"/>
            <a:ext cx="4191729" cy="32599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 descr="F:\DCIM\101MSDCF\DSC00263.JPG"/>
          <p:cNvPicPr>
            <a:picLocks noChangeAspect="1" noChangeArrowheads="1"/>
          </p:cNvPicPr>
          <p:nvPr/>
        </p:nvPicPr>
        <p:blipFill>
          <a:blip r:embed="rId4" cstate="print"/>
          <a:srcRect r="28" b="-50"/>
          <a:stretch>
            <a:fillRect/>
          </a:stretch>
        </p:blipFill>
        <p:spPr bwMode="auto">
          <a:xfrm>
            <a:off x="2411760" y="3501008"/>
            <a:ext cx="4392488" cy="31683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SMOLENSK\Searches\Music\Desktop\i.jpg"/>
          <p:cNvPicPr>
            <a:picLocks noChangeAspect="1" noChangeArrowheads="1"/>
          </p:cNvPicPr>
          <p:nvPr/>
        </p:nvPicPr>
        <p:blipFill>
          <a:blip r:embed="rId2" cstate="print"/>
          <a:srcRect b="-10"/>
          <a:stretch>
            <a:fillRect/>
          </a:stretch>
        </p:blipFill>
        <p:spPr bwMode="auto">
          <a:xfrm>
            <a:off x="2195736" y="3645024"/>
            <a:ext cx="5106144" cy="3024336"/>
          </a:xfrm>
          <a:prstGeom prst="rect">
            <a:avLst/>
          </a:prstGeom>
          <a:noFill/>
        </p:spPr>
      </p:pic>
      <p:pic>
        <p:nvPicPr>
          <p:cNvPr id="15367" name="Picture 7" descr="http://www.indigo-kid.ru/uploads/products/hlebush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7900">
            <a:off x="4946405" y="1190954"/>
            <a:ext cx="3765835" cy="2787975"/>
          </a:xfrm>
          <a:prstGeom prst="rect">
            <a:avLst/>
          </a:prstGeom>
          <a:noFill/>
        </p:spPr>
      </p:pic>
      <p:pic>
        <p:nvPicPr>
          <p:cNvPr id="15362" name="Picture 2" descr="C:\Users\SMOLENSK\Searches\Music\Desktop\IMG_4286_enl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0676365">
            <a:off x="298838" y="971708"/>
            <a:ext cx="4581744" cy="2870749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pPr algn="ctr"/>
            <a:r>
              <a:rPr lang="ru-RU" b="1" dirty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В настоящее время отмечается возросший интерес к изучению природы родного края.</a:t>
            </a:r>
          </a:p>
          <a:p>
            <a:r>
              <a:rPr lang="ru-RU" sz="2800" dirty="0"/>
              <a:t>Малая родина дает человеку гораздо больше, чем он в состоянии осознать. К сожалению, мы еще не умело, используем сочетание программного и краеведческого материала с целью формирования у детей общечеловеческих ценностей, представлений о ценности мира, природы,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Методическая литература</a:t>
            </a:r>
            <a:endParaRPr lang="ru-RU" dirty="0"/>
          </a:p>
        </p:txBody>
      </p:sp>
      <p:pic>
        <p:nvPicPr>
          <p:cNvPr id="14339" name="Picture 3" descr="C:\Users\SMOLENSK\Searches\Music\Desktop\001482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47877">
            <a:off x="619345" y="1656707"/>
            <a:ext cx="2903252" cy="4526425"/>
          </a:xfrm>
          <a:prstGeom prst="rect">
            <a:avLst/>
          </a:prstGeom>
          <a:noFill/>
        </p:spPr>
      </p:pic>
      <p:pic>
        <p:nvPicPr>
          <p:cNvPr id="14340" name="Picture 4" descr="C:\Users\SMOLENSK\Searches\Music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1726">
            <a:off x="5676810" y="1749485"/>
            <a:ext cx="2880320" cy="4356000"/>
          </a:xfrm>
          <a:prstGeom prst="rect">
            <a:avLst/>
          </a:prstGeom>
          <a:noFill/>
        </p:spPr>
      </p:pic>
      <p:pic>
        <p:nvPicPr>
          <p:cNvPr id="6" name="Объект 5">
            <a:extLst>
              <a:ext uri="{FF2B5EF4-FFF2-40B4-BE49-F238E27FC236}">
                <a16:creationId xmlns:a16="http://schemas.microsoft.com/office/drawing/2014/main" id="{CFAEAE06-3BBD-4A66-8E82-5AFB98B381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639" y="1935163"/>
            <a:ext cx="3070722" cy="4389437"/>
          </a:xfrm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Творческая мастерская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66"/>
              </a:solidFill>
            </a:endParaRPr>
          </a:p>
        </p:txBody>
      </p:sp>
      <p:pic>
        <p:nvPicPr>
          <p:cNvPr id="5122" name="Picture 2" descr="H:\DSC011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35009">
            <a:off x="4511242" y="3632006"/>
            <a:ext cx="4042692" cy="2849267"/>
          </a:xfrm>
          <a:prstGeom prst="rect">
            <a:avLst/>
          </a:prstGeom>
          <a:noFill/>
        </p:spPr>
      </p:pic>
      <p:pic>
        <p:nvPicPr>
          <p:cNvPr id="13314" name="Picture 2" descr="F:\DCIM\101MSDCF\DSC002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094310">
            <a:off x="519465" y="3558685"/>
            <a:ext cx="3953226" cy="2964920"/>
          </a:xfrm>
          <a:prstGeom prst="rect">
            <a:avLst/>
          </a:prstGeom>
          <a:noFill/>
        </p:spPr>
      </p:pic>
      <p:pic>
        <p:nvPicPr>
          <p:cNvPr id="2051" name="Picture 3" descr="G:\АРХИВ\много фото\Фото\дети 2016 старшая группа\20160928_1131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25426">
            <a:off x="3059832" y="1326366"/>
            <a:ext cx="4547998" cy="2728799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DCIM\101MSDCF\DSC002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8"/>
          <a:stretch>
            <a:fillRect/>
          </a:stretch>
        </p:blipFill>
        <p:spPr bwMode="auto">
          <a:xfrm rot="20941385">
            <a:off x="317277" y="1965621"/>
            <a:ext cx="4657310" cy="3780000"/>
          </a:xfrm>
          <a:prstGeom prst="rect">
            <a:avLst/>
          </a:prstGeom>
          <a:noFill/>
        </p:spPr>
      </p:pic>
      <p:pic>
        <p:nvPicPr>
          <p:cNvPr id="9218" name="Picture 2" descr="H:\2016 год выставка мастерская деда мороза\20161223_071223.jpg"/>
          <p:cNvPicPr>
            <a:picLocks noChangeAspect="1" noChangeArrowheads="1"/>
          </p:cNvPicPr>
          <p:nvPr/>
        </p:nvPicPr>
        <p:blipFill>
          <a:blip r:embed="rId3" cstate="print"/>
          <a:srcRect r="-35" b="-7"/>
          <a:stretch>
            <a:fillRect/>
          </a:stretch>
        </p:blipFill>
        <p:spPr bwMode="auto">
          <a:xfrm>
            <a:off x="5076056" y="174416"/>
            <a:ext cx="3995936" cy="6388598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F:\DCIM\101MSDCF\DSC002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510344">
            <a:off x="4579764" y="726729"/>
            <a:ext cx="4104456" cy="3078342"/>
          </a:xfrm>
          <a:prstGeom prst="rect">
            <a:avLst/>
          </a:prstGeom>
          <a:noFill/>
        </p:spPr>
      </p:pic>
      <p:pic>
        <p:nvPicPr>
          <p:cNvPr id="6146" name="Picture 2" descr="F:\DCIM\101MSDCF\DSC002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-26"/>
          <a:stretch>
            <a:fillRect/>
          </a:stretch>
        </p:blipFill>
        <p:spPr bwMode="auto">
          <a:xfrm>
            <a:off x="1691680" y="3284984"/>
            <a:ext cx="5852583" cy="3384376"/>
          </a:xfrm>
          <a:prstGeom prst="rect">
            <a:avLst/>
          </a:prstGeom>
          <a:noFill/>
        </p:spPr>
      </p:pic>
      <p:pic>
        <p:nvPicPr>
          <p:cNvPr id="6148" name="Picture 4" descr="F:\DCIM\101MSDCF\DSC002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02287">
            <a:off x="301908" y="472076"/>
            <a:ext cx="4033684" cy="2868461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DCIM\101MSDCF\DSC00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645024"/>
            <a:ext cx="4355976" cy="2978950"/>
          </a:xfrm>
          <a:prstGeom prst="rect">
            <a:avLst/>
          </a:prstGeom>
          <a:noFill/>
        </p:spPr>
      </p:pic>
      <p:pic>
        <p:nvPicPr>
          <p:cNvPr id="17410" name="Picture 2" descr="F:\DCIM\101MSDCF\DSC001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646159">
            <a:off x="379677" y="556902"/>
            <a:ext cx="4541862" cy="3406396"/>
          </a:xfrm>
          <a:prstGeom prst="rect">
            <a:avLst/>
          </a:prstGeom>
          <a:noFill/>
        </p:spPr>
      </p:pic>
      <p:pic>
        <p:nvPicPr>
          <p:cNvPr id="2050" name="Picture 2" descr="H:\сад 2016 август\DSC01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44824"/>
            <a:ext cx="4355975" cy="3266981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На прогулке</a:t>
            </a:r>
            <a:endParaRPr lang="ru-RU" dirty="0"/>
          </a:p>
        </p:txBody>
      </p:sp>
      <p:pic>
        <p:nvPicPr>
          <p:cNvPr id="4" name="Picture 4" descr="H:\сад 2016 август\DSC01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"/>
          <a:stretch>
            <a:fillRect/>
          </a:stretch>
        </p:blipFill>
        <p:spPr bwMode="auto">
          <a:xfrm rot="20181425">
            <a:off x="454374" y="1736778"/>
            <a:ext cx="3312553" cy="2959331"/>
          </a:xfrm>
          <a:prstGeom prst="rect">
            <a:avLst/>
          </a:prstGeom>
          <a:noFill/>
        </p:spPr>
      </p:pic>
      <p:pic>
        <p:nvPicPr>
          <p:cNvPr id="5" name="Picture 3" descr="H:\сад 2016 август\DSC011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27432">
            <a:off x="4821116" y="1945799"/>
            <a:ext cx="3765103" cy="2823827"/>
          </a:xfrm>
          <a:prstGeom prst="rect">
            <a:avLst/>
          </a:prstGeom>
          <a:noFill/>
        </p:spPr>
      </p:pic>
      <p:pic>
        <p:nvPicPr>
          <p:cNvPr id="3074" name="Picture 2" descr="H:\хорошо у нас в саду 2016\DSC012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717032"/>
            <a:ext cx="3881803" cy="2911352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АРХИВ\много фото\Фото\дети 2016 старшая группа\20161005_1151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80928"/>
            <a:ext cx="2446243" cy="4077072"/>
          </a:xfrm>
          <a:prstGeom prst="rect">
            <a:avLst/>
          </a:prstGeom>
          <a:noFill/>
        </p:spPr>
      </p:pic>
      <p:pic>
        <p:nvPicPr>
          <p:cNvPr id="13315" name="Picture 3" descr="G:\АРХИВ\много фото\Фото\дети 2016 старшая группа\20160928_1118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372399">
            <a:off x="637938" y="950347"/>
            <a:ext cx="3943666" cy="2366200"/>
          </a:xfrm>
          <a:prstGeom prst="rect">
            <a:avLst/>
          </a:prstGeom>
          <a:noFill/>
        </p:spPr>
      </p:pic>
      <p:pic>
        <p:nvPicPr>
          <p:cNvPr id="13316" name="Picture 4" descr="G:\АРХИВ\много фото\Фото\дети 2016 старшая группа\20160928_1132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15700">
            <a:off x="5029616" y="1596849"/>
            <a:ext cx="3799018" cy="2279411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ctr"/>
            <a:r>
              <a:rPr lang="ru-RU" b="1" dirty="0"/>
              <a:t>Зимние забавы</a:t>
            </a:r>
            <a:endParaRPr lang="ru-RU" dirty="0"/>
          </a:p>
        </p:txBody>
      </p:sp>
      <p:pic>
        <p:nvPicPr>
          <p:cNvPr id="5" name="Picture 3" descr="H:\дети ст. гр 2016 год, 3 ноября\20161103_1134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38877">
            <a:off x="3858629" y="1651207"/>
            <a:ext cx="5091787" cy="3366428"/>
          </a:xfrm>
          <a:prstGeom prst="rect">
            <a:avLst/>
          </a:prstGeom>
          <a:noFill/>
        </p:spPr>
      </p:pic>
      <p:pic>
        <p:nvPicPr>
          <p:cNvPr id="4" name="Picture 2" descr="H:\дети ст. гр 2016 год, 3 ноября\20161103_11270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884914">
            <a:off x="285594" y="2380174"/>
            <a:ext cx="4828596" cy="3269888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:\дети ст. гр 2016 год, 3 ноября\20161103_113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154" y="1052736"/>
            <a:ext cx="8715334" cy="522920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АРХИВ\много фото\Фото\дети 2016 старшая группа\20161115_1132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92696"/>
            <a:ext cx="3715328" cy="2229197"/>
          </a:xfrm>
          <a:prstGeom prst="rect">
            <a:avLst/>
          </a:prstGeom>
          <a:noFill/>
        </p:spPr>
      </p:pic>
      <p:pic>
        <p:nvPicPr>
          <p:cNvPr id="12291" name="Picture 3" descr="G:\АРХИВ\много фото\Фото\дети 2016 старшая группа\20161107_1156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0059" y="692696"/>
            <a:ext cx="4043941" cy="2426365"/>
          </a:xfrm>
          <a:prstGeom prst="rect">
            <a:avLst/>
          </a:prstGeom>
          <a:noFill/>
        </p:spPr>
      </p:pic>
      <p:pic>
        <p:nvPicPr>
          <p:cNvPr id="12292" name="Picture 4" descr="G:\АРХИВ\много фото\Фото\дети 2016 старшая группа\20161107_112521.jpg"/>
          <p:cNvPicPr>
            <a:picLocks noChangeAspect="1" noChangeArrowheads="1"/>
          </p:cNvPicPr>
          <p:nvPr/>
        </p:nvPicPr>
        <p:blipFill>
          <a:blip r:embed="rId4" cstate="print"/>
          <a:srcRect r="49"/>
          <a:stretch>
            <a:fillRect/>
          </a:stretch>
        </p:blipFill>
        <p:spPr bwMode="auto">
          <a:xfrm rot="20752652">
            <a:off x="2332184" y="2539290"/>
            <a:ext cx="3655282" cy="3932196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4392"/>
          </a:xfrm>
        </p:spPr>
        <p:txBody>
          <a:bodyPr>
            <a:normAutofit fontScale="90000"/>
          </a:bodyPr>
          <a:lstStyle/>
          <a:p>
            <a:pPr algn="ctr"/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/>
              <a:t>Цель проекта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Autofit/>
          </a:bodyPr>
          <a:lstStyle/>
          <a:p>
            <a:pPr marL="0" lvl="0">
              <a:spcBef>
                <a:spcPts val="0"/>
              </a:spcBef>
            </a:pPr>
            <a:r>
              <a:rPr lang="ru-RU" sz="2800" dirty="0"/>
              <a:t>Способствовать формированию приобщения детей к природе родного края посредством поэтапного решения задач.</a:t>
            </a:r>
          </a:p>
          <a:p>
            <a:pPr marL="0" lvl="0">
              <a:spcBef>
                <a:spcPts val="0"/>
              </a:spcBef>
            </a:pPr>
            <a:r>
              <a:rPr lang="ru-RU" sz="2800" dirty="0"/>
              <a:t>Формировать у детей дошкольного возраста патриотические отношения и чувства к природе и природных особенностей родного края.</a:t>
            </a:r>
          </a:p>
          <a:p>
            <a:pPr marL="0" lvl="0">
              <a:spcBef>
                <a:spcPts val="0"/>
              </a:spcBef>
            </a:pPr>
            <a:r>
              <a:rPr lang="ru-RU" sz="2800" dirty="0"/>
              <a:t>Воспитание собственного достоинства, как представителя своего народа, уважения к прошлому, настоящему, будущему родного края.</a:t>
            </a:r>
          </a:p>
          <a:p>
            <a:pPr marL="0">
              <a:spcBef>
                <a:spcPts val="0"/>
              </a:spcBef>
            </a:pPr>
            <a:endParaRPr lang="ru-RU" sz="3000" dirty="0"/>
          </a:p>
        </p:txBody>
      </p:sp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DCIM\101MSDCF\DSC002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0" b="5"/>
          <a:stretch>
            <a:fillRect/>
          </a:stretch>
        </p:blipFill>
        <p:spPr bwMode="auto">
          <a:xfrm>
            <a:off x="2195736" y="1844824"/>
            <a:ext cx="5184576" cy="458346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8352928" cy="120032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+mj-lt"/>
              </a:rPr>
              <a:t>Участие родителей в акции: </a:t>
            </a:r>
          </a:p>
          <a:p>
            <a:pPr algn="ctr"/>
            <a:r>
              <a:rPr lang="ru-RU" sz="360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3">
                    <a:lumMod val="75000"/>
                  </a:schemeClr>
                </a:solidFill>
                <a:latin typeface="+mj-lt"/>
              </a:rPr>
              <a:t>«Птицам тоже нужен дизайнер»</a:t>
            </a:r>
            <a:endParaRPr lang="ru-RU" sz="3600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/>
          <a:lstStyle/>
          <a:p>
            <a:pPr algn="ctr"/>
            <a:r>
              <a:rPr lang="ru-RU" b="1" dirty="0"/>
              <a:t>Выставки к праздникам</a:t>
            </a:r>
            <a:endParaRPr lang="ru-RU" dirty="0"/>
          </a:p>
        </p:txBody>
      </p:sp>
      <p:pic>
        <p:nvPicPr>
          <p:cNvPr id="9" name="Picture 2" descr="G:\АРХИВ\Рабочий стол\СТИХИ по всем временам года\маша и медведь\555\выставка осенняя - 2015 год\DSC090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G:\АРХИВ\Рабочий стол\СТИХИ по всем временам года\маша и медведь\555\выставка осенняя - 2015 год\DSC0909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7488832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2016 год выставка мастерская деда мороза\20161223_1341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8784976" cy="541588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H:\2016 год выставка мастерская деда мороза\20161223_100732.jpg"/>
          <p:cNvPicPr>
            <a:picLocks noChangeAspect="1" noChangeArrowheads="1"/>
          </p:cNvPicPr>
          <p:nvPr/>
        </p:nvPicPr>
        <p:blipFill>
          <a:blip r:embed="rId2" cstate="print"/>
          <a:srcRect r="22" b="36"/>
          <a:stretch>
            <a:fillRect/>
          </a:stretch>
        </p:blipFill>
        <p:spPr bwMode="auto">
          <a:xfrm>
            <a:off x="251520" y="1340768"/>
            <a:ext cx="8604448" cy="4859641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Праздники в детском саду</a:t>
            </a:r>
            <a:endParaRPr lang="ru-RU" dirty="0"/>
          </a:p>
        </p:txBody>
      </p:sp>
      <p:pic>
        <p:nvPicPr>
          <p:cNvPr id="5122" name="Picture 2" descr="F:\DCIM\101MSDCF\DSC000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19540">
            <a:off x="343888" y="1763236"/>
            <a:ext cx="4804554" cy="3603416"/>
          </a:xfrm>
          <a:prstGeom prst="rect">
            <a:avLst/>
          </a:prstGeom>
          <a:noFill/>
        </p:spPr>
      </p:pic>
      <p:pic>
        <p:nvPicPr>
          <p:cNvPr id="5123" name="Picture 3" descr="F:\DCIM\101MSDCF\DSC000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852936"/>
            <a:ext cx="4634741" cy="3476056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праздник осени в ст. гр. - 3 ноября 2016\DSC000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4187958" cy="3140968"/>
          </a:xfrm>
          <a:prstGeom prst="rect">
            <a:avLst/>
          </a:prstGeom>
          <a:noFill/>
        </p:spPr>
      </p:pic>
      <p:pic>
        <p:nvPicPr>
          <p:cNvPr id="8195" name="Picture 3" descr="H:\праздник осени в ст. гр. - 3 ноября 2016\DSC00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4575242" cy="3431432"/>
          </a:xfrm>
          <a:prstGeom prst="rect">
            <a:avLst/>
          </a:prstGeom>
          <a:noFill/>
        </p:spPr>
      </p:pic>
      <p:pic>
        <p:nvPicPr>
          <p:cNvPr id="8197" name="Picture 5" descr="H:\праздник осени в ст. гр. - 3 ноября 2016\DSC000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9" y="477048"/>
            <a:ext cx="4067680" cy="3384000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Предполагаемые результаты: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/>
              <a:t>Для детей:</a:t>
            </a:r>
            <a:endParaRPr lang="ru-RU" dirty="0"/>
          </a:p>
          <a:p>
            <a:r>
              <a:rPr lang="ru-RU" dirty="0"/>
              <a:t>У детей проявится ярко выраженный интерес к объектам и явлениям природы: умение различать живую природу (растения, грибы, животные, человек) и неживую природу (воздух, почва, вода).</a:t>
            </a:r>
          </a:p>
          <a:p>
            <a:r>
              <a:rPr lang="ru-RU" dirty="0"/>
              <a:t>Сформируется понимание детьми неразрывной связи человека с природой.</a:t>
            </a:r>
          </a:p>
          <a:p>
            <a:r>
              <a:rPr lang="ru-RU" dirty="0"/>
              <a:t>Сформируется стремление к исследованию объектов природы, они научатся делать выводы, устанавливать причинно-следственные связи.</a:t>
            </a:r>
          </a:p>
          <a:p>
            <a:r>
              <a:rPr lang="ru-RU" dirty="0"/>
              <a:t>Дети будут уверенно отличать и называть характерные признаки разных времен года. Узнают растения родного края, нуждающихся в защите и охране, занесенных в красную книгу.</a:t>
            </a:r>
          </a:p>
          <a:p>
            <a:r>
              <a:rPr lang="ru-RU" dirty="0"/>
              <a:t>Узнают значение воды и воздуха, почвы в жизни живых объектов природы, их свойства.</a:t>
            </a:r>
          </a:p>
          <a:p>
            <a:r>
              <a:rPr lang="ru-RU" dirty="0"/>
              <a:t>Сформируется понимание целительной силы природы через ознакомление с лекарственными травами.</a:t>
            </a:r>
          </a:p>
          <a:p>
            <a:r>
              <a:rPr lang="ru-RU" dirty="0"/>
              <a:t>Научатся вести наблюдения за объектами живой и неживой природы, объяснять связи и цепочки в природе, выполнять правила поведения и безопасности в природе.</a:t>
            </a:r>
          </a:p>
          <a:p>
            <a:r>
              <a:rPr lang="ru-RU" dirty="0"/>
              <a:t>Научатся проводить простейшие исследования объектов природы,</a:t>
            </a:r>
          </a:p>
          <a:p>
            <a:r>
              <a:rPr lang="ru-RU" dirty="0"/>
              <a:t>будут с пользой для себя заниматься поисковой деятельностью.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Предполагаемые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/>
              <a:t>Для родителей:</a:t>
            </a:r>
            <a:endParaRPr lang="ru-RU" sz="1800" dirty="0"/>
          </a:p>
          <a:p>
            <a:r>
              <a:rPr lang="ru-RU" sz="1800" dirty="0"/>
              <a:t>К  экологическому   проекту  будут привлечены родители.</a:t>
            </a:r>
          </a:p>
          <a:p>
            <a:r>
              <a:rPr lang="ru-RU" sz="1800" dirty="0"/>
              <a:t>Экологическое просвещение родителей даст большой плюс в экологическом воспитании детей детского сада. </a:t>
            </a:r>
          </a:p>
          <a:p>
            <a:r>
              <a:rPr lang="ru-RU" sz="1800" dirty="0"/>
              <a:t>У родителей сформируется желание быть активным соучастником</a:t>
            </a:r>
          </a:p>
          <a:p>
            <a:pPr>
              <a:buNone/>
            </a:pPr>
            <a:r>
              <a:rPr lang="ru-RU" sz="1800" dirty="0"/>
              <a:t>    ребенка  в его деятельности и творчестве.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Результаты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04056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ru-RU" sz="2400" dirty="0">
                <a:cs typeface="Simplified Arabic"/>
              </a:rPr>
              <a:t>• </a:t>
            </a:r>
            <a:r>
              <a:rPr lang="ru-RU" sz="2400" dirty="0"/>
              <a:t>Дети стали чаще использовать для игр игрушки - животных, рассматривать книги о природе, о животных, о птицах и т.п., полученными знаниями делились со сверстниками и воспитателями. С большим интересом стали играть в настольно – печатные и дидактические игры. Развитие познавательных и творческих навыков, коммуникативных способностей.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400" dirty="0">
                <a:cs typeface="Simplified Arabic"/>
              </a:rPr>
              <a:t>• </a:t>
            </a:r>
            <a:r>
              <a:rPr lang="ru-RU" sz="2400" dirty="0"/>
              <a:t>Родители были заинтересованы темой и получили новую и полезную информацию, успешно опробованную на своих детях, что понятно из бесед с ними.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Задачи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92500"/>
          </a:bodyPr>
          <a:lstStyle/>
          <a:p>
            <a:r>
              <a:rPr lang="ru-RU" dirty="0"/>
              <a:t>1. Познакомить детей с разнообразием растительного и животного мира Смоленской области, ее экологией.</a:t>
            </a:r>
          </a:p>
          <a:p>
            <a:r>
              <a:rPr lang="ru-RU" dirty="0"/>
              <a:t>2. Развитие эмоционально-чувственного отношения у детей к окружающему, средствами регионального компонента.</a:t>
            </a:r>
          </a:p>
          <a:p>
            <a:r>
              <a:rPr lang="ru-RU" dirty="0"/>
              <a:t>3. Воспитание элементов экологической культуры, заботливого и бережного отношения к природе.</a:t>
            </a:r>
          </a:p>
          <a:p>
            <a:r>
              <a:rPr lang="ru-RU" dirty="0"/>
              <a:t>  4. Развивать речь и творческое воображение дошкольников.</a:t>
            </a:r>
          </a:p>
          <a:p>
            <a:r>
              <a:rPr lang="ru-RU" dirty="0"/>
              <a:t> 5. Воспитывать интерес к природе родного края. </a:t>
            </a:r>
          </a:p>
          <a:p>
            <a:r>
              <a:rPr lang="ru-RU" dirty="0"/>
              <a:t> 6.  Развивать познавательные интересы и словесно-логическое мышление у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br>
              <a:rPr lang="ru-RU" b="1" dirty="0"/>
            </a:br>
            <a:r>
              <a:rPr lang="ru-RU" dirty="0"/>
              <a:t>- получение детьми интересной и полезной     информации о природе родного края.</a:t>
            </a:r>
            <a:br>
              <a:rPr lang="ru-RU" dirty="0"/>
            </a:br>
            <a:r>
              <a:rPr lang="ru-RU" dirty="0"/>
              <a:t>- обогащение словарного запаса детей.</a:t>
            </a:r>
            <a:br>
              <a:rPr lang="ru-RU" dirty="0"/>
            </a:br>
            <a:r>
              <a:rPr lang="ru-RU" dirty="0"/>
              <a:t>- развитие речи и творческого воображения.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Объект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br>
              <a:rPr lang="ru-RU" b="1" u="sng" dirty="0"/>
            </a:br>
            <a:r>
              <a:rPr lang="ru-RU" sz="2800" dirty="0"/>
              <a:t>Развивающая среда как основа приобщения детей дошкольного возраста к экологической культуре родного края.</a:t>
            </a:r>
          </a:p>
          <a:p>
            <a:pPr>
              <a:lnSpc>
                <a:spcPct val="150000"/>
              </a:lnSpc>
              <a:buNone/>
            </a:pPr>
            <a:r>
              <a:rPr lang="ru-RU" sz="2800" dirty="0"/>
              <a:t>     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Предмет проектной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2800" dirty="0"/>
              <a:t>Система работы, направленная на формирование экологического сознания и обогащения знаний детей среднего  дошкольного возраста с родным краем, с учетом ведущих принципов краеведения и системности, с учетом регионального компонента позволяет совершенствовать экологическую работу в старшем  дошкольном возрасте.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Autofit/>
          </a:bodyPr>
          <a:lstStyle/>
          <a:p>
            <a:pPr algn="ctr"/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br>
              <a:rPr lang="ru-RU" b="1" dirty="0"/>
            </a:br>
            <a:r>
              <a:rPr lang="ru-RU" b="1" dirty="0"/>
              <a:t>Принципы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ru-RU" sz="3200" dirty="0"/>
              <a:t>Принцип регионализма, реализация проекта с учетом своеобразия региона и успешной социализации личности в условиях жизнедеятельности своего региона.</a:t>
            </a:r>
          </a:p>
          <a:p>
            <a:pPr>
              <a:lnSpc>
                <a:spcPct val="170000"/>
              </a:lnSpc>
            </a:pPr>
            <a:r>
              <a:rPr lang="ru-RU" sz="3200" dirty="0"/>
              <a:t>Принцип гуманизма, экологическая культура воспитания, осознанного бережного отношения к природным экосистемам региона.</a:t>
            </a:r>
          </a:p>
          <a:p>
            <a:pPr>
              <a:lnSpc>
                <a:spcPct val="170000"/>
              </a:lnSpc>
            </a:pPr>
            <a:r>
              <a:rPr lang="ru-RU" sz="3200" dirty="0"/>
              <a:t> Принцип системности, знания об особенностях животного и растительного мира родного края.</a:t>
            </a:r>
          </a:p>
          <a:p>
            <a:endParaRPr lang="ru-RU" dirty="0"/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728</TotalTime>
  <Words>1491</Words>
  <Application>Microsoft Office PowerPoint</Application>
  <PresentationFormat>Экран (4:3)</PresentationFormat>
  <Paragraphs>136</Paragraphs>
  <Slides>49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49</vt:i4>
      </vt:variant>
    </vt:vector>
  </HeadingPairs>
  <TitlesOfParts>
    <vt:vector size="55" baseType="lpstr">
      <vt:lpstr>Arial</vt:lpstr>
      <vt:lpstr>Calibri</vt:lpstr>
      <vt:lpstr>Constantia</vt:lpstr>
      <vt:lpstr>Wingdings</vt:lpstr>
      <vt:lpstr>Wingdings 2</vt:lpstr>
      <vt:lpstr>Поток</vt:lpstr>
      <vt:lpstr>                                                       Ознакомление детей старшего дошкольного возраста  с природой родного края</vt:lpstr>
      <vt:lpstr>Образовательный проект МБДОУ «Детский сад №33 «Радуга» г. Смоленска</vt:lpstr>
      <vt:lpstr>Актуальность</vt:lpstr>
      <vt:lpstr>     Цель проекта  </vt:lpstr>
      <vt:lpstr>Задачи </vt:lpstr>
      <vt:lpstr>Ожидаемый результат</vt:lpstr>
      <vt:lpstr>Объект проектной деятельности</vt:lpstr>
      <vt:lpstr>Предмет проектной деятельности</vt:lpstr>
      <vt:lpstr>        Принципы работы </vt:lpstr>
      <vt:lpstr>Этапы реализации </vt:lpstr>
      <vt:lpstr>Формы и методы реализации: </vt:lpstr>
      <vt:lpstr>Работа с родителями </vt:lpstr>
      <vt:lpstr>Ожидаемые результаты: </vt:lpstr>
      <vt:lpstr>Воспитанники должны уметь: </vt:lpstr>
      <vt:lpstr>                                                                         Перспективный план мероприятий </vt:lpstr>
      <vt:lpstr>Любимый город</vt:lpstr>
      <vt:lpstr>Москва - столица нашей Родины</vt:lpstr>
      <vt:lpstr>Флаг и герб России</vt:lpstr>
      <vt:lpstr>Презентация PowerPoint</vt:lpstr>
      <vt:lpstr>Развивающая среда в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Методическая литература</vt:lpstr>
      <vt:lpstr>Творческая мастерская</vt:lpstr>
      <vt:lpstr>Презентация PowerPoint</vt:lpstr>
      <vt:lpstr>Презентация PowerPoint</vt:lpstr>
      <vt:lpstr>Презентация PowerPoint</vt:lpstr>
      <vt:lpstr>На прогулке</vt:lpstr>
      <vt:lpstr>Презентация PowerPoint</vt:lpstr>
      <vt:lpstr>Зимние забавы</vt:lpstr>
      <vt:lpstr>Презентация PowerPoint</vt:lpstr>
      <vt:lpstr>Презентация PowerPoint</vt:lpstr>
      <vt:lpstr>Презентация PowerPoint</vt:lpstr>
      <vt:lpstr>Выставки к праздникам</vt:lpstr>
      <vt:lpstr>Презентация PowerPoint</vt:lpstr>
      <vt:lpstr>Презентация PowerPoint</vt:lpstr>
      <vt:lpstr>Презентация PowerPoint</vt:lpstr>
      <vt:lpstr>Праздники в детском саду</vt:lpstr>
      <vt:lpstr>Презентация PowerPoint</vt:lpstr>
      <vt:lpstr>Предполагаемые результаты: </vt:lpstr>
      <vt:lpstr>Предполагаемые результаты:</vt:lpstr>
      <vt:lpstr>Результаты проекта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детей старшего дошкольного возраста  с природой родного края</dc:title>
  <dc:creator>SMOLENSK</dc:creator>
  <cp:lastModifiedBy>Кристина</cp:lastModifiedBy>
  <cp:revision>95</cp:revision>
  <dcterms:created xsi:type="dcterms:W3CDTF">2017-02-21T14:12:08Z</dcterms:created>
  <dcterms:modified xsi:type="dcterms:W3CDTF">2022-12-06T19:21:02Z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2251205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