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6" r:id="rId2"/>
    <p:sldId id="293" r:id="rId3"/>
    <p:sldId id="257" r:id="rId4"/>
    <p:sldId id="298" r:id="rId5"/>
    <p:sldId id="294" r:id="rId6"/>
    <p:sldId id="299" r:id="rId7"/>
    <p:sldId id="295" r:id="rId8"/>
    <p:sldId id="296" r:id="rId9"/>
    <p:sldId id="284" r:id="rId10"/>
    <p:sldId id="280" r:id="rId11"/>
    <p:sldId id="281" r:id="rId12"/>
    <p:sldId id="283" r:id="rId13"/>
    <p:sldId id="277" r:id="rId14"/>
    <p:sldId id="278" r:id="rId15"/>
    <p:sldId id="279" r:id="rId16"/>
    <p:sldId id="282" r:id="rId17"/>
    <p:sldId id="287" r:id="rId18"/>
    <p:sldId id="285" r:id="rId19"/>
    <p:sldId id="286" r:id="rId20"/>
    <p:sldId id="288" r:id="rId21"/>
    <p:sldId id="289" r:id="rId22"/>
    <p:sldId id="290" r:id="rId23"/>
    <p:sldId id="26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33CC33"/>
    <a:srgbClr val="00CC00"/>
    <a:srgbClr val="00FF00"/>
    <a:srgbClr val="FFE9BD"/>
    <a:srgbClr val="F3FB5B"/>
    <a:srgbClr val="37C6D5"/>
    <a:srgbClr val="F6F8A6"/>
    <a:srgbClr val="A8649E"/>
    <a:srgbClr val="E6E1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88" d="100"/>
          <a:sy n="88" d="100"/>
        </p:scale>
        <p:origin x="1104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CC7B-3F6A-425B-9C4E-CFB0C0ED72B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2A009-9239-40DE-96A9-C48468B9C5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48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501009"/>
            <a:ext cx="7358063" cy="1856818"/>
          </a:xfrm>
        </p:spPr>
        <p:txBody>
          <a:bodyPr/>
          <a:lstStyle/>
          <a:p>
            <a:r>
              <a:rPr lang="ru-RU" sz="3200" b="1" i="1" dirty="0" smtClean="0"/>
              <a:t>РАЗВИТИЕ ЛОГИКО-МАТЕМАТИЧЕСКИХ ПРЕДСТАВЛЕНИЙ У ДЕТЕЙ 2 мл. гр.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16016" y="26064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МАДОУ ЦРР д/с № 114</a:t>
            </a:r>
          </a:p>
          <a:p>
            <a:pPr algn="ctr"/>
            <a:r>
              <a:rPr lang="ru-RU" dirty="0" smtClean="0"/>
              <a:t>г. Калининграда</a:t>
            </a:r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5373216"/>
            <a:ext cx="3301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 </a:t>
            </a:r>
          </a:p>
          <a:p>
            <a:r>
              <a:rPr lang="ru-RU" dirty="0" smtClean="0"/>
              <a:t>Дементьева Елена Игоревна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1476367"/>
            <a:ext cx="1080120" cy="18949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33338" y="6456620"/>
            <a:ext cx="88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411760" y="960439"/>
            <a:ext cx="4752528" cy="651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b="1" dirty="0" smtClean="0">
                <a:solidFill>
                  <a:srgbClr val="C00000"/>
                </a:solidFill>
              </a:rPr>
              <a:t>Рамки-вкладыши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00200"/>
            <a:ext cx="6192688" cy="34833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Объект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38174" y="4005064"/>
            <a:ext cx="4762174" cy="2678723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4444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0390" y="1022119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+mn-lt"/>
              </a:rPr>
              <a:t>Игры на развитие мелкой моторики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70851" y="1885801"/>
            <a:ext cx="2545854" cy="4741987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295" y="1665774"/>
            <a:ext cx="4464496" cy="25112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333869"/>
            <a:ext cx="4182619" cy="2352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943709" y="3813004"/>
            <a:ext cx="2660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Игры с камнями </a:t>
            </a:r>
            <a:r>
              <a:rPr lang="ru-RU" b="1" dirty="0" err="1" smtClean="0">
                <a:solidFill>
                  <a:srgbClr val="C00000"/>
                </a:solidFill>
                <a:latin typeface="+mn-lt"/>
              </a:rPr>
              <a:t>Марблс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6324015"/>
            <a:ext cx="2660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Игры с прищепками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34501" y="6258456"/>
            <a:ext cx="2660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Игры с прищепками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62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5871"/>
            <a:ext cx="5670431" cy="3189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73714" y="3503565"/>
            <a:ext cx="5644581" cy="3176359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214462" y="6379937"/>
            <a:ext cx="2660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Игры с прищепками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5161" y="2904761"/>
            <a:ext cx="26605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Цветные бомбошки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31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1988840"/>
            <a:ext cx="5904656" cy="4444568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627784" y="1033844"/>
            <a:ext cx="40639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Блоки </a:t>
            </a:r>
            <a:r>
              <a:rPr lang="ru-RU" sz="4400" b="1" dirty="0" err="1" smtClean="0">
                <a:solidFill>
                  <a:srgbClr val="C00000"/>
                </a:solidFill>
                <a:latin typeface="+mj-lt"/>
              </a:rPr>
              <a:t>Дьенеша</a:t>
            </a:r>
            <a:endParaRPr lang="ru-RU" sz="4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034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87824" y="3405602"/>
            <a:ext cx="5834583" cy="3281953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20" y="150950"/>
            <a:ext cx="5544616" cy="31188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1041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1032917"/>
            <a:ext cx="73134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+mn-lt"/>
              </a:rPr>
              <a:t>Счетные палочки </a:t>
            </a:r>
            <a:r>
              <a:rPr lang="ru-RU" sz="4400" b="1" dirty="0" err="1" smtClean="0">
                <a:solidFill>
                  <a:srgbClr val="C00000"/>
                </a:solidFill>
                <a:latin typeface="+mn-lt"/>
              </a:rPr>
              <a:t>Кюизенера</a:t>
            </a:r>
            <a:endParaRPr lang="ru-RU" sz="44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042" y="1993714"/>
            <a:ext cx="3667533" cy="3667533"/>
          </a:xfrm>
        </p:spPr>
      </p:pic>
      <p:pic>
        <p:nvPicPr>
          <p:cNvPr id="15" name="Объект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29613" y="1916832"/>
            <a:ext cx="4885201" cy="2747926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6765" y="4871024"/>
            <a:ext cx="302433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4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1106295"/>
            <a:ext cx="44841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+mn-lt"/>
              </a:rPr>
              <a:t>Судоку для детей</a:t>
            </a:r>
            <a:endParaRPr lang="ru-RU" sz="44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80027" y="2420888"/>
            <a:ext cx="6747642" cy="3795549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6433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258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212976"/>
            <a:ext cx="5680778" cy="3195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4" y="1729116"/>
            <a:ext cx="2382064" cy="4234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056830" y="1305406"/>
            <a:ext cx="50105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n-lt"/>
              </a:rPr>
              <a:t>Занимательная палитра</a:t>
            </a:r>
            <a:endParaRPr lang="ru-RU" sz="3600" dirty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64089" y="3477174"/>
            <a:ext cx="1424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Уровень 2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0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3394580"/>
            <a:ext cx="5845100" cy="32878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94" y="44332"/>
            <a:ext cx="5531972" cy="3111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076056" y="3493849"/>
            <a:ext cx="1344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Уровень </a:t>
            </a:r>
            <a:r>
              <a:rPr lang="ru-RU" b="1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186371"/>
            <a:ext cx="1344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Уровень 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4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9728" y="1996109"/>
            <a:ext cx="5077072" cy="28558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26" y="1417638"/>
            <a:ext cx="2293353" cy="4077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02366" y="5692044"/>
            <a:ext cx="28294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Покажи дорогу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зайчику</a:t>
            </a:r>
            <a:endParaRPr lang="ru-RU" sz="28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5147691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Поезд</a:t>
            </a:r>
            <a:endParaRPr lang="ru-RU" sz="28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05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5256584" cy="1988840"/>
          </a:xfrm>
          <a:solidFill>
            <a:srgbClr val="FFE9BD"/>
          </a:solidFill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</a:rPr>
              <a:t>Особенности развития детей младшего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925144"/>
          </a:xfrm>
        </p:spPr>
        <p:txBody>
          <a:bodyPr/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Младший </a:t>
            </a:r>
            <a:r>
              <a:rPr lang="ru-RU" sz="2400" dirty="0"/>
              <a:t>возраст - самое благоприятное время для сенсорного воспитания, без которого невозможно формирование умственных способностей ребенка.</a:t>
            </a:r>
          </a:p>
          <a:p>
            <a:pPr marL="0" indent="0">
              <a:buNone/>
            </a:pPr>
            <a:r>
              <a:rPr lang="ru-RU" sz="2400" dirty="0"/>
              <a:t>Каждый младший </a:t>
            </a:r>
            <a:r>
              <a:rPr lang="ru-RU" sz="2400" dirty="0" smtClean="0"/>
              <a:t>дошкольник - маленький исследователь –</a:t>
            </a:r>
          </a:p>
          <a:p>
            <a:pPr marL="0" indent="0">
              <a:buNone/>
            </a:pPr>
            <a:r>
              <a:rPr lang="ru-RU" sz="2400" dirty="0" smtClean="0"/>
              <a:t>с </a:t>
            </a:r>
            <a:r>
              <a:rPr lang="ru-RU" sz="2400" dirty="0"/>
              <a:t>радостью и удивлением открывающий мир</a:t>
            </a:r>
            <a:r>
              <a:rPr lang="en-US" sz="2400" dirty="0"/>
              <a:t>.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Одна из важных задач </a:t>
            </a:r>
            <a:r>
              <a:rPr lang="ru-RU" sz="2400" dirty="0" smtClean="0"/>
              <a:t>этого периода - развивать </a:t>
            </a:r>
            <a:r>
              <a:rPr lang="ru-RU" sz="2400" dirty="0"/>
              <a:t>у детей интерес к математике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ru-RU" sz="2400" dirty="0"/>
              <a:t>Младший дошкольник должен получить четкие представления об окружающих предметах</a:t>
            </a:r>
            <a:r>
              <a:rPr lang="en-US" sz="2400" dirty="0" smtClean="0"/>
              <a:t>,</a:t>
            </a:r>
            <a:r>
              <a:rPr lang="ru-RU" sz="2400" dirty="0" smtClean="0"/>
              <a:t> их </a:t>
            </a:r>
            <a:r>
              <a:rPr lang="ru-RU" sz="2400" dirty="0"/>
              <a:t>назначении</a:t>
            </a:r>
            <a:r>
              <a:rPr lang="en-US" sz="2400" dirty="0" smtClean="0"/>
              <a:t>,</a:t>
            </a:r>
            <a:r>
              <a:rPr lang="ru-RU" sz="2400" dirty="0" smtClean="0"/>
              <a:t> некоторых качествах (</a:t>
            </a:r>
            <a:r>
              <a:rPr lang="ru-RU" sz="2400" dirty="0"/>
              <a:t>цвет</a:t>
            </a:r>
            <a:r>
              <a:rPr lang="en-US" sz="2400" dirty="0" smtClean="0"/>
              <a:t>,</a:t>
            </a:r>
            <a:r>
              <a:rPr lang="ru-RU" sz="2400" dirty="0" smtClean="0"/>
              <a:t> величина</a:t>
            </a:r>
            <a:r>
              <a:rPr lang="en-US" sz="2400" dirty="0" smtClean="0"/>
              <a:t>,</a:t>
            </a:r>
            <a:r>
              <a:rPr lang="ru-RU" sz="2400" dirty="0" smtClean="0"/>
              <a:t> форма).</a:t>
            </a:r>
            <a:endParaRPr lang="ru-RU" sz="24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344" y="5589240"/>
            <a:ext cx="1152128" cy="112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8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663067"/>
            <a:ext cx="5812646" cy="3269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419872" y="5115243"/>
            <a:ext cx="29800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+mj-lt"/>
              </a:rPr>
              <a:t>Бусы для мамы</a:t>
            </a:r>
            <a:endParaRPr lang="ru-RU" sz="28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063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73050"/>
            <a:ext cx="4888144" cy="27495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077072"/>
            <a:ext cx="4499992" cy="25312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475656" y="1045945"/>
            <a:ext cx="59624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Визуально-ритмический ряд</a:t>
            </a: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439" y="5001341"/>
            <a:ext cx="3338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Какая фигура следующая?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900" y="5560338"/>
            <a:ext cx="1944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Продолжи узор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3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06" y="1927416"/>
            <a:ext cx="4997069" cy="28108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930117" y="3872215"/>
            <a:ext cx="4891844" cy="2751662"/>
          </a:xfrm>
          <a:prstGeom prst="roundRect">
            <a:avLst>
              <a:gd name="adj" fmla="val 16667"/>
            </a:avLst>
          </a:prstGeom>
          <a:noFill/>
          <a:ln w="9525">
            <a:noFill/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835696" y="1137225"/>
            <a:ext cx="59624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+mj-lt"/>
              </a:rPr>
              <a:t>Визуально-ритмический ряд</a:t>
            </a:r>
            <a:endParaRPr lang="ru-RU" sz="3600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910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924944"/>
            <a:ext cx="3168352" cy="337076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5656" y="3573016"/>
            <a:ext cx="49097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 внимание 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476672"/>
            <a:ext cx="1373214" cy="239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056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619672" y="0"/>
            <a:ext cx="6264696" cy="1988840"/>
          </a:xfrm>
          <a:solidFill>
            <a:srgbClr val="FFE9BD"/>
          </a:solidFill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Логико-математическое </a:t>
            </a:r>
            <a:r>
              <a:rPr lang="ru-RU" sz="4000" b="1" dirty="0">
                <a:solidFill>
                  <a:srgbClr val="C00000"/>
                </a:solidFill>
              </a:rPr>
              <a:t>развитие </a:t>
            </a:r>
            <a:r>
              <a:rPr lang="ru-RU" sz="4000" b="1" dirty="0" smtClean="0">
                <a:solidFill>
                  <a:srgbClr val="C00000"/>
                </a:solidFill>
              </a:rPr>
              <a:t>детей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568952" cy="489654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Логико-математическое </a:t>
            </a:r>
            <a:r>
              <a:rPr lang="ru-RU" sz="2000" dirty="0"/>
              <a:t>развитие </a:t>
            </a:r>
            <a:r>
              <a:rPr lang="ru-RU" sz="2000" dirty="0" smtClean="0"/>
              <a:t>детей - особая </a:t>
            </a:r>
            <a:r>
              <a:rPr lang="ru-RU" sz="2000" dirty="0"/>
              <a:t>область  </a:t>
            </a:r>
            <a:r>
              <a:rPr lang="ru-RU" sz="2000" dirty="0" smtClean="0"/>
              <a:t>познания, </a:t>
            </a:r>
            <a:r>
              <a:rPr lang="ru-RU" sz="2000" dirty="0"/>
              <a:t>в которой при условии последовательного обучения можно целенаправленно формировать логическое мышление</a:t>
            </a:r>
            <a:r>
              <a:rPr lang="en-US" sz="2000" dirty="0"/>
              <a:t>, </a:t>
            </a:r>
            <a:r>
              <a:rPr lang="ru-RU" sz="2000" dirty="0"/>
              <a:t>повышать интеллектуальный уровень детей</a:t>
            </a:r>
            <a:r>
              <a:rPr lang="en-US" sz="2000" dirty="0"/>
              <a:t>.</a:t>
            </a:r>
            <a:endParaRPr lang="ru-RU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В </a:t>
            </a:r>
            <a:r>
              <a:rPr lang="ru-RU" sz="2000" dirty="0"/>
              <a:t>процессе развития логического мышления развиваются такие качества как любознательность</a:t>
            </a:r>
            <a:r>
              <a:rPr lang="en-US" sz="2000" dirty="0" smtClean="0"/>
              <a:t>,</a:t>
            </a:r>
            <a:r>
              <a:rPr lang="ru-RU" sz="2000" dirty="0" smtClean="0"/>
              <a:t> сообразительность</a:t>
            </a:r>
            <a:r>
              <a:rPr lang="en-US" sz="2000" dirty="0" smtClean="0"/>
              <a:t>,</a:t>
            </a:r>
            <a:r>
              <a:rPr lang="ru-RU" sz="2000" dirty="0"/>
              <a:t> </a:t>
            </a:r>
            <a:r>
              <a:rPr lang="ru-RU" sz="2000" dirty="0" smtClean="0"/>
              <a:t>наблюдательность, внимание</a:t>
            </a:r>
            <a:r>
              <a:rPr lang="en-US" sz="2000" dirty="0"/>
              <a:t>.</a:t>
            </a:r>
            <a:r>
              <a:rPr lang="ru-RU" sz="2000" dirty="0"/>
              <a:t> </a:t>
            </a:r>
            <a:r>
              <a:rPr lang="ru-RU" sz="2000" dirty="0" smtClean="0"/>
              <a:t>Развивается </a:t>
            </a:r>
            <a:r>
              <a:rPr lang="ru-RU" sz="2000" dirty="0"/>
              <a:t>речь ребенка, так как он высказывается посредством слова.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Начиная </a:t>
            </a:r>
            <a:r>
              <a:rPr lang="ru-RU" sz="2000" dirty="0"/>
              <a:t>с младшего </a:t>
            </a:r>
            <a:r>
              <a:rPr lang="ru-RU" sz="2000" dirty="0" smtClean="0"/>
              <a:t>возраста,</a:t>
            </a:r>
            <a:r>
              <a:rPr lang="en-US" sz="2000" dirty="0" smtClean="0"/>
              <a:t> </a:t>
            </a:r>
            <a:r>
              <a:rPr lang="ru-RU" sz="2000" dirty="0" smtClean="0"/>
              <a:t>формирование </a:t>
            </a:r>
            <a:r>
              <a:rPr lang="ru-RU" sz="2000" dirty="0"/>
              <a:t>логического мышления является важным для общего развития ребенка и для дальнейшей его жизни</a:t>
            </a:r>
            <a:r>
              <a:rPr lang="en-US" sz="2000" dirty="0" smtClean="0"/>
              <a:t>.</a:t>
            </a:r>
            <a:r>
              <a:rPr lang="ru-RU" sz="2000" dirty="0"/>
              <a:t> </a:t>
            </a:r>
            <a:r>
              <a:rPr lang="ru-RU" sz="2000" dirty="0" smtClean="0"/>
              <a:t>Овладение </a:t>
            </a:r>
            <a:r>
              <a:rPr lang="ru-RU" sz="2000" dirty="0"/>
              <a:t>логическими формами мышления в дошкольном возрасте способствует развитию умственных способностей, что необходимо для успешного  перехода детей к школьному обучению.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dirty="0" smtClean="0"/>
              <a:t>Основным </a:t>
            </a:r>
            <a:r>
              <a:rPr lang="ru-RU" sz="2000" dirty="0"/>
              <a:t>методом </a:t>
            </a:r>
            <a:r>
              <a:rPr lang="ru-RU" sz="2000" dirty="0" smtClean="0"/>
              <a:t>развития </a:t>
            </a:r>
            <a:r>
              <a:rPr lang="ru-RU" sz="2000" dirty="0"/>
              <a:t>логико-математических способностей </a:t>
            </a:r>
            <a:r>
              <a:rPr lang="en-US" sz="2000" dirty="0"/>
              <a:t>    </a:t>
            </a:r>
            <a:r>
              <a:rPr lang="ru-RU" sz="2000" dirty="0"/>
              <a:t>детей является организация интеллектуально-познавательной деятельности</a:t>
            </a:r>
            <a:r>
              <a:rPr lang="en-US" sz="2000" dirty="0"/>
              <a:t>.</a:t>
            </a: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421"/>
            <a:ext cx="8229600" cy="562074"/>
          </a:xfrm>
        </p:spPr>
        <p:txBody>
          <a:bodyPr/>
          <a:lstStyle/>
          <a:p>
            <a:r>
              <a:rPr lang="ru-RU" sz="4000" b="1" dirty="0">
                <a:solidFill>
                  <a:srgbClr val="C00000"/>
                </a:solidFill>
              </a:rPr>
              <a:t>Выделяют три вида мышления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032" y="2346371"/>
            <a:ext cx="8229600" cy="3602909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z="2000" dirty="0" smtClean="0"/>
              <a:t>Предметно - </a:t>
            </a:r>
            <a:r>
              <a:rPr lang="ru-RU" sz="2000" dirty="0"/>
              <a:t>действенное мышление – </a:t>
            </a:r>
            <a:r>
              <a:rPr lang="ru-RU" sz="2000" dirty="0" smtClean="0"/>
              <a:t>2,5 - 3 </a:t>
            </a:r>
            <a:r>
              <a:rPr lang="ru-RU" sz="2000" dirty="0"/>
              <a:t>года, является ведущим до </a:t>
            </a:r>
            <a:r>
              <a:rPr lang="ru-RU" sz="2000" dirty="0" smtClean="0"/>
              <a:t>4 - 5 </a:t>
            </a:r>
            <a:r>
              <a:rPr lang="ru-RU" sz="2000" dirty="0"/>
              <a:t>лет.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/>
              <a:t>Наглядно-образное мышление – с </a:t>
            </a:r>
            <a:r>
              <a:rPr lang="ru-RU" sz="2000" dirty="0" smtClean="0"/>
              <a:t>3,5 - </a:t>
            </a:r>
            <a:r>
              <a:rPr lang="ru-RU" sz="2000" dirty="0"/>
              <a:t>4 лет, ведущее  до </a:t>
            </a:r>
            <a:r>
              <a:rPr lang="ru-RU" sz="2000" dirty="0" smtClean="0"/>
              <a:t>6 - 6,5 </a:t>
            </a:r>
            <a:r>
              <a:rPr lang="ru-RU" sz="2000" dirty="0"/>
              <a:t>лет.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/>
              <a:t>Словесно-логическое мышление – формируется в 5,5 – 6 лет, становится ведущим с </a:t>
            </a:r>
            <a:r>
              <a:rPr lang="ru-RU" sz="2000" dirty="0" smtClean="0"/>
              <a:t>7 - 8 </a:t>
            </a:r>
            <a:r>
              <a:rPr lang="ru-RU" sz="2000" dirty="0"/>
              <a:t>лет и остается основной формой мышления у большинства взрослых людей. </a:t>
            </a:r>
            <a:endParaRPr lang="ru-RU" sz="2000" dirty="0" smtClean="0"/>
          </a:p>
          <a:p>
            <a:pPr>
              <a:buFont typeface="Wingdings" pitchFamily="2" charset="2"/>
              <a:buChar char="q"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i="1" dirty="0"/>
              <a:t>Мышление</a:t>
            </a:r>
            <a:r>
              <a:rPr lang="ru-RU" sz="2000" dirty="0"/>
              <a:t> – очень сложный процесс, включающий несколько видов психической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013176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008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409" y="-8388"/>
            <a:ext cx="9144000" cy="2060848"/>
          </a:xfrm>
          <a:solidFill>
            <a:srgbClr val="FFE9BD"/>
          </a:solidFill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  <a:latin typeface="+mn-lt"/>
              </a:rPr>
              <a:t>В процессе мыслительной деятельности ребенок познаёт окружающий мир с помощью особых умственных операций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</a:br>
            <a:endParaRPr lang="ru-RU" sz="3200" b="1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86132" y="3391220"/>
            <a:ext cx="2601912" cy="120015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Основные </a:t>
            </a:r>
            <a:endParaRPr lang="ru-RU" sz="24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 мыслительные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операции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38030" y="1595314"/>
            <a:ext cx="2081213" cy="1143000"/>
          </a:xfrm>
          <a:prstGeom prst="ellipse">
            <a:avLst/>
          </a:prstGeom>
          <a:solidFill>
            <a:srgbClr val="F7B1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сравнение</a:t>
            </a:r>
          </a:p>
        </p:txBody>
      </p:sp>
      <p:sp>
        <p:nvSpPr>
          <p:cNvPr id="8" name="Овал 4"/>
          <p:cNvSpPr>
            <a:spLocks noChangeArrowheads="1"/>
          </p:cNvSpPr>
          <p:nvPr/>
        </p:nvSpPr>
        <p:spPr bwMode="auto">
          <a:xfrm>
            <a:off x="3590131" y="1488708"/>
            <a:ext cx="2071688" cy="128587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FF3399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анализ</a:t>
            </a:r>
            <a:r>
              <a:rPr lang="ru-RU" altLang="ru-RU" dirty="0">
                <a:solidFill>
                  <a:srgbClr val="FF3399"/>
                </a:solidFill>
              </a:rPr>
              <a:t> </a:t>
            </a:r>
          </a:p>
        </p:txBody>
      </p:sp>
      <p:sp>
        <p:nvSpPr>
          <p:cNvPr id="9" name="Овал 10"/>
          <p:cNvSpPr>
            <a:spLocks noChangeArrowheads="1"/>
          </p:cNvSpPr>
          <p:nvPr/>
        </p:nvSpPr>
        <p:spPr bwMode="auto">
          <a:xfrm>
            <a:off x="6228184" y="1590207"/>
            <a:ext cx="2003425" cy="1285875"/>
          </a:xfrm>
          <a:prstGeom prst="ellipse">
            <a:avLst/>
          </a:prstGeom>
          <a:solidFill>
            <a:srgbClr val="E34B5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FF3399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синтез</a:t>
            </a:r>
            <a:r>
              <a:rPr lang="ru-RU" altLang="ru-RU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10" name="Овал 11"/>
          <p:cNvSpPr>
            <a:spLocks noChangeArrowheads="1"/>
          </p:cNvSpPr>
          <p:nvPr/>
        </p:nvSpPr>
        <p:spPr bwMode="auto">
          <a:xfrm>
            <a:off x="6684290" y="3199515"/>
            <a:ext cx="2057400" cy="12620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dirty="0"/>
              <a:t> </a:t>
            </a:r>
            <a:endParaRPr lang="ru-RU" altLang="ru-RU" dirty="0">
              <a:solidFill>
                <a:srgbClr val="7030A0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классификация</a:t>
            </a:r>
          </a:p>
        </p:txBody>
      </p:sp>
      <p:sp>
        <p:nvSpPr>
          <p:cNvPr id="11" name="Овал 17"/>
          <p:cNvSpPr>
            <a:spLocks noChangeArrowheads="1"/>
          </p:cNvSpPr>
          <p:nvPr/>
        </p:nvSpPr>
        <p:spPr bwMode="auto">
          <a:xfrm>
            <a:off x="6684290" y="4835104"/>
            <a:ext cx="2057400" cy="1143000"/>
          </a:xfrm>
          <a:prstGeom prst="ellipse">
            <a:avLst/>
          </a:prstGeom>
          <a:solidFill>
            <a:srgbClr val="E6E12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FF3399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абстрагирование</a:t>
            </a:r>
          </a:p>
        </p:txBody>
      </p:sp>
      <p:sp>
        <p:nvSpPr>
          <p:cNvPr id="12" name="Овал 5"/>
          <p:cNvSpPr>
            <a:spLocks noChangeArrowheads="1"/>
          </p:cNvSpPr>
          <p:nvPr/>
        </p:nvSpPr>
        <p:spPr bwMode="auto">
          <a:xfrm>
            <a:off x="4297354" y="5406604"/>
            <a:ext cx="2000250" cy="1214437"/>
          </a:xfrm>
          <a:prstGeom prst="ellipse">
            <a:avLst/>
          </a:prstGeom>
          <a:solidFill>
            <a:srgbClr val="56A1B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7030A0"/>
              </a:solidFill>
            </a:endParaRPr>
          </a:p>
          <a:p>
            <a:pPr algn="ctr" eaLnBrk="1" hangingPunct="1"/>
            <a:r>
              <a:rPr lang="ru-RU" altLang="ru-RU" b="1" dirty="0" err="1">
                <a:solidFill>
                  <a:srgbClr val="002060"/>
                </a:solidFill>
              </a:rPr>
              <a:t>сериация</a:t>
            </a:r>
            <a:endParaRPr lang="ru-RU" altLang="ru-RU" b="1" dirty="0">
              <a:solidFill>
                <a:srgbClr val="002060"/>
              </a:solidFill>
            </a:endParaRPr>
          </a:p>
        </p:txBody>
      </p:sp>
      <p:sp>
        <p:nvSpPr>
          <p:cNvPr id="13" name="Овал 16"/>
          <p:cNvSpPr>
            <a:spLocks noChangeArrowheads="1"/>
          </p:cNvSpPr>
          <p:nvPr/>
        </p:nvSpPr>
        <p:spPr bwMode="auto">
          <a:xfrm>
            <a:off x="1475656" y="5321751"/>
            <a:ext cx="2400300" cy="1285875"/>
          </a:xfrm>
          <a:prstGeom prst="ellipse">
            <a:avLst/>
          </a:prstGeom>
          <a:solidFill>
            <a:srgbClr val="A8649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>
              <a:solidFill>
                <a:srgbClr val="FF3399"/>
              </a:solidFill>
            </a:endParaRPr>
          </a:p>
          <a:p>
            <a:pPr eaLnBrk="1" hangingPunct="1"/>
            <a:r>
              <a:rPr lang="ru-RU" altLang="ru-RU" b="1" dirty="0">
                <a:solidFill>
                  <a:srgbClr val="002060"/>
                </a:solidFill>
              </a:rPr>
              <a:t>систематизация</a:t>
            </a:r>
          </a:p>
          <a:p>
            <a:pPr eaLnBrk="1" hangingPunct="1"/>
            <a:endParaRPr lang="ru-RU" altLang="ru-RU" dirty="0"/>
          </a:p>
        </p:txBody>
      </p:sp>
      <p:sp>
        <p:nvSpPr>
          <p:cNvPr id="14" name="Овал 18"/>
          <p:cNvSpPr>
            <a:spLocks noChangeArrowheads="1"/>
          </p:cNvSpPr>
          <p:nvPr/>
        </p:nvSpPr>
        <p:spPr bwMode="auto">
          <a:xfrm>
            <a:off x="54133" y="4135147"/>
            <a:ext cx="1857375" cy="1295400"/>
          </a:xfrm>
          <a:prstGeom prst="ellipse">
            <a:avLst/>
          </a:prstGeom>
          <a:solidFill>
            <a:srgbClr val="F6F8A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FF3399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аналогия</a:t>
            </a:r>
          </a:p>
        </p:txBody>
      </p:sp>
      <p:sp>
        <p:nvSpPr>
          <p:cNvPr id="15" name="Овал 9"/>
          <p:cNvSpPr>
            <a:spLocks noChangeArrowheads="1"/>
          </p:cNvSpPr>
          <p:nvPr/>
        </p:nvSpPr>
        <p:spPr bwMode="auto">
          <a:xfrm>
            <a:off x="89852" y="2631219"/>
            <a:ext cx="1785938" cy="1214438"/>
          </a:xfrm>
          <a:prstGeom prst="ellipse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dirty="0">
              <a:solidFill>
                <a:srgbClr val="FF3399"/>
              </a:solidFill>
            </a:endParaRP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обобщение</a:t>
            </a:r>
          </a:p>
        </p:txBody>
      </p:sp>
      <p:cxnSp>
        <p:nvCxnSpPr>
          <p:cNvPr id="17" name="Прямая соединительная линия 16"/>
          <p:cNvCxnSpPr>
            <a:stCxn id="8" idx="4"/>
          </p:cNvCxnSpPr>
          <p:nvPr/>
        </p:nvCxnSpPr>
        <p:spPr>
          <a:xfrm>
            <a:off x="4625975" y="2774583"/>
            <a:ext cx="18033" cy="6166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9" idx="3"/>
          </p:cNvCxnSpPr>
          <p:nvPr/>
        </p:nvCxnSpPr>
        <p:spPr>
          <a:xfrm flipH="1">
            <a:off x="5788044" y="2687770"/>
            <a:ext cx="733535" cy="70345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7" idx="5"/>
          </p:cNvCxnSpPr>
          <p:nvPr/>
        </p:nvCxnSpPr>
        <p:spPr>
          <a:xfrm>
            <a:off x="2914456" y="2570926"/>
            <a:ext cx="799128" cy="8110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5" idx="6"/>
          </p:cNvCxnSpPr>
          <p:nvPr/>
        </p:nvCxnSpPr>
        <p:spPr>
          <a:xfrm>
            <a:off x="1875790" y="3238438"/>
            <a:ext cx="1310342" cy="38605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4" idx="6"/>
          </p:cNvCxnSpPr>
          <p:nvPr/>
        </p:nvCxnSpPr>
        <p:spPr>
          <a:xfrm flipV="1">
            <a:off x="1911508" y="4241168"/>
            <a:ext cx="1274624" cy="54167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0" idx="2"/>
            <a:endCxn id="6" idx="3"/>
          </p:cNvCxnSpPr>
          <p:nvPr/>
        </p:nvCxnSpPr>
        <p:spPr>
          <a:xfrm flipH="1">
            <a:off x="5788044" y="3830547"/>
            <a:ext cx="896246" cy="1607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1" idx="2"/>
          </p:cNvCxnSpPr>
          <p:nvPr/>
        </p:nvCxnSpPr>
        <p:spPr>
          <a:xfrm flipH="1" flipV="1">
            <a:off x="5788044" y="4567967"/>
            <a:ext cx="896246" cy="83863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12" idx="0"/>
          </p:cNvCxnSpPr>
          <p:nvPr/>
        </p:nvCxnSpPr>
        <p:spPr>
          <a:xfrm flipH="1" flipV="1">
            <a:off x="4860032" y="4591370"/>
            <a:ext cx="437447" cy="8152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3131840" y="4591370"/>
            <a:ext cx="744116" cy="8152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07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120680" cy="1988840"/>
          </a:xfrm>
          <a:solidFill>
            <a:srgbClr val="FFE9BD"/>
          </a:solidFill>
        </p:spPr>
        <p:txBody>
          <a:bodyPr/>
          <a:lstStyle/>
          <a:p>
            <a:pPr algn="l"/>
            <a:r>
              <a:rPr lang="ru-RU" sz="4000" b="1" i="1" dirty="0" smtClean="0">
                <a:solidFill>
                  <a:srgbClr val="C00000"/>
                </a:solidFill>
              </a:rPr>
              <a:t>Логическое  </a:t>
            </a:r>
            <a:r>
              <a:rPr lang="ru-RU" sz="4000" b="1" i="1" dirty="0">
                <a:solidFill>
                  <a:srgbClr val="C00000"/>
                </a:solidFill>
              </a:rPr>
              <a:t>мышление и</a:t>
            </a:r>
            <a:br>
              <a:rPr lang="ru-RU" sz="4000" b="1" i="1" dirty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    дидактическая </a:t>
            </a:r>
            <a:r>
              <a:rPr lang="ru-RU" sz="4000" b="1" i="1" dirty="0">
                <a:solidFill>
                  <a:srgbClr val="C00000"/>
                </a:solidFill>
              </a:rPr>
              <a:t>игра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8496944" cy="3816424"/>
          </a:xfrm>
        </p:spPr>
        <p:txBody>
          <a:bodyPr/>
          <a:lstStyle/>
          <a:p>
            <a:r>
              <a:rPr lang="ru-RU" sz="2400" dirty="0"/>
              <a:t>Логическое мышление – это система навыков, позволяющая выражать мысли в ясной и отчетливой форме, а главное понимать суть вещей, происходящих процессов.</a:t>
            </a:r>
          </a:p>
          <a:p>
            <a:r>
              <a:rPr lang="ru-RU" sz="2400" dirty="0"/>
              <a:t>    Лучше всего привычку логично думать прививать ребенку с дошкольного возраста, но не предлагая ему готовый ответ на заданный вопрос, а давая возможность найти решение самому. В этом поможет дидактическая игра.</a:t>
            </a:r>
          </a:p>
          <a:p>
            <a:r>
              <a:rPr lang="ru-RU" sz="2400" dirty="0"/>
              <a:t>    Дидактическая игра делает процесс обучения легким, занимательным. Та или иная умственная задача, заключенная в игру, решается в ходе доступной и привлекательной для детей деятельности.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69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5184576" cy="2060848"/>
          </a:xfrm>
          <a:solidFill>
            <a:srgbClr val="FFE9BD"/>
          </a:solidFill>
        </p:spPr>
        <p:txBody>
          <a:bodyPr anchor="t"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Игра - основной </a:t>
            </a:r>
            <a:r>
              <a:rPr lang="ru-RU" sz="4000" b="1" dirty="0">
                <a:solidFill>
                  <a:srgbClr val="C00000"/>
                </a:solidFill>
              </a:rPr>
              <a:t>вид деятельности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3"/>
            <a:ext cx="8229600" cy="424847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«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игры нет и не может быть полноценного умственного развития.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Игра-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огромное светлое окно, через которое в духовный мир ребенка вливается живительный поток представлений, понятий. 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искра, зажигающая огонек пытливости и любознательности».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</a:p>
          <a:p>
            <a:pPr marL="0" indent="0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В. А. Сухомлинский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14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9654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Ведущий вид деятельности в детском саду является </a:t>
            </a:r>
            <a:r>
              <a:rPr lang="ru-RU" sz="2400" dirty="0" smtClean="0"/>
              <a:t>– игра. </a:t>
            </a:r>
            <a:endParaRPr lang="ru-RU" sz="2400" dirty="0"/>
          </a:p>
          <a:p>
            <a:r>
              <a:rPr lang="ru-RU" sz="2400" dirty="0"/>
              <a:t>Игра способствует</a:t>
            </a:r>
            <a:r>
              <a:rPr lang="en-US" sz="2400" dirty="0"/>
              <a:t>:</a:t>
            </a:r>
            <a:endParaRPr lang="ru-RU" sz="2400" dirty="0"/>
          </a:p>
          <a:p>
            <a:r>
              <a:rPr lang="ru-RU" sz="2400" dirty="0"/>
              <a:t>-развитию интеллекта</a:t>
            </a:r>
            <a:r>
              <a:rPr lang="en-US" sz="2400" dirty="0"/>
              <a:t>,</a:t>
            </a:r>
            <a:endParaRPr lang="ru-RU" sz="2400" dirty="0"/>
          </a:p>
          <a:p>
            <a:r>
              <a:rPr lang="ru-RU" sz="2400" dirty="0"/>
              <a:t>-самостоятельности </a:t>
            </a:r>
          </a:p>
          <a:p>
            <a:pPr marL="0" indent="0">
              <a:buNone/>
            </a:pPr>
            <a:r>
              <a:rPr lang="ru-RU" sz="2400" dirty="0"/>
              <a:t>     </a:t>
            </a:r>
            <a:r>
              <a:rPr lang="ru-RU" sz="2400" dirty="0" smtClean="0"/>
              <a:t>-</a:t>
            </a:r>
            <a:r>
              <a:rPr lang="ru-RU" sz="2400" dirty="0"/>
              <a:t>самовыражению</a:t>
            </a:r>
          </a:p>
          <a:p>
            <a:r>
              <a:rPr lang="ru-RU" sz="2400" dirty="0"/>
              <a:t>-сообразительности</a:t>
            </a:r>
          </a:p>
          <a:p>
            <a:r>
              <a:rPr lang="ru-RU" sz="2400" dirty="0"/>
              <a:t>Важным условием для развитие познавательного интереса логического мышления детей является положительный настрой при совместной </a:t>
            </a:r>
            <a:r>
              <a:rPr lang="ru-RU" sz="2400" dirty="0" smtClean="0"/>
              <a:t>деятельности. </a:t>
            </a:r>
            <a:endParaRPr lang="ru-RU" sz="2400" dirty="0"/>
          </a:p>
          <a:p>
            <a:r>
              <a:rPr lang="ru-RU" sz="2400" dirty="0"/>
              <a:t>Когда образовательная деятельность проходит в занимательной форме игры</a:t>
            </a:r>
            <a:r>
              <a:rPr lang="en-US" sz="2400" dirty="0"/>
              <a:t>,</a:t>
            </a:r>
            <a:r>
              <a:rPr lang="ru-RU" sz="2400" dirty="0"/>
              <a:t> материал усваивается быстрее и легче</a:t>
            </a:r>
            <a:r>
              <a:rPr lang="en-US" sz="2400" dirty="0"/>
              <a:t>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06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3275856" y="3350397"/>
            <a:ext cx="2736304" cy="1656184"/>
          </a:xfrm>
          <a:prstGeom prst="ellipse">
            <a:avLst/>
          </a:prstGeom>
          <a:solidFill>
            <a:srgbClr val="F3FB5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Развитие логико-математических представлений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621764" y="1552673"/>
            <a:ext cx="1910675" cy="951181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Логические таблицы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917809" y="1417638"/>
            <a:ext cx="1584176" cy="964704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анятия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21764" y="3357066"/>
            <a:ext cx="2445109" cy="1224062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Задачи-шутки, Занимательные вопросы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79510" y="3485468"/>
            <a:ext cx="2592290" cy="1198732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Загадки с математическим содержанием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422679" y="5389062"/>
            <a:ext cx="2541810" cy="1125131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Весёлые задачи в стихах, Загадки - шутки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56372" y="1662231"/>
            <a:ext cx="2431452" cy="951181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Дидактические игры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76064" y="5476037"/>
            <a:ext cx="2076320" cy="951181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Игры - головоломки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770295" y="5672696"/>
            <a:ext cx="2179474" cy="951181"/>
          </a:xfrm>
          <a:prstGeom prst="ellipse">
            <a:avLst/>
          </a:prstGeom>
          <a:solidFill>
            <a:srgbClr val="37C6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Развивающие игры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3" name="Прямая соединительная линия 22"/>
          <p:cNvCxnSpPr>
            <a:stCxn id="17" idx="5"/>
            <a:endCxn id="6" idx="1"/>
          </p:cNvCxnSpPr>
          <p:nvPr/>
        </p:nvCxnSpPr>
        <p:spPr>
          <a:xfrm>
            <a:off x="2631746" y="2474115"/>
            <a:ext cx="1044832" cy="11188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1" idx="6"/>
          </p:cNvCxnSpPr>
          <p:nvPr/>
        </p:nvCxnSpPr>
        <p:spPr>
          <a:xfrm>
            <a:off x="2771800" y="4084834"/>
            <a:ext cx="540338" cy="3867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8" idx="3"/>
          </p:cNvCxnSpPr>
          <p:nvPr/>
        </p:nvCxnSpPr>
        <p:spPr>
          <a:xfrm flipH="1">
            <a:off x="5824040" y="2364557"/>
            <a:ext cx="1077536" cy="132918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0" idx="2"/>
          </p:cNvCxnSpPr>
          <p:nvPr/>
        </p:nvCxnSpPr>
        <p:spPr>
          <a:xfrm flipH="1">
            <a:off x="5988672" y="3969097"/>
            <a:ext cx="633092" cy="7656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8" idx="6"/>
          </p:cNvCxnSpPr>
          <p:nvPr/>
        </p:nvCxnSpPr>
        <p:spPr>
          <a:xfrm flipV="1">
            <a:off x="2652384" y="4858735"/>
            <a:ext cx="1116954" cy="109289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9" idx="0"/>
          </p:cNvCxnSpPr>
          <p:nvPr/>
        </p:nvCxnSpPr>
        <p:spPr>
          <a:xfrm flipH="1" flipV="1">
            <a:off x="4788024" y="5006581"/>
            <a:ext cx="72008" cy="66611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9" idx="4"/>
            <a:endCxn id="6" idx="0"/>
          </p:cNvCxnSpPr>
          <p:nvPr/>
        </p:nvCxnSpPr>
        <p:spPr>
          <a:xfrm flipH="1">
            <a:off x="4644008" y="2382342"/>
            <a:ext cx="65889" cy="9680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2195736" y="15280"/>
            <a:ext cx="5112568" cy="1123384"/>
          </a:xfrm>
          <a:prstGeom prst="rect">
            <a:avLst/>
          </a:prstGeom>
          <a:solidFill>
            <a:srgbClr val="66FF33"/>
          </a:solidFill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+mj-lt"/>
              </a:rPr>
              <a:t>Средства развивающие </a:t>
            </a:r>
            <a:r>
              <a:rPr lang="ru-RU" sz="3200" b="1" i="1" dirty="0" smtClean="0">
                <a:solidFill>
                  <a:srgbClr val="C00000"/>
                </a:solidFill>
                <a:latin typeface="+mj-lt"/>
              </a:rPr>
              <a:t>логическое </a:t>
            </a:r>
            <a:r>
              <a:rPr lang="ru-RU" sz="3500" b="1" i="1" dirty="0">
                <a:solidFill>
                  <a:srgbClr val="C00000"/>
                </a:solidFill>
                <a:latin typeface="+mj-lt"/>
              </a:rPr>
              <a:t>мышление</a:t>
            </a:r>
            <a:r>
              <a:rPr lang="ru-RU" sz="3200" b="1" i="1" dirty="0">
                <a:solidFill>
                  <a:srgbClr val="C00000"/>
                </a:solidFill>
                <a:latin typeface="+mj-lt"/>
              </a:rPr>
              <a:t> </a:t>
            </a:r>
            <a:endParaRPr lang="ru-RU" sz="3200" dirty="0">
              <a:solidFill>
                <a:srgbClr val="C00000"/>
              </a:solidFill>
              <a:latin typeface="+mj-lt"/>
            </a:endParaRPr>
          </a:p>
        </p:txBody>
      </p:sp>
      <p:cxnSp>
        <p:nvCxnSpPr>
          <p:cNvPr id="15" name="Прямая соединительная линия 14"/>
          <p:cNvCxnSpPr>
            <a:stCxn id="6" idx="5"/>
            <a:endCxn id="16" idx="1"/>
          </p:cNvCxnSpPr>
          <p:nvPr/>
        </p:nvCxnSpPr>
        <p:spPr>
          <a:xfrm>
            <a:off x="5611438" y="4764038"/>
            <a:ext cx="1183480" cy="7897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30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</TotalTime>
  <Words>619</Words>
  <Application>Microsoft Office PowerPoint</Application>
  <PresentationFormat>Экран (4:3)</PresentationFormat>
  <Paragraphs>96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лица</vt:lpstr>
      <vt:lpstr>РАЗВИТИЕ ЛОГИКО-МАТЕМАТИЧЕСКИХ ПРЕДСТАВЛЕНИЙ У ДЕТЕЙ 2 мл. гр.</vt:lpstr>
      <vt:lpstr>Особенности развития детей младшего возраста</vt:lpstr>
      <vt:lpstr>Логико-математическое развитие детей</vt:lpstr>
      <vt:lpstr>Выделяют три вида мышления</vt:lpstr>
      <vt:lpstr>В процессе мыслительной деятельности ребенок познаёт окружающий мир с помощью особых умственных операций </vt:lpstr>
      <vt:lpstr>Логическое  мышление и     дидактическая игра</vt:lpstr>
      <vt:lpstr>Игра - основной вид деятельности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jul</dc:creator>
  <cp:lastModifiedBy>anddr</cp:lastModifiedBy>
  <cp:revision>62</cp:revision>
  <dcterms:created xsi:type="dcterms:W3CDTF">2016-05-11T09:30:30Z</dcterms:created>
  <dcterms:modified xsi:type="dcterms:W3CDTF">2022-12-06T11:33:27Z</dcterms:modified>
</cp:coreProperties>
</file>