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00" d="100"/>
          <a:sy n="100" d="100"/>
        </p:scale>
        <p:origin x="-17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77038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25094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75131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82131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85272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37582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10152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9689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312114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48931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93113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91655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59314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501526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40956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4940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8449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7E0CF6C-748E-4B7A-BC8B-3011EF78ED13}" type="datetime1">
              <a:rPr lang="en-US" smtClean="0"/>
              <a:pPr/>
              <a:t>12/5/2022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>
              <a:solidFill>
                <a:schemeClr val="tx1">
                  <a:alpha val="6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423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  <p:sldLayoutId id="2147483729" r:id="rId14"/>
    <p:sldLayoutId id="2147483730" r:id="rId15"/>
    <p:sldLayoutId id="2147483731" r:id="rId16"/>
    <p:sldLayoutId id="2147483732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образования Московской области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 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Московской области «Ногинский колледж» 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специальность 38.02.07 «Банковское дело»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Проект на тему:</a:t>
            </a:r>
            <a:endParaRPr lang="ru-RU" sz="24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1"/>
                </a:solidFill>
              </a:rPr>
              <a:t>Роль </a:t>
            </a:r>
            <a:r>
              <a:rPr lang="ru-RU" sz="2400" b="1" dirty="0">
                <a:solidFill>
                  <a:schemeClr val="tx1"/>
                </a:solidFill>
              </a:rPr>
              <a:t>интернет-банкинга в процессе кредитования </a:t>
            </a:r>
            <a:r>
              <a:rPr lang="ru-RU" sz="2400" b="1" dirty="0" smtClean="0">
                <a:solidFill>
                  <a:schemeClr val="tx1"/>
                </a:solidFill>
              </a:rPr>
              <a:t>физических лиц</a:t>
            </a:r>
          </a:p>
          <a:p>
            <a:pPr marL="0" indent="0" algn="r">
              <a:buNone/>
            </a:pPr>
            <a:endParaRPr lang="ru-RU" sz="2400" b="1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Выполнил студент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3 курса</a:t>
            </a:r>
          </a:p>
          <a:p>
            <a:pPr marL="0" indent="0" algn="r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Группы 3БДб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Симонян А.А.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1200" b="1" dirty="0" err="1">
                <a:latin typeface="Times New Roman" pitchFamily="18" charset="0"/>
                <a:cs typeface="Times New Roman" pitchFamily="18" charset="0"/>
              </a:rPr>
              <a:t>Селикатова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 И.М.</a:t>
            </a:r>
          </a:p>
          <a:p>
            <a:endParaRPr lang="ru-RU" sz="2400" b="1" i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847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C42FBD-433F-4BA8-A7F4-C16469ECB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684" y="593558"/>
            <a:ext cx="11085095" cy="1295621"/>
          </a:xfrm>
        </p:spPr>
        <p:txBody>
          <a:bodyPr/>
          <a:lstStyle/>
          <a:p>
            <a:r>
              <a:rPr lang="ru-RU" sz="2800" b="1" dirty="0"/>
              <a:t>Перспективы совершенствования системы Интернет-банкинга в деятельности ПАО Сбербанк</a:t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D5C2C5-195B-4249-8555-49D6938C55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63" y="2181726"/>
            <a:ext cx="11373853" cy="4411579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 основным направлениям совершенствования системы «Сбербанк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ОнЛайн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» относятся: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Использование IT-аутсорсинга;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Применение облачных технологий;</a:t>
            </a:r>
          </a:p>
          <a:p>
            <a:pPr lvl="0"/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Омникальность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(бесшовная интеграция различных сервисов ДБО);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Расширение клиентской базы за счет персонализации;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Повышение качества и безопасности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927660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34BC79-DF72-459A-97C3-B1A767802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866" y="850232"/>
            <a:ext cx="9978267" cy="1022906"/>
          </a:xfrm>
        </p:spPr>
        <p:txBody>
          <a:bodyPr/>
          <a:lstStyle/>
          <a:p>
            <a:pPr algn="ctr"/>
            <a:r>
              <a:rPr lang="ru-RU" sz="2400" b="1" dirty="0"/>
              <a:t>Безопасность и качество обслуживания 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Интернет-банкинга в РФ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4F3B7D4-516F-4420-A995-A1B208FE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2171840"/>
            <a:ext cx="11277600" cy="4547937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ежедневном банкинге сформировалась единая планка качества: все банки решают наиболее востребованные задачи пользователей базовыми способами. Теперь участники рынка сфокусировались на поддержке удовлетворенности своих клиентов: выводят наиболее востребованные функции и повышают удобство существующих решений.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Планка качества рынка — это банки с 5 по 15 места в рейтинге. Это функциональные и удобные сервисы, где пользователь может решать свои задачи на базовом уровне. Чтобы догнать лидеров, им не хватает аналитики по движению средств, удобных переводов, запросов задолженности и подписок, автоматизации операций.</a:t>
            </a:r>
          </a:p>
        </p:txBody>
      </p:sp>
    </p:spTree>
    <p:extLst>
      <p:ext uri="{BB962C8B-B14F-4D97-AF65-F5344CB8AC3E}">
        <p14:creationId xmlns:p14="http://schemas.microsoft.com/office/powerpoint/2010/main" val="396256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DBDAAB-5451-4512-88B5-BABDB88FE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7125E3D-5B20-4C18-891A-269BB4091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052" y="2139942"/>
            <a:ext cx="11389895" cy="4186990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сегодняшний день предоставление банковских услуг через сеть Интернет является эффективным и перспективным направлением в банковской деятельности. В будущем это позволит обеспечить обслуживание клиентов в минимальные сроки без дополнительных затрат.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В настоящее время отношения по предоставлению электронных банковских услуг регулируются как законодательными актами общего характера, так и банковским и информационным законодательством, а также специальными указами Центрального Банка России. Рассмотрев нормативно-законодательную базу Российской Федерации, с полной уверенностью можно сказать о ее несовершенстве.</a:t>
            </a:r>
          </a:p>
        </p:txBody>
      </p:sp>
    </p:spTree>
    <p:extLst>
      <p:ext uri="{BB962C8B-B14F-4D97-AF65-F5344CB8AC3E}">
        <p14:creationId xmlns:p14="http://schemas.microsoft.com/office/powerpoint/2010/main" val="29559212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CF32DCE-1CA9-481F-82F0-442313441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995" y="3429000"/>
            <a:ext cx="8761413" cy="706964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48210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EEB916D-DC70-4022-85FD-75C35D220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968" y="2197768"/>
            <a:ext cx="11630527" cy="4443663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Актуальность темы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исследования также связана с тем, что внедрение интернет-банкинга в Российских банках способствует увеличению конкуренции в банковском секторе, привлечению клиентов посредством новых технологий, а также получению выгоды от внедрения у себя интернет-банкинга, деятельность коммерческих банков по использованию современных информационных технологий в России — Интернет-банкинга.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582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41690A4-EE2B-4DD2-970B-0208EAFD7F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2" y="2173705"/>
            <a:ext cx="11454063" cy="468429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— изучить особенности  интернет-банкинга в процессе кредитования физических лиц.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соответствии с поставленной целью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были поставлены следующие основные задачи: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рассмотреть теоретические основы развития Интернет-Банкинга;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изучить история развития Интернет-банкинга;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проанализировать Интернет-банкинг для физических лиц в ПАО Сбербанк;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рассмотреть перспективы совершенствования системы  Интернет-банкинга в ПАО Сбербанк;</a:t>
            </a:r>
          </a:p>
        </p:txBody>
      </p:sp>
    </p:spTree>
    <p:extLst>
      <p:ext uri="{BB962C8B-B14F-4D97-AF65-F5344CB8AC3E}">
        <p14:creationId xmlns:p14="http://schemas.microsoft.com/office/powerpoint/2010/main" val="3557239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86F3ED8-D575-4703-8F86-594395395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143" y="2422357"/>
            <a:ext cx="11293720" cy="4090738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Объектом исследования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является ПАО   Сбербанк. 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  услуги Интернет-банкинга, как нового сегмента банковского бизнеса, их современное состояние, структура, роль на финансовом рынке, перспективы развития на примере услуг ПАО Сбербанк.</a:t>
            </a:r>
          </a:p>
        </p:txBody>
      </p:sp>
    </p:spTree>
    <p:extLst>
      <p:ext uri="{BB962C8B-B14F-4D97-AF65-F5344CB8AC3E}">
        <p14:creationId xmlns:p14="http://schemas.microsoft.com/office/powerpoint/2010/main" val="3181051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4166160-5477-4799-BECC-94884C00E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47900"/>
            <a:ext cx="11277600" cy="4213338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Система дистанционного обслуживания клиентов банка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это многофункциональный пакет программного и аппаратного обеспечения, который позволяет клиентам банка осуществлять разного рода операции, управлять своими счетами в режиме онлайн и получать широкий спектр соответствующей финансовой информации без посещения банка [12].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Основная задача использования дистанционного обслуживания в банках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это возможность использовать все инструменты дистанционного обслуживания, доступность клиента и одновременное предоставление банком возможности сотрудничества с ним, осуществления финансовыми и сервисными операциями клиентом со своими продуктами, имеющимися в банке и это обязательно должно быть в любых странах мира.</a:t>
            </a:r>
          </a:p>
        </p:txBody>
      </p:sp>
    </p:spTree>
    <p:extLst>
      <p:ext uri="{BB962C8B-B14F-4D97-AF65-F5344CB8AC3E}">
        <p14:creationId xmlns:p14="http://schemas.microsoft.com/office/powerpoint/2010/main" val="129262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0E2015C-0643-4E41-8C0E-D2479B2E8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048" y="2609849"/>
            <a:ext cx="11605904" cy="3695701"/>
          </a:xfrm>
        </p:spPr>
        <p:txBody>
          <a:bodyPr>
            <a:noAutofit/>
          </a:bodyPr>
          <a:lstStyle/>
          <a:p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ПАО </a:t>
            </a:r>
            <a:r>
              <a:rPr lang="ru-RU" sz="2000" i="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Сберба́нк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(полное наименование — 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российский финансовый конгломерат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крупнейший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универсальный банк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России и </a:t>
            </a:r>
            <a:r>
              <a:rPr lang="ru-RU" sz="2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Восточно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Европы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По итогам 2019 года у Сбербанка 96,2 миллионов активных частных клиентов и 2,6 миллиона активных корпоративных клиентов. Среди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крупнейших банков мира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по размеру активов находится в восьмом десятке. Включён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Банком России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 в перечень системно значимых кредитных организаций.</a:t>
            </a:r>
          </a:p>
          <a:p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Владельцем 50 % плюс 1 акция ПАО «Сбербанк» является 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 национального благосостояния России</a:t>
            </a:r>
            <a:r>
              <a:rPr lang="ru-RU" sz="2000" i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контролируемый Правительством России, остальные акции находятся в публичном обращении.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9591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808906-86DC-4B8F-AFAD-D27C6C022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529389"/>
            <a:ext cx="9063867" cy="1475874"/>
          </a:xfrm>
        </p:spPr>
        <p:txBody>
          <a:bodyPr/>
          <a:lstStyle/>
          <a:p>
            <a:r>
              <a:rPr lang="ru-RU" dirty="0"/>
              <a:t>Организационная структура Банка выглядит следующим образом: 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="" xmlns:a16="http://schemas.microsoft.com/office/drawing/2014/main" id="{6BD90ABE-4489-4FB9-BB52-E3DDF0149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2279" y="2603500"/>
            <a:ext cx="4131755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91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B5C7E32-07BE-4DFF-88FA-E9B0853E5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95" y="593558"/>
            <a:ext cx="10876547" cy="1087074"/>
          </a:xfrm>
        </p:spPr>
        <p:txBody>
          <a:bodyPr/>
          <a:lstStyle/>
          <a:p>
            <a:r>
              <a:rPr lang="ru-RU" dirty="0"/>
              <a:t>Функциональные возможности системы «Сбербанк Онлайн» позволяют: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8DBBC9B-531C-41E9-90E3-E91F0A899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221" y="2326105"/>
            <a:ext cx="11261557" cy="417094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1. Управление своими счетами;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совершать операции по своим счетам и картам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совершать операции по вкладам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блокировать операции по картам и вкладам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Совершать платежи;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 кредитам и кредитным картам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за товары и услуги (оплата мобильной связи и услуг ЖКХ, платежи по госпошлинам и штрафам и т.д. а также расплачиваться за покупки в Интернет - магазинах)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87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AE92CBD-5BC3-731F-E818-6CE0B44F9B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Подключать услуги;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Мобильный - банкинг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автоплатеж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Получать информацию;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 продуктах и услугах банка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 своих счетах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 выполненных операциях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4917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476</Words>
  <Application>Microsoft Office PowerPoint</Application>
  <PresentationFormat>Произвольный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Совет директоров</vt:lpstr>
      <vt:lpstr>Министерство образования Московской области Государственное бюджетное профессиональное образовательное учреждение   Московской области «Ногинский колледж»               специальность 38.02.07 «Банковское дело»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Организационная структура Банка выглядит следующим образом: </vt:lpstr>
      <vt:lpstr>Функциональные возможности системы «Сбербанк Онлайн» позволяют:</vt:lpstr>
      <vt:lpstr>Презентация PowerPoint</vt:lpstr>
      <vt:lpstr>Перспективы совершенствования системы Интернет-банкинга в деятельности ПАО Сбербанк </vt:lpstr>
      <vt:lpstr>Безопасность и качество обслуживания  Интернет-банкинга в РФ 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МОСКОВСКОЙ ОБЛАСТИ ГБПОУ МО «Ногинский колледж» специальность 38.02.07 «Банковское дело»</dc:title>
  <dc:creator>Anna Bulatkina</dc:creator>
  <cp:lastModifiedBy>Пользователь Windows</cp:lastModifiedBy>
  <cp:revision>6</cp:revision>
  <dcterms:created xsi:type="dcterms:W3CDTF">2022-06-20T20:49:38Z</dcterms:created>
  <dcterms:modified xsi:type="dcterms:W3CDTF">2022-12-05T17:32:46Z</dcterms:modified>
</cp:coreProperties>
</file>