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56" r:id="rId4"/>
    <p:sldId id="257" r:id="rId5"/>
    <p:sldId id="258" r:id="rId6"/>
    <p:sldId id="259" r:id="rId7"/>
    <p:sldId id="262" r:id="rId8"/>
    <p:sldId id="265" r:id="rId9"/>
    <p:sldId id="264" r:id="rId10"/>
    <p:sldId id="261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7924851-B1F8-4EEB-8AF0-DBB9A3A4754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A20381-59F4-4B9E-8090-4A4ECB98D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000000"/>
                </a:solidFill>
                <a:effectLst/>
                <a:latin typeface="Times New Roman"/>
              </a:rPr>
              <a:t>Я,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</a:rPr>
              <a:t> ты, он, она – ж</a:t>
            </a:r>
            <a:r>
              <a:rPr lang="ru-RU" b="1" u="sng" dirty="0" smtClean="0">
                <a:solidFill>
                  <a:srgbClr val="000000"/>
                </a:solidFill>
                <a:effectLst/>
                <a:latin typeface="Times New Roman"/>
              </a:rPr>
              <a:t>и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</a:rPr>
              <a:t>вёт дружная с</a:t>
            </a:r>
            <a:r>
              <a:rPr lang="ru-RU" b="1" u="sng" dirty="0" smtClean="0">
                <a:solidFill>
                  <a:srgbClr val="000000"/>
                </a:solidFill>
                <a:effectLst/>
                <a:latin typeface="Times New Roman"/>
              </a:rPr>
              <a:t>е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</a:rPr>
              <a:t>м</a:t>
            </a:r>
            <a:r>
              <a:rPr lang="ru-RU" b="1" u="sng" dirty="0" smtClean="0">
                <a:solidFill>
                  <a:srgbClr val="000000"/>
                </a:solidFill>
                <a:effectLst/>
                <a:latin typeface="Times New Roman"/>
              </a:rPr>
              <a:t>ь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</a:rPr>
              <a:t>я</a:t>
            </a:r>
            <a:r>
              <a:rPr lang="ru-RU" b="1" u="sng" dirty="0" smtClean="0">
                <a:solidFill>
                  <a:srgbClr val="000000"/>
                </a:solidFill>
                <a:effectLst/>
                <a:latin typeface="Times New Roman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8000" b="1" dirty="0" err="1" smtClean="0"/>
              <a:t>Ж.лать</a:t>
            </a:r>
            <a:r>
              <a:rPr lang="ru-RU" sz="8000" b="1" dirty="0" smtClean="0"/>
              <a:t>, </a:t>
            </a:r>
            <a:r>
              <a:rPr lang="ru-RU" sz="8000" b="1" dirty="0" err="1" smtClean="0"/>
              <a:t>ж.лезо</a:t>
            </a:r>
            <a:r>
              <a:rPr lang="ru-RU" sz="8000" b="1" dirty="0" smtClean="0"/>
              <a:t>, </a:t>
            </a:r>
            <a:r>
              <a:rPr lang="ru-RU" sz="8000" b="1" dirty="0" err="1" smtClean="0"/>
              <a:t>ж.лтый</a:t>
            </a:r>
            <a:r>
              <a:rPr lang="ru-RU" sz="8000" b="1" dirty="0" smtClean="0"/>
              <a:t>, </a:t>
            </a:r>
            <a:r>
              <a:rPr lang="ru-RU" sz="8000" b="1" dirty="0" err="1" smtClean="0"/>
              <a:t>ж.нщина</a:t>
            </a:r>
            <a:r>
              <a:rPr lang="ru-RU" sz="8000" b="1" dirty="0" smtClean="0"/>
              <a:t>, </a:t>
            </a:r>
            <a:r>
              <a:rPr lang="ru-RU" sz="8000" b="1" dirty="0" err="1" smtClean="0"/>
              <a:t>ж.лищ</a:t>
            </a:r>
            <a:r>
              <a:rPr lang="ru-RU" sz="8000" b="1" dirty="0" smtClean="0"/>
              <a:t>..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3568551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>
              <a:buFont typeface="+mj-lt"/>
              <a:buAutoNum type="arabicPeriod"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Какое местоимение указывает на Яну?  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          Как Альбина и Яна назовут себя одним словом?  </a:t>
            </a:r>
            <a:endParaRPr lang="ru-RU" sz="2400" dirty="0">
              <a:solidFill>
                <a:srgbClr val="000000"/>
              </a:solidFill>
            </a:endParaRPr>
          </a:p>
          <a:p>
            <a:pPr marL="457200">
              <a:buFont typeface="+mj-lt"/>
              <a:buAutoNum type="arabicPeriod" startAt="2"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Какое местоимение указывает на Альбину?  )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            Как обратитесь ко всем ребятам класса?  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            А как вы обратитесь ко мне?</a:t>
            </a:r>
            <a:endParaRPr lang="ru-RU" sz="2400" dirty="0">
              <a:solidFill>
                <a:srgbClr val="000000"/>
              </a:solidFill>
            </a:endParaRPr>
          </a:p>
          <a:p>
            <a:pPr marL="457200">
              <a:buFont typeface="+mj-lt"/>
              <a:buAutoNum type="arabicPeriod" startAt="3"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Вадим? (  )  Вика? (  ). А одним словом- местоимением Вадим и Вика? ( )</a:t>
            </a:r>
            <a:endParaRPr lang="ru-RU" sz="2400" dirty="0">
              <a:solidFill>
                <a:srgbClr val="000000"/>
              </a:solidFill>
            </a:endParaRPr>
          </a:p>
          <a:p>
            <a:pPr marL="457200">
              <a:buFont typeface="+mj-lt"/>
              <a:buAutoNum type="arabicPeriod" startAt="3"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А каким словом назвать солнце? ( )</a:t>
            </a:r>
            <a:endParaRPr lang="ru-RU" sz="24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1707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/>
              </a:rPr>
              <a:t>1– е лицо – я мы</a:t>
            </a:r>
            <a:endParaRPr lang="ru-RU" sz="6000" b="1" dirty="0">
              <a:solidFill>
                <a:srgbClr val="000000"/>
              </a:solidFill>
            </a:endParaRPr>
          </a:p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/>
              </a:rPr>
              <a:t>2 – е лицо – ты вы</a:t>
            </a:r>
            <a:endParaRPr lang="ru-RU" sz="6000" b="1" dirty="0">
              <a:solidFill>
                <a:srgbClr val="000000"/>
              </a:solidFill>
            </a:endParaRPr>
          </a:p>
          <a:p>
            <a:r>
              <a:rPr lang="ru-RU" sz="6000" b="1" i="1" dirty="0" smtClean="0">
                <a:solidFill>
                  <a:srgbClr val="000000"/>
                </a:solidFill>
                <a:effectLst/>
                <a:latin typeface="Times New Roman"/>
              </a:rPr>
              <a:t>3 – е лицо – он, она, оно они</a:t>
            </a:r>
            <a:endParaRPr lang="ru-RU" sz="6000" b="1" dirty="0">
              <a:solidFill>
                <a:srgbClr val="000000"/>
              </a:solidFill>
            </a:endParaRPr>
          </a:p>
          <a:p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197242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Что нового узнали?</a:t>
            </a:r>
          </a:p>
          <a:p>
            <a:r>
              <a:rPr lang="ru-RU" sz="5400" b="1" dirty="0" smtClean="0"/>
              <a:t>Что затруднялись на  уроке?</a:t>
            </a:r>
          </a:p>
          <a:p>
            <a:r>
              <a:rPr lang="ru-RU" sz="5400" b="1" dirty="0" smtClean="0"/>
              <a:t>Что легко было выполнять?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89439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Применяем мы всё это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Вместо имени предмета,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 Нам на всё оно укажет,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 Но ничьих имён не скажет.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Часто очень применяется,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Сильно очень изменяется.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Без него, как ни крутись,</a:t>
            </a:r>
            <a:endParaRPr lang="ru-RU" sz="2400" dirty="0">
              <a:solidFill>
                <a:srgbClr val="000000"/>
              </a:solidFill>
            </a:endParaRPr>
          </a:p>
          <a:p>
            <a:pPr marL="457200"/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>В речи нам не обойтись.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42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err="1" smtClean="0"/>
              <a:t>Ал.ея</a:t>
            </a:r>
            <a:r>
              <a:rPr lang="ru-RU" b="1" dirty="0" smtClean="0"/>
              <a:t>,  </a:t>
            </a:r>
            <a:r>
              <a:rPr lang="ru-RU" b="1" dirty="0" err="1" smtClean="0"/>
              <a:t>кол.ектив</a:t>
            </a:r>
            <a:r>
              <a:rPr lang="ru-RU" b="1" dirty="0" smtClean="0"/>
              <a:t>, </a:t>
            </a:r>
            <a:r>
              <a:rPr lang="ru-RU" b="1" dirty="0" err="1" smtClean="0"/>
              <a:t>килограм</a:t>
            </a:r>
            <a:r>
              <a:rPr lang="ru-RU" b="1" dirty="0" smtClean="0"/>
              <a:t>.,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b="1" dirty="0" err="1" smtClean="0"/>
              <a:t>медлен.о,метал</a:t>
            </a:r>
            <a:r>
              <a:rPr lang="ru-RU" sz="5400" b="1" dirty="0" smtClean="0"/>
              <a:t>.,</a:t>
            </a:r>
          </a:p>
          <a:p>
            <a:pPr marL="0" indent="0">
              <a:buNone/>
            </a:pPr>
            <a:r>
              <a:rPr lang="ru-RU" sz="5400" b="1" dirty="0" err="1" smtClean="0"/>
              <a:t>один.надцать,рас.тояние</a:t>
            </a:r>
            <a:r>
              <a:rPr lang="ru-RU" sz="5400" b="1" dirty="0" smtClean="0"/>
              <a:t>,</a:t>
            </a:r>
          </a:p>
          <a:p>
            <a:pPr marL="0" indent="0">
              <a:buNone/>
            </a:pPr>
            <a:r>
              <a:rPr lang="ru-RU" sz="5400" b="1" dirty="0" err="1" smtClean="0"/>
              <a:t>Рос.ия,рус.кий</a:t>
            </a:r>
            <a:r>
              <a:rPr lang="ru-RU" sz="5400" b="1" dirty="0" smtClean="0"/>
              <a:t>,</a:t>
            </a:r>
          </a:p>
          <a:p>
            <a:pPr marL="0" indent="0">
              <a:buNone/>
            </a:pPr>
            <a:r>
              <a:rPr lang="ru-RU" sz="5400" b="1" dirty="0" err="1" smtClean="0"/>
              <a:t>трол.ейбус,шос.е</a:t>
            </a:r>
            <a:r>
              <a:rPr lang="ru-RU" sz="5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0125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 err="1" smtClean="0">
                <a:solidFill>
                  <a:srgbClr val="333333"/>
                </a:solidFill>
                <a:effectLst/>
                <a:latin typeface="YS Text"/>
              </a:rPr>
              <a:t>Экску́рсия</a:t>
            </a:r>
            <a:r>
              <a:rPr lang="ru-RU" sz="4000" b="1" i="0" dirty="0" smtClean="0">
                <a:solidFill>
                  <a:srgbClr val="333333"/>
                </a:solidFill>
                <a:effectLst/>
                <a:latin typeface="YS Text"/>
              </a:rPr>
              <a:t> — коллективное посещение достопримечательных мест, музеев и прочих мест с учебными или культурно-просветительскими целями; часто сочетается с туризмом.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330240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8000" b="1" i="0" dirty="0" smtClean="0">
                <a:solidFill>
                  <a:srgbClr val="000000"/>
                </a:solidFill>
                <a:effectLst/>
                <a:latin typeface="ff2"/>
              </a:rPr>
              <a:t>Небо</a:t>
            </a:r>
            <a:r>
              <a:rPr lang="ru-RU" sz="8000" b="1" i="0" dirty="0" smtClean="0">
                <a:solidFill>
                  <a:srgbClr val="000000"/>
                </a:solidFill>
                <a:effectLst/>
                <a:latin typeface="ff1"/>
              </a:rPr>
              <a:t> </a:t>
            </a:r>
            <a:r>
              <a:rPr lang="ru-RU" sz="8000" b="1" i="0" dirty="0" smtClean="0">
                <a:solidFill>
                  <a:srgbClr val="000000"/>
                </a:solidFill>
                <a:effectLst/>
                <a:latin typeface="ff2"/>
              </a:rPr>
              <a:t>со всех </a:t>
            </a:r>
            <a:r>
              <a:rPr lang="ru-RU" sz="8000" b="1" i="0" dirty="0" err="1" smtClean="0">
                <a:solidFill>
                  <a:srgbClr val="000000"/>
                </a:solidFill>
                <a:effectLst/>
                <a:latin typeface="ff2"/>
              </a:rPr>
              <a:t>ст_рон</a:t>
            </a:r>
            <a:r>
              <a:rPr lang="ru-RU" sz="8000" b="1" i="0" dirty="0" smtClean="0">
                <a:solidFill>
                  <a:srgbClr val="000000"/>
                </a:solidFill>
                <a:effectLst/>
                <a:latin typeface="ff2"/>
              </a:rPr>
              <a:t> </a:t>
            </a:r>
            <a:r>
              <a:rPr lang="ru-RU" sz="8000" b="1" i="0" dirty="0" err="1" smtClean="0">
                <a:solidFill>
                  <a:srgbClr val="000000"/>
                </a:solidFill>
                <a:effectLst/>
                <a:latin typeface="ff2"/>
              </a:rPr>
              <a:t>зат_нули</a:t>
            </a:r>
            <a:r>
              <a:rPr lang="ru-RU" sz="8000" b="1" i="0" dirty="0" smtClean="0">
                <a:solidFill>
                  <a:srgbClr val="000000"/>
                </a:solidFill>
                <a:effectLst/>
                <a:latin typeface="ff2"/>
              </a:rPr>
              <a:t> тучи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ff2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7220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sz="8800" b="1" i="0" dirty="0" err="1" smtClean="0">
                <a:solidFill>
                  <a:srgbClr val="000000"/>
                </a:solidFill>
                <a:effectLst/>
                <a:latin typeface="ff2"/>
              </a:rPr>
              <a:t>З_мля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2"/>
              </a:rPr>
              <a:t>, </a:t>
            </a:r>
            <a:r>
              <a:rPr lang="ru-RU" sz="8800" b="1" i="0" dirty="0" err="1" smtClean="0">
                <a:solidFill>
                  <a:srgbClr val="000000"/>
                </a:solidFill>
                <a:effectLst/>
                <a:latin typeface="ff2"/>
              </a:rPr>
              <a:t>д_ма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2"/>
              </a:rPr>
              <a:t>, </a:t>
            </a:r>
            <a:r>
              <a:rPr lang="ru-RU" sz="8800" b="1" i="0" dirty="0" err="1" smtClean="0">
                <a:solidFill>
                  <a:srgbClr val="000000"/>
                </a:solidFill>
                <a:effectLst/>
                <a:latin typeface="ff2"/>
              </a:rPr>
              <a:t>д_ревья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2"/>
              </a:rPr>
              <a:t> –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1"/>
              </a:rPr>
              <a:t> 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2"/>
              </a:rPr>
              <a:t>всё </a:t>
            </a:r>
            <a:r>
              <a:rPr lang="ru-RU" sz="8800" b="1" i="0" dirty="0" err="1" smtClean="0">
                <a:solidFill>
                  <a:srgbClr val="000000"/>
                </a:solidFill>
                <a:effectLst/>
                <a:latin typeface="ff2"/>
              </a:rPr>
              <a:t>поб_лело</a:t>
            </a:r>
            <a:r>
              <a:rPr lang="ru-RU" sz="8800" b="1" i="0" dirty="0" smtClean="0">
                <a:solidFill>
                  <a:srgbClr val="000000"/>
                </a:solidFill>
                <a:effectLst/>
                <a:latin typeface="ff2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307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b="1" dirty="0" smtClean="0"/>
              <a:t>г...</a:t>
            </a:r>
            <a:r>
              <a:rPr lang="ru-RU" sz="4000" b="1" dirty="0" err="1" smtClean="0"/>
              <a:t>лодать</a:t>
            </a:r>
            <a:r>
              <a:rPr lang="ru-RU" sz="4000" b="1" dirty="0" smtClean="0"/>
              <a:t> - .........        ст...рожка-  </a:t>
            </a:r>
          </a:p>
          <a:p>
            <a:r>
              <a:rPr lang="ru-RU" sz="4000" b="1" dirty="0" smtClean="0"/>
              <a:t>в...</a:t>
            </a:r>
            <a:r>
              <a:rPr lang="ru-RU" sz="4000" b="1" dirty="0" err="1" smtClean="0"/>
              <a:t>здушный</a:t>
            </a:r>
            <a:r>
              <a:rPr lang="ru-RU" sz="4000" b="1" dirty="0" smtClean="0"/>
              <a:t> - .......... в...</a:t>
            </a:r>
            <a:r>
              <a:rPr lang="ru-RU" sz="4000" b="1" dirty="0" err="1" smtClean="0"/>
              <a:t>сёлый</a:t>
            </a:r>
            <a:r>
              <a:rPr lang="ru-RU" sz="4000" b="1" dirty="0" smtClean="0"/>
              <a:t> -  </a:t>
            </a:r>
          </a:p>
          <a:p>
            <a:r>
              <a:rPr lang="ru-RU" sz="4000" b="1" dirty="0" smtClean="0"/>
              <a:t>д...</a:t>
            </a:r>
            <a:r>
              <a:rPr lang="ru-RU" sz="4000" b="1" dirty="0" err="1" smtClean="0"/>
              <a:t>лёкий</a:t>
            </a:r>
            <a:r>
              <a:rPr lang="ru-RU" sz="4000" b="1" dirty="0" smtClean="0"/>
              <a:t> - ................ч...</a:t>
            </a:r>
            <a:r>
              <a:rPr lang="ru-RU" sz="4000" b="1" dirty="0" err="1" smtClean="0"/>
              <a:t>совщик</a:t>
            </a:r>
            <a:r>
              <a:rPr lang="ru-RU" sz="4000" b="1" dirty="0" smtClean="0"/>
              <a:t> -  </a:t>
            </a:r>
          </a:p>
          <a:p>
            <a:r>
              <a:rPr lang="ru-RU" sz="4000" b="1" dirty="0" smtClean="0"/>
              <a:t>ш...</a:t>
            </a:r>
            <a:r>
              <a:rPr lang="ru-RU" sz="4000" b="1" dirty="0" err="1" smtClean="0"/>
              <a:t>стёрка</a:t>
            </a:r>
            <a:r>
              <a:rPr lang="ru-RU" sz="4000" b="1" dirty="0" smtClean="0"/>
              <a:t> - ...........    </a:t>
            </a:r>
            <a:r>
              <a:rPr lang="ru-RU" sz="4000" b="1" dirty="0" err="1" smtClean="0"/>
              <a:t>кр</a:t>
            </a:r>
            <a:r>
              <a:rPr lang="ru-RU" sz="4000" b="1" dirty="0" smtClean="0"/>
              <a:t>...</a:t>
            </a:r>
            <a:r>
              <a:rPr lang="ru-RU" sz="4000" b="1" dirty="0" err="1" smtClean="0"/>
              <a:t>кливый</a:t>
            </a:r>
            <a:r>
              <a:rPr lang="ru-RU" sz="4000" b="1" dirty="0" smtClean="0"/>
              <a:t> -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37887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Живёт в лесу дятел. Спинка у дятла чёрная, крылья пёстрые, шапочка красная. Бежит дятел вверх, клювом по коре стучит. Нашёл дятел в лесу корявое дерево и стал туда шишки таскать. Засунет дятел шишку в трещину и семена выбирает. Не каждое семя дятел съест, иное уронит. Пройдут годы, и около столовой дятла вырастут молодые деревья.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9441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-Алло! Привет! Это я. Ты хорошо меня слышишь?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- Да, хорошо.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- Мне нужна Вика. Скажи, пожалуйста, она дома?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- Нет, её нет.</a:t>
            </a:r>
            <a:endParaRPr lang="ru-RU" sz="2400" dirty="0">
              <a:solidFill>
                <a:srgbClr val="000000"/>
              </a:solidFill>
            </a:endParaRPr>
          </a:p>
          <a:p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</a:rPr>
              <a:t>- А Вадим? Он дома?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6926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</TotalTime>
  <Words>217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Я, ты, он, она – живёт дружная семья.</vt:lpstr>
      <vt:lpstr>Слайд 2</vt:lpstr>
      <vt:lpstr>Ал.ея,  кол.ектив, килограм.,</vt:lpstr>
      <vt:lpstr>Экскурсия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Я, ты, он, она – живёт дружная семья.</dc:title>
  <dc:creator>Лобыцины</dc:creator>
  <cp:lastModifiedBy>Татьяна</cp:lastModifiedBy>
  <cp:revision>5</cp:revision>
  <dcterms:created xsi:type="dcterms:W3CDTF">2022-03-02T12:36:11Z</dcterms:created>
  <dcterms:modified xsi:type="dcterms:W3CDTF">2022-12-06T14:36:18Z</dcterms:modified>
</cp:coreProperties>
</file>