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  <p:sldId id="257" r:id="rId3"/>
    <p:sldId id="289" r:id="rId4"/>
    <p:sldId id="288" r:id="rId5"/>
    <p:sldId id="279" r:id="rId6"/>
    <p:sldId id="264" r:id="rId7"/>
    <p:sldId id="287" r:id="rId8"/>
    <p:sldId id="280" r:id="rId9"/>
    <p:sldId id="273" r:id="rId10"/>
    <p:sldId id="286" r:id="rId11"/>
    <p:sldId id="285" r:id="rId12"/>
    <p:sldId id="284" r:id="rId13"/>
    <p:sldId id="281" r:id="rId14"/>
    <p:sldId id="282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CCECFF"/>
    <a:srgbClr val="FF9966"/>
    <a:srgbClr val="0066FF"/>
    <a:srgbClr val="CC0000"/>
    <a:srgbClr val="A50021"/>
    <a:srgbClr val="993300"/>
    <a:srgbClr val="CC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23895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5796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1571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43505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2287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82647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5322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1839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778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9098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356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7342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37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033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935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678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7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030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9DD2EEC4-A910-6C4C-9CE8-8290BC2EA331}"/>
              </a:ext>
            </a:extLst>
          </p:cNvPr>
          <p:cNvSpPr txBox="1">
            <a:spLocks/>
          </p:cNvSpPr>
          <p:nvPr/>
        </p:nvSpPr>
        <p:spPr>
          <a:xfrm>
            <a:off x="1373032" y="446977"/>
            <a:ext cx="6638364" cy="147917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D58E38F-A0CA-4042-84E4-6E899C7DE043}"/>
              </a:ext>
            </a:extLst>
          </p:cNvPr>
          <p:cNvSpPr txBox="1"/>
          <p:nvPr/>
        </p:nvSpPr>
        <p:spPr>
          <a:xfrm>
            <a:off x="1373032" y="2598003"/>
            <a:ext cx="6178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Маршак.Особенности поэзии для детей</a:t>
            </a:r>
            <a:endParaRPr lang="ru-RU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B308D39-B7B2-F24B-B86B-1C5FED012554}"/>
              </a:ext>
            </a:extLst>
          </p:cNvPr>
          <p:cNvSpPr txBox="1"/>
          <p:nvPr/>
        </p:nvSpPr>
        <p:spPr>
          <a:xfrm>
            <a:off x="5265964" y="4713171"/>
            <a:ext cx="364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/>
              <a:t>Выполнила</a:t>
            </a:r>
            <a:r>
              <a:rPr lang="en-US" dirty="0"/>
              <a:t>: </a:t>
            </a:r>
            <a:r>
              <a:rPr lang="ru-RU" dirty="0" smtClean="0"/>
              <a:t>Селиверстова Т.Н.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F2BCD15-D994-5947-B118-4F095C76204D}"/>
              </a:ext>
            </a:extLst>
          </p:cNvPr>
          <p:cNvSpPr txBox="1"/>
          <p:nvPr/>
        </p:nvSpPr>
        <p:spPr>
          <a:xfrm>
            <a:off x="3657600" y="6328418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err="1"/>
              <a:t>Воронеж</a:t>
            </a:r>
            <a:r>
              <a:rPr lang="en-US" dirty="0"/>
              <a:t>, </a:t>
            </a:r>
            <a:r>
              <a:rPr lang="en-US" dirty="0" smtClean="0"/>
              <a:t>202</a:t>
            </a:r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8306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6EFD18D0-A375-A943-83A2-3310E1326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20351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C9A12066-2133-3343-A910-E750031CF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"/>
            <a:ext cx="2000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DFE4A3A-7BF3-774F-AA3B-675C794F1D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185261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xmlns="" id="{18522B88-61EC-5643-B4DC-3C2984820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8600"/>
            <a:ext cx="19875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xmlns="" id="{A591A42A-E61B-174B-9205-892165B58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57600"/>
            <a:ext cx="199866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xmlns="" id="{8DA5D479-0896-CC47-A8A9-1B25E2394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276600"/>
            <a:ext cx="2046288" cy="27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xmlns="" id="{6D7CB21B-0E66-0140-B933-F79B53D57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962400"/>
            <a:ext cx="2017713" cy="263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xmlns="" id="{EFC356D7-9739-1845-809B-728C37A70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429000"/>
            <a:ext cx="2033588" cy="278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3648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470C3351-BFB4-7845-9BC1-E9F52A33A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068513" cy="309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xmlns="" id="{433709DC-4A10-9246-A452-9DBA6BC994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202406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xmlns="" id="{486DAFD6-A04A-6A43-ADC0-ED340CD3D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3886200"/>
            <a:ext cx="182245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xmlns="" id="{5D68AD0C-6120-1B44-8095-4B8EA667D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62000"/>
            <a:ext cx="19939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86DA6C3-EE64-674D-84AD-BC2059E0A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352800"/>
            <a:ext cx="207168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>
            <a:extLst>
              <a:ext uri="{FF2B5EF4-FFF2-40B4-BE49-F238E27FC236}">
                <a16:creationId xmlns:a16="http://schemas.microsoft.com/office/drawing/2014/main" xmlns="" id="{EBEA8967-7191-AA4D-9F20-07F94D3BF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81000"/>
            <a:ext cx="19621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>
            <a:extLst>
              <a:ext uri="{FF2B5EF4-FFF2-40B4-BE49-F238E27FC236}">
                <a16:creationId xmlns:a16="http://schemas.microsoft.com/office/drawing/2014/main" xmlns="" id="{9D58525F-65DE-1C4E-90DF-7ACD1374A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914400"/>
            <a:ext cx="202723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xmlns="" id="{942BDEE1-2C55-B548-85B4-6942C6FC1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114800"/>
            <a:ext cx="1905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968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198EA538-91A0-D346-9654-A1580A22E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10661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xmlns="" id="{60B3AC61-C6DC-A549-B305-41E2F516B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17653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77727B8-2DBB-904C-8FBC-F0AA217A42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1000"/>
            <a:ext cx="217646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xmlns="" id="{BBE8D656-EEC6-8246-B113-C8FF7AE7A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295400"/>
            <a:ext cx="2130425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7941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xmlns="" id="{3423423F-313C-2444-A5B9-6849E69CC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7696200" cy="4953000"/>
          </a:xfrm>
          <a:prstGeom prst="rect">
            <a:avLst/>
          </a:prstGeom>
          <a:noFill/>
          <a:ln w="57150" cmpd="thickThin">
            <a:solidFill>
              <a:srgbClr val="66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8">
            <a:extLst>
              <a:ext uri="{FF2B5EF4-FFF2-40B4-BE49-F238E27FC236}">
                <a16:creationId xmlns:a16="http://schemas.microsoft.com/office/drawing/2014/main" xmlns="" id="{B2A7541C-9BB9-4649-9672-42DAB90BC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276850"/>
            <a:ext cx="86868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ru-RU" altLang="en-US" sz="1600"/>
          </a:p>
          <a:p>
            <a:pPr algn="ctr"/>
            <a:r>
              <a:rPr lang="ru-RU" altLang="en-US" sz="1600"/>
              <a:t>Самуил Яковлевич Маршак всю жизнь был добрым другом детей. </a:t>
            </a:r>
          </a:p>
          <a:p>
            <a:pPr algn="ctr"/>
            <a:r>
              <a:rPr lang="ru-RU" altLang="en-US" sz="1600"/>
              <a:t>В своих произведениях он учил ребят радоваться красоте поэтического слова. Показывал, что стихами можно рассказывать занимательные и поучительные истории и сказки.</a:t>
            </a:r>
          </a:p>
          <a:p>
            <a:pPr algn="ctr"/>
            <a:r>
              <a:rPr lang="ru-RU" altLang="en-US" sz="1600"/>
              <a:t>На творческих встречах Самуил Яковлевич Маршак любил читать детям свои стихи.</a:t>
            </a:r>
          </a:p>
          <a:p>
            <a:endParaRPr lang="ru-RU" altLang="en-US" sz="1600"/>
          </a:p>
          <a:p>
            <a:endParaRPr lang="ru-RU" altLang="en-US" sz="1600"/>
          </a:p>
        </p:txBody>
      </p:sp>
    </p:spTree>
    <p:extLst>
      <p:ext uri="{BB962C8B-B14F-4D97-AF65-F5344CB8AC3E}">
        <p14:creationId xmlns:p14="http://schemas.microsoft.com/office/powerpoint/2010/main" xmlns="" val="1554709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B1A0FE30-74C9-E049-A358-A36AB3C11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8064500" cy="541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5">
            <a:extLst>
              <a:ext uri="{FF2B5EF4-FFF2-40B4-BE49-F238E27FC236}">
                <a16:creationId xmlns:a16="http://schemas.microsoft.com/office/drawing/2014/main" xmlns="" id="{C1CB726E-D154-3B4F-B5B6-94131F3008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915" y="5867400"/>
            <a:ext cx="55322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en-US" sz="2400"/>
              <a:t>Писатель С.Я. Маршак среди детей</a:t>
            </a:r>
          </a:p>
          <a:p>
            <a:pPr algn="ctr"/>
            <a:r>
              <a:rPr lang="ru-RU" altLang="en-US" sz="2400"/>
              <a:t> в Доме художественного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806589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ED500923-86A9-8C4D-8F37-3A4089C36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3400"/>
            <a:ext cx="6707188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en-US" sz="4000">
                <a:solidFill>
                  <a:schemeClr val="tx1"/>
                </a:solidFill>
              </a:rPr>
              <a:t/>
            </a:r>
            <a:br>
              <a:rPr lang="ru-RU" altLang="en-US" sz="4000">
                <a:solidFill>
                  <a:schemeClr val="tx1"/>
                </a:solidFill>
              </a:rPr>
            </a:br>
            <a:r>
              <a:rPr lang="ru-RU" altLang="en-US" sz="3600">
                <a:solidFill>
                  <a:schemeClr val="tx1"/>
                </a:solidFill>
              </a:rPr>
              <a:t>Пушкин не обидится!</a:t>
            </a:r>
            <a:r>
              <a:rPr lang="ru-RU" altLang="en-US" sz="4000">
                <a:solidFill>
                  <a:schemeClr val="tx1"/>
                </a:solidFill>
              </a:rPr>
              <a:t/>
            </a:r>
            <a:br>
              <a:rPr lang="ru-RU" altLang="en-US" sz="4000">
                <a:solidFill>
                  <a:schemeClr val="tx1"/>
                </a:solidFill>
              </a:rPr>
            </a:br>
            <a:endParaRPr lang="ru-RU" altLang="en-US" sz="4000">
              <a:solidFill>
                <a:schemeClr val="tx1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651402EE-3994-2E4B-8620-403941613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219200"/>
            <a:ext cx="6408738" cy="532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ru-RU" altLang="en-US" sz="2400" dirty="0"/>
              <a:t>		Как-то Самуил Яковлевич Маршак в шутку спросил своего пятилетнего сына: </a:t>
            </a:r>
            <a:r>
              <a:rPr lang="ru-RU" altLang="en-US" sz="2400" i="1" dirty="0"/>
              <a:t>«Чьи сказки тебе больше нравятся — мои или Александра Сергеевича  Пушкина?»</a:t>
            </a:r>
            <a:r>
              <a:rPr lang="ru-RU" altLang="en-US" sz="2400" dirty="0"/>
              <a:t> 	</a:t>
            </a:r>
          </a:p>
          <a:p>
            <a:pPr>
              <a:buFontTx/>
              <a:buNone/>
            </a:pPr>
            <a:r>
              <a:rPr lang="ru-RU" altLang="en-US" sz="2400" dirty="0"/>
              <a:t>         Мальчик сначала ничего не ответил. Тогда Самуил Яковлевич  сказал: </a:t>
            </a:r>
            <a:r>
              <a:rPr lang="ru-RU" altLang="en-US" sz="2400" i="1" dirty="0"/>
              <a:t>«Ты может свободно высказать свое мнение, так как «Пушкин не обидится».</a:t>
            </a:r>
            <a:r>
              <a:rPr lang="ru-RU" altLang="en-US" sz="2400" dirty="0"/>
              <a:t> 	</a:t>
            </a:r>
          </a:p>
          <a:p>
            <a:pPr>
              <a:buFontTx/>
              <a:buNone/>
            </a:pPr>
            <a:r>
              <a:rPr lang="ru-RU" altLang="en-US" sz="2400" dirty="0"/>
              <a:t>         Мальчик, видимо, понял шутку, еще немного подумал и сказал: «Тогда обидишься ты». 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xmlns="" id="{D99AA14C-0936-6E4F-AFAF-43D10F400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228600"/>
            <a:ext cx="24479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en-US" sz="1600" i="1"/>
              <a:t>Из воспоминаний Самуила Яковлевича  Маршака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xmlns="" id="{B71C5595-0AFB-F44B-A43F-C97A549803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95400"/>
            <a:ext cx="305276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1639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>
            <a:extLst>
              <a:ext uri="{FF2B5EF4-FFF2-40B4-BE49-F238E27FC236}">
                <a16:creationId xmlns:a16="http://schemas.microsoft.com/office/drawing/2014/main" xmlns="" id="{2DB31AFA-8F1E-4A1E-B4E8-CE9745D99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0"/>
            <a:ext cx="84582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ru-RU" altLang="en-US">
                <a:solidFill>
                  <a:schemeClr val="tx1"/>
                </a:solidFill>
                <a:latin typeface="Arial Black" panose="020B0A04020102020204" pitchFamily="34" charset="0"/>
              </a:rPr>
              <a:t/>
            </a:r>
            <a:br>
              <a:rPr lang="ru-RU" altLang="en-US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altLang="en-US" sz="4000">
                <a:solidFill>
                  <a:schemeClr val="tx1"/>
                </a:solidFill>
                <a:latin typeface="Arial Black" panose="020B0A04020102020204" pitchFamily="34" charset="0"/>
              </a:rPr>
              <a:t>Самуил Яковлевич Маршак</a:t>
            </a:r>
            <a:br>
              <a:rPr lang="ru-RU" altLang="en-US" sz="400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altLang="en-US" sz="4000">
                <a:solidFill>
                  <a:schemeClr val="tx1"/>
                </a:solidFill>
                <a:latin typeface="Times New Roman" panose="02020603050405020304" pitchFamily="18" charset="0"/>
              </a:rPr>
              <a:t>(1887-1964) </a:t>
            </a:r>
            <a:br>
              <a:rPr lang="ru-RU" altLang="en-US" sz="40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ru-RU" altLang="en-US" sz="40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xmlns="" id="{37B9287C-F9A2-46DA-9972-5186FF896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4600" y="2590800"/>
            <a:ext cx="5359400" cy="260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ru-RU" altLang="en-US" sz="3200"/>
              <a:t> русский  поэт; </a:t>
            </a:r>
          </a:p>
          <a:p>
            <a:pPr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ru-RU" altLang="en-US" sz="3200"/>
              <a:t> переводчик; </a:t>
            </a:r>
          </a:p>
          <a:p>
            <a:pPr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ru-RU" altLang="en-US" sz="3200"/>
              <a:t> драматург;</a:t>
            </a:r>
          </a:p>
          <a:p>
            <a:pPr>
              <a:buClr>
                <a:srgbClr val="663300"/>
              </a:buClr>
              <a:buFont typeface="Wingdings" panose="05000000000000000000" pitchFamily="2" charset="2"/>
              <a:buChar char="q"/>
            </a:pPr>
            <a:r>
              <a:rPr lang="ru-RU" altLang="en-US" sz="3200"/>
              <a:t> литературный критик.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endParaRPr lang="ru-RU" altLang="en-US" sz="3200"/>
          </a:p>
        </p:txBody>
      </p:sp>
      <p:sp>
        <p:nvSpPr>
          <p:cNvPr id="5129" name="Rectangle 9">
            <a:extLst>
              <a:ext uri="{FF2B5EF4-FFF2-40B4-BE49-F238E27FC236}">
                <a16:creationId xmlns:a16="http://schemas.microsoft.com/office/drawing/2014/main" xmlns="" id="{F3762E98-8362-4682-A55F-9AFA842F8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418" y="5251897"/>
            <a:ext cx="50134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en-US" sz="2800">
                <a:latin typeface="Times New Roman" panose="02020603050405020304" pitchFamily="18" charset="0"/>
              </a:rPr>
              <a:t>Лауреат Ленинской (1963г.) </a:t>
            </a:r>
          </a:p>
          <a:p>
            <a:pPr algn="ctr"/>
            <a:r>
              <a:rPr lang="ru-RU" altLang="en-US" sz="2800">
                <a:latin typeface="Times New Roman" panose="02020603050405020304" pitchFamily="18" charset="0"/>
              </a:rPr>
              <a:t>и четырёх Сталинских премий </a:t>
            </a:r>
          </a:p>
          <a:p>
            <a:pPr algn="ctr"/>
            <a:r>
              <a:rPr lang="ru-RU" altLang="en-US" sz="2800">
                <a:latin typeface="Times New Roman" panose="02020603050405020304" pitchFamily="18" charset="0"/>
              </a:rPr>
              <a:t>(1942, 1946, 1949, 1951).</a:t>
            </a:r>
          </a:p>
        </p:txBody>
      </p:sp>
      <p:pic>
        <p:nvPicPr>
          <p:cNvPr id="8" name="Содержимое 7" descr="МАРШАК.jpg">
            <a:extLst>
              <a:ext uri="{FF2B5EF4-FFF2-40B4-BE49-F238E27FC236}">
                <a16:creationId xmlns:a16="http://schemas.microsoft.com/office/drawing/2014/main" xmlns="" id="{0377E2B3-4550-48A8-BD81-AE68EBC4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355282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1" name="Rectangle 11">
            <a:extLst>
              <a:ext uri="{FF2B5EF4-FFF2-40B4-BE49-F238E27FC236}">
                <a16:creationId xmlns:a16="http://schemas.microsoft.com/office/drawing/2014/main" xmlns="" id="{66E019FE-F8CB-45D5-9464-A0031B5EB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1752600"/>
            <a:ext cx="3160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/>
              <a:t>С.Я.Маршак прожил 76 лет.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:a16="http://schemas.microsoft.com/office/drawing/2014/main" xmlns="" id="{7BCCED07-7A23-AC4A-BE34-0949A0609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8388" y="304800"/>
            <a:ext cx="3868737" cy="51816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xmlns="" id="{9CF42A50-9B46-FA46-A0BF-F19AECB3E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238" y="5715000"/>
            <a:ext cx="4449762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en-US" sz="2400" b="1"/>
              <a:t>Евгения Борисовна Маршак</a:t>
            </a:r>
          </a:p>
          <a:p>
            <a:pPr algn="ctr"/>
            <a:r>
              <a:rPr lang="ru-RU" altLang="en-US" sz="2400" b="1">
                <a:solidFill>
                  <a:srgbClr val="993300"/>
                </a:solidFill>
              </a:rPr>
              <a:t>мать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1C288050-AD30-1946-A8DF-8719E27C3D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663" y="304800"/>
            <a:ext cx="3579812" cy="51816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4957A5FC-2C21-E144-A6EC-FE3C172D1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715000"/>
            <a:ext cx="40163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en-US" sz="2400" b="1"/>
              <a:t>Яков Миронович Маршак</a:t>
            </a:r>
          </a:p>
          <a:p>
            <a:pPr algn="ctr"/>
            <a:r>
              <a:rPr lang="ru-RU" altLang="en-US" sz="2400" b="1">
                <a:solidFill>
                  <a:srgbClr val="993300"/>
                </a:solidFill>
              </a:rPr>
              <a:t>отец</a:t>
            </a:r>
          </a:p>
        </p:txBody>
      </p:sp>
    </p:spTree>
    <p:extLst>
      <p:ext uri="{BB962C8B-B14F-4D97-AF65-F5344CB8AC3E}">
        <p14:creationId xmlns:p14="http://schemas.microsoft.com/office/powerpoint/2010/main" xmlns="" val="338918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С.Я. Маршак с отцом и братьями">
            <a:extLst>
              <a:ext uri="{FF2B5EF4-FFF2-40B4-BE49-F238E27FC236}">
                <a16:creationId xmlns:a16="http://schemas.microsoft.com/office/drawing/2014/main" xmlns="" id="{713DC40E-A773-DA4D-866E-8B9DA3CA82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57200"/>
            <a:ext cx="3684588" cy="49133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A98B1184-F602-3742-A6D7-FEEBCF0A1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445125"/>
            <a:ext cx="8964613" cy="125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altLang="en-US" sz="1800" b="1"/>
              <a:t>С.Я. Маршак с отцом и братьями.</a:t>
            </a:r>
            <a:br>
              <a:rPr lang="ru-RU" altLang="en-US" sz="1800" b="1"/>
            </a:br>
            <a:r>
              <a:rPr lang="ru-RU" altLang="en-US" sz="1800" b="1"/>
              <a:t>Стоят (слева направо): Самуил Яковлевич и Илья Яковлевич.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altLang="en-US" sz="1800" b="1"/>
              <a:t>Сидят: Яков Миронович и Моисей Яковлевич</a:t>
            </a:r>
            <a:br>
              <a:rPr lang="ru-RU" altLang="en-US" sz="1800" b="1"/>
            </a:br>
            <a:r>
              <a:rPr lang="ru-RU" altLang="en-US" sz="1800" b="1"/>
              <a:t>1910</a:t>
            </a:r>
          </a:p>
        </p:txBody>
      </p:sp>
    </p:spTree>
    <p:extLst>
      <p:ext uri="{BB962C8B-B14F-4D97-AF65-F5344CB8AC3E}">
        <p14:creationId xmlns:p14="http://schemas.microsoft.com/office/powerpoint/2010/main" xmlns="" val="1769638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>
            <a:extLst>
              <a:ext uri="{FF2B5EF4-FFF2-40B4-BE49-F238E27FC236}">
                <a16:creationId xmlns:a16="http://schemas.microsoft.com/office/drawing/2014/main" xmlns="" id="{3866C39D-DFB4-4EB7-85BC-AAD1044D2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7058025" cy="641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en-US">
                <a:latin typeface="Comic Sans MS" panose="030F0702030302020204" pitchFamily="66" charset="0"/>
              </a:rPr>
              <a:t>Самуил Яковлевич Маршак родился 3 ноября 1887 года в городе Воронеже. Отец работал мастером на заводе. В поисках лучшего применения своих сил отец с семьёй переезжал из города в город, пока, наконец, не устроился в Петербурге.</a:t>
            </a:r>
          </a:p>
          <a:p>
            <a:pPr>
              <a:spcBef>
                <a:spcPct val="50000"/>
              </a:spcBef>
            </a:pPr>
            <a:r>
              <a:rPr lang="ru-RU" altLang="en-US">
                <a:latin typeface="Comic Sans MS" panose="030F0702030302020204" pitchFamily="66" charset="0"/>
              </a:rPr>
              <a:t>Маршак с братом поступили в воронежскую Острогожскую гимназию. Перевестись в Петербург было очень трудно. Помогло знакомство с известным критиком Владимиром Васильевичем Стасовым. Уже тогда Маршак писал стихи,  и они приглянулись Стасову. </a:t>
            </a:r>
          </a:p>
          <a:p>
            <a:pPr>
              <a:spcBef>
                <a:spcPct val="50000"/>
              </a:spcBef>
            </a:pPr>
            <a:r>
              <a:rPr lang="ru-RU" altLang="en-US">
                <a:latin typeface="Comic Sans MS" panose="030F0702030302020204" pitchFamily="66" charset="0"/>
              </a:rPr>
              <a:t>Потом состоялось знакомство с Горьким, Блоком. Маршак переезжает в Ялту с семье Горького, где продолжает учиться в Ялтинской гимназии. Дорогу в литературу пришлось пробивать самому. Маршак начал печататься в альманахах, а позднее- в журналах.</a:t>
            </a:r>
          </a:p>
          <a:p>
            <a:pPr>
              <a:spcBef>
                <a:spcPct val="50000"/>
              </a:spcBef>
            </a:pPr>
            <a:r>
              <a:rPr lang="ru-RU" altLang="en-US">
                <a:latin typeface="Comic Sans MS" panose="030F0702030302020204" pitchFamily="66" charset="0"/>
              </a:rPr>
              <a:t>После он учился в Англии, закончил Лондонский университет, изучил английский язык, что помогло делать литературные переводы. Большую часть своего творчества поэт посвятил детям. </a:t>
            </a:r>
          </a:p>
          <a:p>
            <a:pPr>
              <a:spcBef>
                <a:spcPct val="50000"/>
              </a:spcBef>
            </a:pPr>
            <a:r>
              <a:rPr lang="ru-RU" altLang="en-US">
                <a:latin typeface="Comic Sans MS" panose="030F0702030302020204" pitchFamily="66" charset="0"/>
              </a:rPr>
              <a:t>До последнего дня своей жизни (4 июня 1964) Самуил Яковлевич Маршак не расставался с пером и бумагой.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>
            <a:extLst>
              <a:ext uri="{FF2B5EF4-FFF2-40B4-BE49-F238E27FC236}">
                <a16:creationId xmlns:a16="http://schemas.microsoft.com/office/drawing/2014/main" xmlns="" id="{62A82422-7955-40B5-A719-58CEACFFBD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4897438" cy="590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Clr>
                <a:srgbClr val="663300"/>
              </a:buClr>
              <a:buFont typeface="Wingdings" panose="05000000000000000000" pitchFamily="2" charset="2"/>
              <a:buChar char="Ø"/>
            </a:pPr>
            <a:r>
              <a:rPr lang="ru-RU" altLang="en-US"/>
              <a:t>Первый раз произведения Самуила Яковлевича Маршака напечатали в 1907 году. Это были лирические стихи и переводы.</a:t>
            </a:r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anose="05000000000000000000" pitchFamily="2" charset="2"/>
              <a:buNone/>
            </a:pPr>
            <a:endParaRPr lang="ru-RU" altLang="en-US"/>
          </a:p>
          <a:p>
            <a:pPr>
              <a:lnSpc>
                <a:spcPct val="80000"/>
              </a:lnSpc>
              <a:buClr>
                <a:srgbClr val="663300"/>
              </a:buClr>
              <a:buFont typeface="Wingdings" panose="05000000000000000000" pitchFamily="2" charset="2"/>
              <a:buChar char="Ø"/>
            </a:pPr>
            <a:r>
              <a:rPr lang="ru-RU" altLang="en-US"/>
              <a:t>Самуил Яковлевич по праву считается, мастером художественного перевода, замечательным драматургом и одним из создателей детской литературы. </a:t>
            </a:r>
          </a:p>
          <a:p>
            <a:pPr>
              <a:lnSpc>
                <a:spcPct val="80000"/>
              </a:lnSpc>
            </a:pPr>
            <a:endParaRPr lang="ru-RU" altLang="en-US" sz="1400"/>
          </a:p>
        </p:txBody>
      </p:sp>
      <p:pic>
        <p:nvPicPr>
          <p:cNvPr id="15365" name="Picture 5" descr="С.Я. Маршак. 1927 г.">
            <a:extLst>
              <a:ext uri="{FF2B5EF4-FFF2-40B4-BE49-F238E27FC236}">
                <a16:creationId xmlns:a16="http://schemas.microsoft.com/office/drawing/2014/main" xmlns="" id="{5A0C9057-6440-4B44-8E84-D48DD84F4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6538" y="609600"/>
            <a:ext cx="3549650" cy="5494338"/>
          </a:xfrm>
          <a:prstGeom prst="rect">
            <a:avLst/>
          </a:prstGeom>
          <a:noFill/>
          <a:ln w="57150" cmpd="thickThin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>
            <a:extLst>
              <a:ext uri="{FF2B5EF4-FFF2-40B4-BE49-F238E27FC236}">
                <a16:creationId xmlns:a16="http://schemas.microsoft.com/office/drawing/2014/main" xmlns="" id="{EBB49E29-87B6-DB4E-A9E6-75D66F5B3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110"/>
          <a:stretch>
            <a:fillRect/>
          </a:stretch>
        </p:blipFill>
        <p:spPr bwMode="auto">
          <a:xfrm>
            <a:off x="533400" y="304800"/>
            <a:ext cx="3097213" cy="3743325"/>
          </a:xfrm>
          <a:prstGeom prst="rect">
            <a:avLst/>
          </a:prstGeom>
          <a:noFill/>
          <a:ln w="57150" cmpd="thickThin">
            <a:solidFill>
              <a:srgbClr val="663300"/>
            </a:solidFill>
            <a:miter lim="800000"/>
            <a:headEnd/>
            <a:tailEnd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625AA07-4EDF-194E-8EF8-456DACC5B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457200"/>
            <a:ext cx="4968875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663300"/>
              </a:buClr>
              <a:buFont typeface="Wingdings" panose="05000000000000000000" pitchFamily="2" charset="2"/>
              <a:buChar char="Ø"/>
            </a:pPr>
            <a:r>
              <a:rPr lang="ru-RU" altLang="en-US"/>
              <a:t>А началось всё, когда Маршаку было всего 4 года, уже тогда он пытался сочинять стихотворные строчки. 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xmlns="" id="{737C5160-4B55-F048-8CFF-54774BCAF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24400"/>
            <a:ext cx="4754563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altLang="en-US" sz="2800">
                <a:sym typeface="Wingdings" panose="05000000000000000000" pitchFamily="2" charset="2"/>
              </a:rPr>
              <a:t> </a:t>
            </a:r>
            <a:r>
              <a:rPr lang="ru-RU" altLang="en-US" sz="2800"/>
              <a:t>В 12 лет 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en-US" sz="2800"/>
              <a:t>Самуил Яковлевич</a:t>
            </a:r>
          </a:p>
          <a:p>
            <a:pPr algn="ctr">
              <a:buFont typeface="Wingdings" panose="05000000000000000000" pitchFamily="2" charset="2"/>
              <a:buNone/>
            </a:pPr>
            <a:r>
              <a:rPr lang="ru-RU" altLang="en-US" sz="2800"/>
              <a:t>писал целые поэмы.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xmlns="" id="{F844C26E-BFF0-9B4A-AC8B-C2F7EA24C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971800"/>
            <a:ext cx="3024188" cy="3673475"/>
          </a:xfrm>
          <a:prstGeom prst="rect">
            <a:avLst/>
          </a:prstGeom>
          <a:noFill/>
          <a:ln w="57150" cmpd="thickThin">
            <a:solidFill>
              <a:srgbClr val="6633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718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D7C10A6F-83A6-5143-AB7A-B1C8B626F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52400"/>
            <a:ext cx="8229600" cy="655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en-US"/>
              <a:t>В своих воспоминаниях Маршак видит себя непоседой, шалуном:</a:t>
            </a:r>
          </a:p>
          <a:p>
            <a:endParaRPr lang="ru-RU" altLang="en-US"/>
          </a:p>
          <a:p>
            <a:pPr algn="ctr"/>
            <a:r>
              <a:rPr lang="ru-RU" altLang="en-US" sz="2000" i="1"/>
              <a:t>“Признаться, я очень редко бывал “хорошим мальчиком”. То ввязывался на дворе в драку, то уходил без спросу в гости, то разбивал абажур от лампы или банку с вареньем. В раннем детстве я не ходил, а только бегал”.</a:t>
            </a:r>
          </a:p>
          <a:p>
            <a:pPr algn="ctr"/>
            <a:endParaRPr lang="ru-RU" altLang="en-US" sz="2000"/>
          </a:p>
          <a:p>
            <a:pPr algn="ctr"/>
            <a:r>
              <a:rPr lang="ru-RU" altLang="en-US"/>
              <a:t>Но С.Я. Маршак был очень старательным и любил учиться. Учась в гимназии, он увлекался древними языками, литературой, и делал переводы. Много писал для детей стихи, сказки, загадки, пьесы.</a:t>
            </a:r>
          </a:p>
          <a:p>
            <a:endParaRPr lang="ru-RU" altLang="en-US"/>
          </a:p>
          <a:p>
            <a:pPr algn="ctr"/>
            <a:r>
              <a:rPr lang="ru-RU" altLang="en-US"/>
              <a:t>Первые детские стихи поэт написал о самых маленьких и для самых маленьких.</a:t>
            </a:r>
          </a:p>
          <a:p>
            <a:pPr algn="ctr"/>
            <a:endParaRPr lang="ru-RU" altLang="en-US"/>
          </a:p>
          <a:p>
            <a:pPr algn="ctr"/>
            <a:r>
              <a:rPr lang="ru-RU" altLang="en-US"/>
              <a:t>Первая детская книга Самуила Яковлевича Маршака называлась — «Детки в клетке» и   была выпущена в 1923 году. </a:t>
            </a:r>
          </a:p>
          <a:p>
            <a:endParaRPr lang="ru-RU" altLang="en-US"/>
          </a:p>
          <a:p>
            <a:pPr algn="ctr"/>
            <a:r>
              <a:rPr lang="ru-RU" altLang="en-US"/>
              <a:t>Герои многих произведений Самуила Яковлевича Маршака – животные. Рассказывая о них, писатель подразумевает поступки людей и взаимоотношения между ними.</a:t>
            </a:r>
          </a:p>
          <a:p>
            <a:pPr algn="ctr"/>
            <a:endParaRPr lang="ru-RU" altLang="en-US"/>
          </a:p>
          <a:p>
            <a:pPr algn="ctr"/>
            <a:r>
              <a:rPr lang="ru-RU" altLang="en-US"/>
              <a:t>Его произведения для детей - это краткие рассказы в стихах.</a:t>
            </a:r>
          </a:p>
          <a:p>
            <a:pPr algn="ctr"/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80398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>
            <a:extLst>
              <a:ext uri="{FF2B5EF4-FFF2-40B4-BE49-F238E27FC236}">
                <a16:creationId xmlns:a16="http://schemas.microsoft.com/office/drawing/2014/main" xmlns="" id="{5F8576DA-AEB1-4552-A0B8-58C33E1A50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133600"/>
            <a:ext cx="922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 sz="3600">
                <a:latin typeface="Times New Roman" panose="02020603050405020304" pitchFamily="18" charset="0"/>
              </a:rPr>
              <a:t>С.Я. Маршак написал детские сказки и пьесы:</a:t>
            </a:r>
          </a:p>
        </p:txBody>
      </p:sp>
      <p:sp>
        <p:nvSpPr>
          <p:cNvPr id="24579" name="Text Box 3">
            <a:extLst>
              <a:ext uri="{FF2B5EF4-FFF2-40B4-BE49-F238E27FC236}">
                <a16:creationId xmlns:a16="http://schemas.microsoft.com/office/drawing/2014/main" xmlns="" id="{87FC18A0-C2D7-4366-B27C-4EF00C6530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20850" y="2852738"/>
            <a:ext cx="520033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 sz="4000">
                <a:latin typeface="Times New Roman" panose="02020603050405020304" pitchFamily="18" charset="0"/>
              </a:rPr>
              <a:t>«Кошкин дом (1922г.)»</a:t>
            </a: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xmlns="" id="{B21ED715-4E08-4918-84CC-F2DACD65D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4292600"/>
            <a:ext cx="7366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altLang="en-US" sz="4000">
                <a:latin typeface="Times New Roman" panose="02020603050405020304" pitchFamily="18" charset="0"/>
              </a:rPr>
              <a:t>«Двенадцать  месяцев (1943г.)»</a:t>
            </a:r>
          </a:p>
        </p:txBody>
      </p:sp>
      <p:sp>
        <p:nvSpPr>
          <p:cNvPr id="24581" name="Text Box 5">
            <a:extLst>
              <a:ext uri="{FF2B5EF4-FFF2-40B4-BE49-F238E27FC236}">
                <a16:creationId xmlns:a16="http://schemas.microsoft.com/office/drawing/2014/main" xmlns="" id="{DF5F6EDE-8B90-42C8-83C2-C19B7BEDB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325" y="5734050"/>
            <a:ext cx="632019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 sz="4000">
                <a:latin typeface="Times New Roman" panose="02020603050405020304" pitchFamily="18" charset="0"/>
              </a:rPr>
              <a:t>«Теремок (1946г.)» и другие</a:t>
            </a:r>
            <a:endParaRPr lang="ru-RU" altLang="en-US" sz="3200">
              <a:latin typeface="Times New Roman" panose="02020603050405020304" pitchFamily="18" charset="0"/>
            </a:endParaRPr>
          </a:p>
        </p:txBody>
      </p:sp>
      <p:sp>
        <p:nvSpPr>
          <p:cNvPr id="24582" name="Text Box 6">
            <a:extLst>
              <a:ext uri="{FF2B5EF4-FFF2-40B4-BE49-F238E27FC236}">
                <a16:creationId xmlns:a16="http://schemas.microsoft.com/office/drawing/2014/main" xmlns="" id="{1501ABC5-189C-415E-8EC8-1A0FCA9BD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5075" y="5013325"/>
            <a:ext cx="52291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en-US" sz="4000">
                <a:latin typeface="Times New Roman" panose="02020603050405020304" pitchFamily="18" charset="0"/>
              </a:rPr>
              <a:t>«Умные вещи (1945г.)»</a:t>
            </a:r>
          </a:p>
        </p:txBody>
      </p:sp>
      <p:sp>
        <p:nvSpPr>
          <p:cNvPr id="24583" name="Text Box 7">
            <a:extLst>
              <a:ext uri="{FF2B5EF4-FFF2-40B4-BE49-F238E27FC236}">
                <a16:creationId xmlns:a16="http://schemas.microsoft.com/office/drawing/2014/main" xmlns="" id="{FD5DCB12-A39D-4B73-BA90-34B363CD4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258" y="3573463"/>
            <a:ext cx="869744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en-US" sz="4000">
                <a:latin typeface="Times New Roman" panose="02020603050405020304" pitchFamily="18" charset="0"/>
              </a:rPr>
              <a:t>«</a:t>
            </a:r>
            <a:r>
              <a:rPr lang="ru-RU" altLang="en-US" sz="3600">
                <a:latin typeface="Times New Roman" panose="02020603050405020304" pitchFamily="18" charset="0"/>
              </a:rPr>
              <a:t>Горя бояться – счастья не видать (1922г.)»</a:t>
            </a:r>
          </a:p>
        </p:txBody>
      </p:sp>
      <p:sp>
        <p:nvSpPr>
          <p:cNvPr id="24584" name="Rectangle 8">
            <a:extLst>
              <a:ext uri="{FF2B5EF4-FFF2-40B4-BE49-F238E27FC236}">
                <a16:creationId xmlns:a16="http://schemas.microsoft.com/office/drawing/2014/main" xmlns="" id="{5DC318F9-683B-4DE2-824B-5C3C602F02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3" y="-43100"/>
            <a:ext cx="8878887" cy="320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en-US" sz="5400"/>
              <a:t>С.Я. Маршак –</a:t>
            </a:r>
          </a:p>
          <a:p>
            <a:pPr algn="ctr"/>
            <a:r>
              <a:rPr lang="ru-RU" altLang="en-US" sz="4400"/>
              <a:t>один из основоположников</a:t>
            </a:r>
          </a:p>
          <a:p>
            <a:pPr algn="ctr"/>
            <a:r>
              <a:rPr lang="ru-RU" altLang="en-US" sz="4400"/>
              <a:t> детской литературы в России.</a:t>
            </a:r>
          </a:p>
          <a:p>
            <a:pPr algn="ctr" eaLnBrk="0" hangingPunct="0"/>
            <a:endParaRPr lang="ru-RU" altLang="en-US" sz="6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/>
      <p:bldP spid="24581" grpId="0"/>
      <p:bldP spid="24582" grpId="0"/>
      <p:bldP spid="24583" grpId="0"/>
    </p:bld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532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Татьяна</cp:lastModifiedBy>
  <cp:revision>90</cp:revision>
  <cp:lastPrinted>1601-01-01T00:00:00Z</cp:lastPrinted>
  <dcterms:created xsi:type="dcterms:W3CDTF">1601-01-01T00:00:00Z</dcterms:created>
  <dcterms:modified xsi:type="dcterms:W3CDTF">2022-12-06T10:44:48Z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000800e01a0000000000010243100207f6000400038000</vt:lpwstr>
  </property>
</Properties>
</file>