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4" r:id="rId6"/>
    <p:sldId id="267" r:id="rId7"/>
    <p:sldId id="270" r:id="rId8"/>
    <p:sldId id="273" r:id="rId9"/>
    <p:sldId id="268" r:id="rId10"/>
    <p:sldId id="269" r:id="rId11"/>
    <p:sldId id="282" r:id="rId12"/>
    <p:sldId id="283" r:id="rId13"/>
    <p:sldId id="277" r:id="rId14"/>
    <p:sldId id="278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03BD"/>
    <a:srgbClr val="4C2961"/>
    <a:srgbClr val="703D8F"/>
    <a:srgbClr val="3333FF"/>
    <a:srgbClr val="5FFD63"/>
    <a:srgbClr val="FBFF65"/>
    <a:srgbClr val="B200C0"/>
    <a:srgbClr val="180ED8"/>
    <a:srgbClr val="945AB8"/>
    <a:srgbClr val="2BD5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82" d="100"/>
          <a:sy n="82" d="100"/>
        </p:scale>
        <p:origin x="148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7859F8-B831-42D5-9B7F-BA29D1B3882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65334B-8043-48D7-A2E3-6AFAC3091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D2812F-BF55-452E-9A31-F77B9B404E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льга\Рабочий стол\шаблоны\дьщ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390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9301" y="3929066"/>
            <a:ext cx="2974699" cy="2928934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0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9301" y="3929066"/>
            <a:ext cx="2974699" cy="2928934"/>
          </a:xfrm>
          <a:prstGeom prst="rect">
            <a:avLst/>
          </a:prstGeom>
          <a:noFill/>
        </p:spPr>
      </p:pic>
      <p:pic>
        <p:nvPicPr>
          <p:cNvPr id="11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7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2" descr="C:\Documents and Settings\Ольга\Рабочий стол\шаблоны\щп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7515" y="914384"/>
            <a:ext cx="6036485" cy="594361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шаблоны\flovin44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254" y="4408324"/>
            <a:ext cx="2438422" cy="24609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bs-angarsk.ru/images/stories/kids/Slovotvorchestvo/Den_semi/DSemi2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412776"/>
            <a:ext cx="8447856" cy="4392712"/>
          </a:xfrm>
        </p:spPr>
        <p:txBody>
          <a:bodyPr>
            <a:normAutofit lnSpcReduction="10000"/>
          </a:bodyPr>
          <a:lstStyle/>
          <a:p>
            <a:pPr marR="0" algn="ctr" eaLnBrk="1" hangingPunct="1"/>
            <a:endParaRPr lang="ru-RU" sz="4000" i="0" dirty="0" smtClean="0">
              <a:solidFill>
                <a:srgbClr val="945AB8"/>
              </a:solidFill>
              <a:effectLst/>
              <a:latin typeface="Monotype Corsiva" pitchFamily="66" charset="0"/>
            </a:endParaRPr>
          </a:p>
          <a:p>
            <a:pPr marR="0" algn="ctr" eaLnBrk="1" hangingPunct="1"/>
            <a:r>
              <a:rPr lang="ru-RU" sz="4000" i="0" dirty="0" smtClean="0">
                <a:solidFill>
                  <a:srgbClr val="945AB8"/>
                </a:solidFill>
                <a:effectLst/>
                <a:latin typeface="Monotype Corsiva" pitchFamily="66" charset="0"/>
              </a:rPr>
              <a:t>       </a:t>
            </a:r>
            <a:r>
              <a:rPr lang="ru-RU" sz="4000" i="0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Родительское собрание</a:t>
            </a:r>
          </a:p>
          <a:p>
            <a:pPr marR="0" algn="ctr" eaLnBrk="1" hangingPunct="1"/>
            <a:r>
              <a:rPr lang="ru-RU" sz="6000" i="0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       </a:t>
            </a:r>
            <a:r>
              <a:rPr lang="ru-RU" sz="5200" i="0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«Традиции семьи»</a:t>
            </a:r>
          </a:p>
          <a:p>
            <a:pPr algn="r"/>
            <a:endParaRPr lang="ru-RU" sz="5200" i="0" dirty="0" smtClean="0">
              <a:solidFill>
                <a:srgbClr val="945AB8"/>
              </a:solidFill>
              <a:effectLst/>
              <a:latin typeface="Monotype Corsiva" pitchFamily="66" charset="0"/>
            </a:endParaRPr>
          </a:p>
          <a:p>
            <a:pPr algn="r"/>
            <a:r>
              <a:rPr lang="ru-RU" sz="6000" i="0" dirty="0" smtClean="0">
                <a:solidFill>
                  <a:srgbClr val="945AB8"/>
                </a:solidFill>
                <a:effectLst/>
                <a:latin typeface="Monotype Corsiva" pitchFamily="66" charset="0"/>
              </a:rPr>
              <a:t>                  </a:t>
            </a:r>
            <a:r>
              <a:rPr lang="ru-RU" sz="2800" i="0" dirty="0" smtClean="0">
                <a:solidFill>
                  <a:srgbClr val="1003BD"/>
                </a:solidFill>
                <a:effectLst/>
                <a:latin typeface="Monotype Corsiva" pitchFamily="66" charset="0"/>
              </a:rPr>
              <a:t>Воспитатели </a:t>
            </a:r>
            <a:r>
              <a:rPr lang="ru-RU" sz="2800" i="0" dirty="0" err="1" smtClean="0">
                <a:solidFill>
                  <a:srgbClr val="1003BD"/>
                </a:solidFill>
                <a:effectLst/>
                <a:latin typeface="Monotype Corsiva" pitchFamily="66" charset="0"/>
              </a:rPr>
              <a:t>Бакушкина</a:t>
            </a:r>
            <a:r>
              <a:rPr lang="ru-RU" sz="2800" i="0" dirty="0" smtClean="0">
                <a:solidFill>
                  <a:srgbClr val="1003BD"/>
                </a:solidFill>
                <a:effectLst/>
                <a:latin typeface="Monotype Corsiva" pitchFamily="66" charset="0"/>
              </a:rPr>
              <a:t> С.А</a:t>
            </a:r>
            <a:r>
              <a:rPr lang="ru-RU" sz="2800" i="0" smtClean="0">
                <a:solidFill>
                  <a:srgbClr val="1003BD"/>
                </a:solidFill>
                <a:effectLst/>
                <a:latin typeface="Monotype Corsiva" pitchFamily="66" charset="0"/>
              </a:rPr>
              <a:t>.       </a:t>
            </a:r>
            <a:endParaRPr lang="ru-RU" sz="1800" dirty="0" smtClean="0">
              <a:solidFill>
                <a:srgbClr val="1003BD"/>
              </a:solidFill>
              <a:effectLst/>
              <a:latin typeface="Monotype Corsiva" pitchFamily="66" charset="0"/>
            </a:endParaRP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792163" y="6021388"/>
            <a:ext cx="6875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sz="half" idx="2"/>
          </p:nvPr>
        </p:nvSpPr>
        <p:spPr>
          <a:xfrm>
            <a:off x="251520" y="332656"/>
            <a:ext cx="8424936" cy="439248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Составление родословной своей семьи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.</a:t>
            </a:r>
          </a:p>
          <a:p>
            <a:pPr algn="ctr"/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Будет очень хорошо, если в семье вы начнете собирать историю своего рода.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Это будет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своеобразный мостик между поколениями ваших предков и потомков.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Посадите свое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семейное дерево вашего рода. Это станет самой драгоценной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частицей наследства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, которое мы можем и должны оставить после себя. Это будет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ваша биография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, просто и доходчиво пересказанная для внуков. И в этом может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оказать хорошую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помощь семейная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книга.</a:t>
            </a:r>
          </a:p>
          <a:p>
            <a:endParaRPr lang="ru-RU" sz="2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7344816" cy="367240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1003BD"/>
                </a:solidFill>
              </a:rPr>
              <a:t>Пожелания доброго утра, спокойной ночи</a:t>
            </a:r>
            <a:r>
              <a:rPr lang="ru-RU" sz="2400" dirty="0" smtClean="0">
                <a:solidFill>
                  <a:srgbClr val="1003BD"/>
                </a:solidFill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1003BD"/>
                </a:solidFill>
              </a:rPr>
              <a:t>поцелуй </a:t>
            </a:r>
            <a:r>
              <a:rPr lang="ru-RU" sz="2400" dirty="0">
                <a:solidFill>
                  <a:srgbClr val="1003BD"/>
                </a:solidFill>
              </a:rPr>
              <a:t>перед сном, встреча по возвращении домой. </a:t>
            </a:r>
            <a:endParaRPr lang="ru-RU" sz="2400" dirty="0" smtClean="0">
              <a:solidFill>
                <a:srgbClr val="1003BD"/>
              </a:solidFill>
            </a:endParaRPr>
          </a:p>
          <a:p>
            <a:pPr algn="ctr"/>
            <a:r>
              <a:rPr lang="ru-RU" sz="2400" dirty="0" smtClean="0">
                <a:solidFill>
                  <a:srgbClr val="1003BD"/>
                </a:solidFill>
              </a:rPr>
              <a:t>Такие </a:t>
            </a:r>
            <a:r>
              <a:rPr lang="ru-RU" sz="2400" dirty="0">
                <a:solidFill>
                  <a:srgbClr val="1003BD"/>
                </a:solidFill>
              </a:rPr>
              <a:t>контакты с ребенком даже в старшем возрасте очень важны. Ведь условием формирования положительного восприятия мира является внимание и забота со стороны взрослых. Тот ребенок, которому не хватает любви и ласки вырастает холодным и неотзывчивым. </a:t>
            </a:r>
          </a:p>
        </p:txBody>
      </p:sp>
    </p:spTree>
    <p:extLst>
      <p:ext uri="{BB962C8B-B14F-4D97-AF65-F5344CB8AC3E}">
        <p14:creationId xmlns:p14="http://schemas.microsoft.com/office/powerpoint/2010/main" val="10694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7416824" cy="496855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1003BD"/>
                </a:solidFill>
              </a:rPr>
              <a:t>Семейный альбом.</a:t>
            </a:r>
          </a:p>
          <a:p>
            <a:r>
              <a:rPr lang="ru-RU" sz="2400" dirty="0">
                <a:solidFill>
                  <a:srgbClr val="1003BD"/>
                </a:solidFill>
              </a:rPr>
              <a:t>Это огромное осмысленное пространство жизни, с одной стороны, простое и </a:t>
            </a:r>
            <a:r>
              <a:rPr lang="ru-RU" sz="2400" dirty="0" smtClean="0">
                <a:solidFill>
                  <a:srgbClr val="1003BD"/>
                </a:solidFill>
              </a:rPr>
              <a:t>понятное ребенку,</a:t>
            </a:r>
          </a:p>
          <a:p>
            <a:r>
              <a:rPr lang="ru-RU" sz="2400" dirty="0" smtClean="0">
                <a:solidFill>
                  <a:srgbClr val="1003BD"/>
                </a:solidFill>
              </a:rPr>
              <a:t>с </a:t>
            </a:r>
            <a:r>
              <a:rPr lang="ru-RU" sz="2400" dirty="0">
                <a:solidFill>
                  <a:srgbClr val="1003BD"/>
                </a:solidFill>
              </a:rPr>
              <a:t>другой – загадочное и </a:t>
            </a:r>
            <a:r>
              <a:rPr lang="ru-RU" sz="2400" dirty="0" smtClean="0">
                <a:solidFill>
                  <a:srgbClr val="1003BD"/>
                </a:solidFill>
              </a:rPr>
              <a:t>удивительное. Отбор </a:t>
            </a:r>
            <a:r>
              <a:rPr lang="ru-RU" sz="2400" dirty="0">
                <a:solidFill>
                  <a:srgbClr val="1003BD"/>
                </a:solidFill>
              </a:rPr>
              <a:t>фотографий, оформление страниц фотоальбома – именно то общение, </a:t>
            </a:r>
            <a:r>
              <a:rPr lang="ru-RU" sz="2400" dirty="0" smtClean="0">
                <a:solidFill>
                  <a:srgbClr val="1003BD"/>
                </a:solidFill>
              </a:rPr>
              <a:t>которое необходимо </a:t>
            </a:r>
            <a:r>
              <a:rPr lang="ru-RU" sz="2400" dirty="0">
                <a:solidFill>
                  <a:srgbClr val="1003BD"/>
                </a:solidFill>
              </a:rPr>
              <a:t>старшему дошкольнику в его совместной деятельности с родителями.</a:t>
            </a:r>
          </a:p>
          <a:p>
            <a:r>
              <a:rPr lang="ru-RU" sz="2400" dirty="0">
                <a:solidFill>
                  <a:srgbClr val="1003BD"/>
                </a:solidFill>
              </a:rPr>
              <a:t>Конкретный образ на фотографии ассоциируется с тем или иным рассказом из </a:t>
            </a:r>
            <a:r>
              <a:rPr lang="ru-RU" sz="2400" dirty="0" smtClean="0">
                <a:solidFill>
                  <a:srgbClr val="1003BD"/>
                </a:solidFill>
              </a:rPr>
              <a:t>жизни членов </a:t>
            </a:r>
            <a:r>
              <a:rPr lang="ru-RU" sz="2400" dirty="0">
                <a:solidFill>
                  <a:srgbClr val="1003BD"/>
                </a:solidFill>
              </a:rPr>
              <a:t>семьи, что вызывает живой интерес ребенка и стимулирует его запоминание.</a:t>
            </a:r>
          </a:p>
        </p:txBody>
      </p:sp>
    </p:spTree>
    <p:extLst>
      <p:ext uri="{BB962C8B-B14F-4D97-AF65-F5344CB8AC3E}">
        <p14:creationId xmlns:p14="http://schemas.microsoft.com/office/powerpoint/2010/main" val="240204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467545" y="908720"/>
            <a:ext cx="7632847" cy="33843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/>
            </a:r>
            <a:b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Коллекционирование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.</a:t>
            </a:r>
            <a:b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Очень хорошо, если в семье есть традиция, если же нет, то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  можно предложить собирать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какие-либо коллекции у себя дома, особенно после посещения музеев.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В результате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этого у ребенка пробуждается потребность к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созидательной деятельности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, умение ценить красивое и уважать труд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людей</a:t>
            </a:r>
            <a:endParaRPr lang="ru-RU" sz="2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sz="half" idx="2"/>
          </p:nvPr>
        </p:nvSpPr>
        <p:spPr>
          <a:xfrm>
            <a:off x="1115616" y="332656"/>
            <a:ext cx="6336704" cy="3861048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счастье, любовь и удача,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летом поездки на дачу.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праздник, семейные даты,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Подарки, покупки, приятные траты. Рожденье детей, первый шаг, первый лепет,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Мечты о хорошем, волненье и трепет.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труд, друг о друге забота,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много домашней работы.                    </a:t>
            </a:r>
          </a:p>
          <a:p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Семья – это важно! Семья – это сложно!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Но счастливо жить одному невозможно!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Всегда будьте вместе, любовь берегите, </a:t>
            </a:r>
            <a:b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0" dirty="0" smtClean="0">
                <a:solidFill>
                  <a:srgbClr val="FF0000"/>
                </a:solidFill>
                <a:latin typeface="Monotype Corsiva" pitchFamily="66" charset="0"/>
              </a:rPr>
              <a:t>Обиды и ссоры подальше гоните.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1700808"/>
            <a:ext cx="790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СПАСИБО ЗА ВНИМАНИЕ</a:t>
            </a:r>
            <a:endParaRPr lang="ru-RU" sz="5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9"/>
            <a:ext cx="6624736" cy="3528392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3600" b="1" i="1" dirty="0" smtClean="0">
                <a:solidFill>
                  <a:srgbClr val="180ED8"/>
                </a:solidFill>
                <a:latin typeface="Monotype Corsiva" pitchFamily="66" charset="0"/>
              </a:rPr>
              <a:t> Семья – это громкое слово,</a:t>
            </a:r>
            <a:endParaRPr lang="ru-RU" sz="3600" b="1" dirty="0" smtClean="0">
              <a:solidFill>
                <a:srgbClr val="180ED8"/>
              </a:solidFill>
              <a:latin typeface="Monotype Corsiva" pitchFamily="66" charset="0"/>
            </a:endParaRPr>
          </a:p>
          <a:p>
            <a:pPr algn="ctr" eaLnBrk="1" hangingPunct="1">
              <a:buNone/>
            </a:pPr>
            <a:r>
              <a:rPr lang="ru-RU" sz="3600" b="1" i="1" dirty="0" smtClean="0">
                <a:solidFill>
                  <a:srgbClr val="180ED8"/>
                </a:solidFill>
                <a:latin typeface="Monotype Corsiva" pitchFamily="66" charset="0"/>
              </a:rPr>
              <a:t>  Семья – это звонкое слово,</a:t>
            </a:r>
            <a:endParaRPr lang="ru-RU" sz="3600" b="1" dirty="0" smtClean="0">
              <a:solidFill>
                <a:srgbClr val="180ED8"/>
              </a:solidFill>
              <a:latin typeface="Monotype Corsiva" pitchFamily="66" charset="0"/>
            </a:endParaRPr>
          </a:p>
          <a:p>
            <a:pPr algn="ctr" eaLnBrk="1" hangingPunct="1">
              <a:buNone/>
            </a:pPr>
            <a:r>
              <a:rPr lang="ru-RU" sz="3600" b="1" i="1" dirty="0" smtClean="0">
                <a:solidFill>
                  <a:srgbClr val="180ED8"/>
                </a:solidFill>
                <a:latin typeface="Monotype Corsiva" pitchFamily="66" charset="0"/>
              </a:rPr>
              <a:t>  Семья – это </a:t>
            </a:r>
            <a:r>
              <a:rPr lang="ru-RU" sz="3600" b="1" i="1" dirty="0" err="1" smtClean="0">
                <a:solidFill>
                  <a:srgbClr val="180ED8"/>
                </a:solidFill>
                <a:latin typeface="Monotype Corsiva" pitchFamily="66" charset="0"/>
              </a:rPr>
              <a:t>важне</a:t>
            </a:r>
            <a:r>
              <a:rPr lang="ru-RU" sz="3600" b="1" i="1" dirty="0" smtClean="0">
                <a:solidFill>
                  <a:srgbClr val="180ED8"/>
                </a:solidFill>
                <a:latin typeface="Monotype Corsiva" pitchFamily="66" charset="0"/>
              </a:rPr>
              <a:t> слово,</a:t>
            </a:r>
            <a:endParaRPr lang="ru-RU" sz="3600" b="1" dirty="0" smtClean="0">
              <a:solidFill>
                <a:srgbClr val="180ED8"/>
              </a:solidFill>
              <a:latin typeface="Monotype Corsiva" pitchFamily="66" charset="0"/>
            </a:endParaRPr>
          </a:p>
          <a:p>
            <a:pPr algn="ctr" eaLnBrk="1" hangingPunct="1">
              <a:buNone/>
            </a:pPr>
            <a:r>
              <a:rPr lang="ru-RU" sz="3600" b="1" i="1" dirty="0" smtClean="0">
                <a:solidFill>
                  <a:srgbClr val="180ED8"/>
                </a:solidFill>
                <a:latin typeface="Monotype Corsiva" pitchFamily="66" charset="0"/>
              </a:rPr>
              <a:t>Об этом вам скажет каждый!</a:t>
            </a:r>
          </a:p>
          <a:p>
            <a:pPr algn="r" eaLnBrk="1" hangingPunct="1">
              <a:buNone/>
            </a:pPr>
            <a:r>
              <a:rPr lang="ru-RU" sz="3600" dirty="0" err="1" smtClean="0">
                <a:solidFill>
                  <a:srgbClr val="180ED8"/>
                </a:solidFill>
                <a:latin typeface="Monotype Corsiva" pitchFamily="66" charset="0"/>
              </a:rPr>
              <a:t>А.Сидорова</a:t>
            </a:r>
            <a:endParaRPr lang="ru-RU" sz="3600" b="1" dirty="0" smtClean="0">
              <a:solidFill>
                <a:srgbClr val="180ED8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1904" y="548681"/>
            <a:ext cx="5886400" cy="142298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6000" dirty="0" smtClean="0">
                <a:latin typeface="Monotype Corsiva" pitchFamily="66" charset="0"/>
              </a:rPr>
              <a:t>Что такое семья?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1003BD"/>
                </a:solidFill>
                <a:latin typeface="Monotype Corsiva" pitchFamily="66" charset="0"/>
              </a:rPr>
              <a:t>Семья — социальная группа, обладающая исторически определенной организацией, члены которой связаны брачными или родственными отношениями</a:t>
            </a:r>
            <a:r>
              <a:rPr lang="en-US" sz="3200" dirty="0">
                <a:solidFill>
                  <a:srgbClr val="1003BD"/>
                </a:solidFill>
                <a:latin typeface="Monotype Corsiva" pitchFamily="66" charset="0"/>
              </a:rPr>
              <a:t>, </a:t>
            </a:r>
            <a:r>
              <a:rPr lang="ru-RU" sz="3200" dirty="0">
                <a:solidFill>
                  <a:srgbClr val="1003BD"/>
                </a:solidFill>
                <a:latin typeface="Monotype Corsiva" pitchFamily="66" charset="0"/>
              </a:rPr>
              <a:t>общностью быта, взаимной моральной ответственностью</a:t>
            </a:r>
            <a:r>
              <a:rPr lang="en-US" sz="3200" dirty="0">
                <a:solidFill>
                  <a:srgbClr val="1003BD"/>
                </a:solidFill>
                <a:latin typeface="Monotype Corsiva" pitchFamily="66" charset="0"/>
              </a:rPr>
              <a:t>.</a:t>
            </a:r>
            <a:r>
              <a:rPr lang="ru-RU" sz="3200" dirty="0">
                <a:solidFill>
                  <a:srgbClr val="1003BD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5"/>
            <a:ext cx="7920880" cy="4392487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Уважаемые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родители! </a:t>
            </a: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/>
            </a:r>
            <a:b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Сегодня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мы </a:t>
            </a: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поговорим о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семье, о семейных традициях и их значении в воспитании и развитии ребенка.</a:t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Единственная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настоящая роскошь - это роскошь человеческого общения. Умеем ли мы пользоваться этой роскошью в своих семьях, в кругу друзей, учим ли мы этому своих детей?</a:t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Семейные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традиции - это не только праздники</a:t>
            </a: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, это  семейные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трапезы (обеды, ужины) </a:t>
            </a: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совместный досуг. семейные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праздники. </a:t>
            </a: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семейный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альбом, семейная родословная </a:t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зарубки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на дверном косяке.  </a:t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 smtClean="0">
                <a:solidFill>
                  <a:srgbClr val="1003BD"/>
                </a:solidFill>
                <a:latin typeface="Monotype Corsiva" pitchFamily="66" charset="0"/>
              </a:rPr>
              <a:t>.Если </a:t>
            </a: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1 сентября вы с ребенком сажаете деревце или под Новый год выходите во двор и наряжаете елку вместе с ними, или 9 мая по-особому поздравляете дедушку или соседа-ветерана, все это скрепляет семейные узы, помогает в воспитании детей.</a:t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/>
            </a:r>
            <a:b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</a:br>
            <a:r>
              <a:rPr lang="ru-RU" sz="1800" dirty="0">
                <a:solidFill>
                  <a:srgbClr val="1003BD"/>
                </a:solidFill>
                <a:latin typeface="Monotype Corsiva" pitchFamily="66" charset="0"/>
              </a:rPr>
              <a:t>С давних пор о доме и семье говорили с улыбкой и любовью. Из этого далека,  до нас дошли легенды, сказки, пословицы и поговорки. Давайте их вспомним. Я начинаю, а вы – заканчивайте.</a:t>
            </a:r>
            <a:endParaRPr lang="ru-RU" sz="1800" dirty="0" smtClean="0">
              <a:solidFill>
                <a:srgbClr val="1003B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83568" y="548680"/>
            <a:ext cx="7200800" cy="5328592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Основные </a:t>
            </a:r>
            <a:r>
              <a:rPr lang="ru-RU" sz="3200" dirty="0" smtClean="0"/>
              <a:t>семейные традиции.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800" dirty="0">
                <a:solidFill>
                  <a:srgbClr val="1003BD"/>
                </a:solidFill>
              </a:rPr>
              <a:t>Традиция празднования дней рождений – это одно из первых знаменательных событий в жизни ребенка. Подчеркивает значимость каждого члена семьи. Приносит радость, настроение, предвкушение праздника как детям, так и взрослым. Особая подготовка, подарки, угощение выделяют этот день из череды других.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sz="half" idx="2"/>
          </p:nvPr>
        </p:nvSpPr>
        <p:spPr>
          <a:xfrm>
            <a:off x="467544" y="692696"/>
            <a:ext cx="7848872" cy="410445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Домашняя уборка, раскладывание игрушек по местам, домашние обязанности членов семьи. Постоянство, упорядоченность для ребенка обеспечивает безопасность мира, реализуют важную для него потребность. Домашние обязанности с малых лет включают ребенка в жизнь семьи, дают право разделить наравне со всеми домочадцами ответственность, позволяют проявить заботу.</a:t>
            </a:r>
            <a:endParaRPr lang="ru-RU" sz="2800" dirty="0" smtClean="0">
              <a:solidFill>
                <a:srgbClr val="1003BD"/>
              </a:solidFill>
              <a:latin typeface="Monotype Corsiva" pitchFamily="66" charset="0"/>
            </a:endParaRPr>
          </a:p>
        </p:txBody>
      </p:sp>
      <p:graphicFrame>
        <p:nvGraphicFramePr>
          <p:cNvPr id="27664" name="Group 16"/>
          <p:cNvGraphicFramePr>
            <a:graphicFrameLocks noGrp="1"/>
          </p:cNvGraphicFramePr>
          <p:nvPr/>
        </p:nvGraphicFramePr>
        <p:xfrm>
          <a:off x="1998663" y="-8080375"/>
          <a:ext cx="208280" cy="228142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4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r>
                        <a:rPr kumimoji="0" lang="ru-RU" sz="10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sz="half" idx="2"/>
          </p:nvPr>
        </p:nvSpPr>
        <p:spPr>
          <a:xfrm>
            <a:off x="395536" y="260648"/>
            <a:ext cx="7488832" cy="5911552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ru-RU" sz="3200" b="1" dirty="0" smtClean="0">
              <a:latin typeface="Monotype Corsiva" pitchFamily="66" charset="0"/>
            </a:endParaRPr>
          </a:p>
          <a:p>
            <a:pPr algn="ctr"/>
            <a:r>
              <a:rPr lang="ru-RU" sz="3200" dirty="0">
                <a:solidFill>
                  <a:srgbClr val="1003BD"/>
                </a:solidFill>
                <a:latin typeface="Monotype Corsiva" pitchFamily="66" charset="0"/>
              </a:rPr>
              <a:t>Совместные игры с детьми. Очень важно то, что родители делают вместе с детьми, показывая пример, обучая ребенка различным навыкам, знакомя с разнообразными занятиями, проявляя свои чувства, настроения. Для любого человека важен интерес к деятельности.</a:t>
            </a:r>
            <a:endParaRPr lang="ru-RU" sz="3200" b="1" dirty="0" smtClean="0">
              <a:solidFill>
                <a:srgbClr val="1003B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type="body" sz="half" idx="2"/>
          </p:nvPr>
        </p:nvSpPr>
        <p:spPr>
          <a:xfrm>
            <a:off x="395288" y="260648"/>
            <a:ext cx="7777112" cy="4320479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Семейный совет, на который собираются все члены семьи. Для того чтобы вместе обсудить ситуацию, спланировать дальнейшую жизнь на определённый период, обсудить бюджет семьи, её расходы. Это позволяет ребенку быть в курсе семейных событий, участвовать в важных решениях, иметь право голоса, нести ответственность.</a:t>
            </a:r>
            <a:endParaRPr lang="ru-RU" sz="2800" dirty="0" smtClean="0">
              <a:solidFill>
                <a:srgbClr val="1003BD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z="3000" b="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z="30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sz="half" idx="2"/>
          </p:nvPr>
        </p:nvSpPr>
        <p:spPr>
          <a:xfrm>
            <a:off x="251520" y="476672"/>
            <a:ext cx="7200800" cy="3960440"/>
          </a:xfrm>
        </p:spPr>
        <p:txBody>
          <a:bodyPr>
            <a:noAutofit/>
          </a:bodyPr>
          <a:lstStyle/>
          <a:p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3600" dirty="0">
                <a:latin typeface="Monotype Corsiva" pitchFamily="66" charset="0"/>
              </a:rPr>
              <a:t>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Традиции гостеприимства, </a:t>
            </a:r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семейный 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обед. </a:t>
            </a:r>
            <a:endParaRPr lang="ru-RU" sz="2800" dirty="0" smtClean="0">
              <a:solidFill>
                <a:srgbClr val="1003BD"/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rgbClr val="1003BD"/>
                </a:solidFill>
                <a:latin typeface="Monotype Corsiva" pitchFamily="66" charset="0"/>
              </a:rPr>
              <a:t>Считается</a:t>
            </a:r>
            <a:r>
              <a:rPr lang="ru-RU" sz="2800" dirty="0">
                <a:solidFill>
                  <a:srgbClr val="1003BD"/>
                </a:solidFill>
                <a:latin typeface="Monotype Corsiva" pitchFamily="66" charset="0"/>
              </a:rPr>
              <a:t>, что хлебосольство – национальная традиция, это объединяет многие семьи, укрепляет дружеские связи.</a:t>
            </a:r>
            <a:endParaRPr lang="ru-RU" sz="2800" dirty="0" smtClean="0">
              <a:solidFill>
                <a:srgbClr val="1003B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42530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TS102425308</Template>
  <TotalTime>403</TotalTime>
  <Words>512</Words>
  <Application>Microsoft Office PowerPoint</Application>
  <PresentationFormat>Экран (4:3)</PresentationFormat>
  <Paragraphs>49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Wingdings 2</vt:lpstr>
      <vt:lpstr>TS102425308</vt:lpstr>
      <vt:lpstr>Презентация PowerPoint</vt:lpstr>
      <vt:lpstr>Презентация PowerPoint</vt:lpstr>
      <vt:lpstr>Что такое семья?</vt:lpstr>
      <vt:lpstr>Уважаемые родители!  Сегодня мы поговорим о семье, о семейных традициях и их значении в воспитании и развитии ребенка. Единственная настоящая роскошь - это роскошь человеческого общения. Умеем ли мы пользоваться этой роскошью в своих семьях, в кругу друзей, учим ли мы этому своих детей? Семейные традиции - это не только праздники, это  семейные трапезы (обеды, ужины) совместный досуг. семейные праздники. семейный альбом, семейная родословная  зарубки на дверном косяке.   .Если 1 сентября вы с ребенком сажаете деревце или под Новый год выходите во двор и наряжаете елку вместе с ними, или 9 мая по-особому поздравляете дедушку или соседа-ветерана, все это скрепляет семейные узы, помогает в воспитании детей.  С давних пор о доме и семье говорили с улыбкой и любовью. Из этого далека,  до нас дошли легенды, сказки, пословицы и поговорки. Давайте их вспомним. Я начинаю, а вы – заканчивайте.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Коллекционирование. Очень хорошо, если в семье есть традиция, если же нет, то   можно предложить собирать какие-либо коллекции у себя дома, особенно после посещения музеев. В результате этого у ребенка пробуждается потребность к созидательной деятельности, умение ценить красивое и уважать труд людей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Света</cp:lastModifiedBy>
  <cp:revision>40</cp:revision>
  <dcterms:created xsi:type="dcterms:W3CDTF">2011-11-29T18:53:56Z</dcterms:created>
  <dcterms:modified xsi:type="dcterms:W3CDTF">2022-12-06T17:15:54Z</dcterms:modified>
</cp:coreProperties>
</file>