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1"/>
  </p:notesMasterIdLst>
  <p:sldIdLst>
    <p:sldId id="275" r:id="rId2"/>
    <p:sldId id="257" r:id="rId3"/>
    <p:sldId id="258" r:id="rId4"/>
    <p:sldId id="261" r:id="rId5"/>
    <p:sldId id="269" r:id="rId6"/>
    <p:sldId id="270" r:id="rId7"/>
    <p:sldId id="272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изавета Савушкина" initials="ЕС" lastIdx="1" clrIdx="0">
    <p:extLst>
      <p:ext uri="{19B8F6BF-5375-455C-9EA6-DF929625EA0E}">
        <p15:presenceInfo xmlns:p15="http://schemas.microsoft.com/office/powerpoint/2012/main" userId="7047604ceba95f8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commentAuthors" Target="commentAuthors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E9CE7-4D03-446A-BB93-D500EE582642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ACC01-2096-40C9-A04A-FC0132E6E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66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F95AED-9AD8-4D73-BA33-4FF70B886FF6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0BBA859-CC99-6F41-9DAF-59BE94A82D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7411" y="4694011"/>
            <a:ext cx="7088187" cy="1919060"/>
          </a:xfrm>
        </p:spPr>
        <p:txBody>
          <a:bodyPr>
            <a:normAutofit/>
          </a:bodyPr>
          <a:lstStyle/>
          <a:p>
            <a:r>
              <a:rPr lang="ru-RU" sz="240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Селиверстова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Т.Н</a:t>
            </a:r>
          </a:p>
        </p:txBody>
      </p:sp>
      <p:sp>
        <p:nvSpPr>
          <p:cNvPr id="5" name="Объект 6">
            <a:extLst>
              <a:ext uri="{FF2B5EF4-FFF2-40B4-BE49-F238E27FC236}">
                <a16:creationId xmlns:a16="http://schemas.microsoft.com/office/drawing/2014/main" id="{633BC67F-7E51-C44E-884F-3BF227A2F43A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921298" y="1941513"/>
            <a:ext cx="7088187" cy="1487487"/>
          </a:xfrm>
          <a:prstGeom prst="rect">
            <a:avLst/>
          </a:prstGeom>
        </p:spPr>
        <p:txBody>
          <a:bodyPr vert="horz" lIns="182880" tIns="0">
            <a:normAutofit fontScale="90000"/>
          </a:bodyPr>
          <a:lstStyle>
            <a:lvl1pPr marL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000" kern="1200">
                <a:solidFill>
                  <a:schemeClr val="bg2">
                    <a:shade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None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algn="ctr"/>
            <a:endParaRPr lang="ru-RU" b="0" dirty="0">
              <a:solidFill>
                <a:schemeClr val="tx1"/>
              </a:solidFill>
            </a:endParaRPr>
          </a:p>
          <a:p>
            <a:pPr marL="0" algn="ctr"/>
            <a:endParaRPr lang="ru-RU" b="0" dirty="0">
              <a:solidFill>
                <a:schemeClr val="tx1"/>
              </a:solidFill>
            </a:endParaRPr>
          </a:p>
          <a:p>
            <a:pPr marL="0" algn="ctr"/>
            <a:endParaRPr lang="ru-RU" b="0" dirty="0">
              <a:solidFill>
                <a:schemeClr val="tx1"/>
              </a:solidFill>
            </a:endParaRPr>
          </a:p>
          <a:p>
            <a:pPr marL="0" algn="ctr"/>
            <a:endParaRPr lang="ru-RU" b="0" dirty="0">
              <a:solidFill>
                <a:schemeClr val="tx1"/>
              </a:solidFill>
            </a:endParaRPr>
          </a:p>
          <a:p>
            <a:pPr marL="0" algn="ctr"/>
            <a:r>
              <a:rPr lang="ru-RU" b="0" dirty="0">
                <a:solidFill>
                  <a:schemeClr val="tx1"/>
                </a:solidFill>
              </a:rPr>
              <a:t>Влияние личности педагога на осуществление профессиональной деятельности в условиях инклюзивного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098814480"/>
      </p:ext>
    </p:extLst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634952"/>
          </a:xfrm>
        </p:spPr>
        <p:txBody>
          <a:bodyPr>
            <a:normAutofit/>
          </a:bodyPr>
          <a:lstStyle/>
          <a:p>
            <a:pPr marL="6350" indent="9525" algn="just">
              <a:buNone/>
            </a:pPr>
            <a:r>
              <a:rPr lang="ru-RU" b="1" dirty="0"/>
              <a:t>	</a:t>
            </a:r>
          </a:p>
          <a:p>
            <a:pPr marL="6350" indent="9525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Инклюзивное образование – это образование, которое каждому, несмотря на имеющиеся интеллектуальные, физические, эмоциональные, социальные или другие особенности, предоставляет возможность быть вовлеченным в общий процесс обучения и воспитания. </a:t>
            </a:r>
          </a:p>
          <a:p>
            <a:pPr marL="6350" indent="9525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	Проблема внедрения инклюзивного образования в учебные заведения России является актуальной для многих российских исследователей. </a:t>
            </a:r>
          </a:p>
        </p:txBody>
      </p:sp>
    </p:spTree>
    <p:extLst>
      <p:ext uri="{BB962C8B-B14F-4D97-AF65-F5344CB8AC3E}">
        <p14:creationId xmlns:p14="http://schemas.microsoft.com/office/powerpoint/2010/main" val="65412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2920" y="530352"/>
            <a:ext cx="8101528" cy="5778968"/>
          </a:xfrm>
        </p:spPr>
        <p:txBody>
          <a:bodyPr>
            <a:normAutofit/>
          </a:bodyPr>
          <a:lstStyle/>
          <a:p>
            <a:pPr marL="6350" indent="9525" algn="ctr">
              <a:buNone/>
            </a:pPr>
            <a:r>
              <a:rPr lang="ru-RU" sz="3300">
                <a:latin typeface="Times New Roman" pitchFamily="18" charset="0"/>
                <a:cs typeface="Times New Roman" pitchFamily="18" charset="0"/>
              </a:rPr>
              <a:t>Направленность личности педагога в современных условиях инклюзивного образования.  </a:t>
            </a:r>
            <a:endParaRPr lang="ru-RU" sz="3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" indent="9525" algn="ctr">
              <a:buNone/>
            </a:pPr>
            <a:endParaRPr lang="ru-RU" sz="33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" lvl="0" indent="9525" algn="just">
              <a:buNone/>
            </a:pPr>
            <a:r>
              <a:rPr lang="ru-RU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/>
          </a:p>
        </p:txBody>
      </p:sp>
      <p:pic>
        <p:nvPicPr>
          <p:cNvPr id="4" name="Picture 3" descr="C:\Users\comp\Desktop\121086_20790_5-Инклюзив-5---бибишев.jpg">
            <a:extLst>
              <a:ext uri="{FF2B5EF4-FFF2-40B4-BE49-F238E27FC236}">
                <a16:creationId xmlns:a16="http://schemas.microsoft.com/office/drawing/2014/main" id="{78B9D145-4551-344C-9955-5D744F948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785" y="2577233"/>
            <a:ext cx="3168352" cy="3072849"/>
          </a:xfrm>
          <a:prstGeom prst="rect">
            <a:avLst/>
          </a:prstGeom>
          <a:noFill/>
        </p:spPr>
      </p:pic>
      <p:pic>
        <p:nvPicPr>
          <p:cNvPr id="6" name="Picture 2" descr="C:\Users\comp\Desktop\img0.jpg">
            <a:extLst>
              <a:ext uri="{FF2B5EF4-FFF2-40B4-BE49-F238E27FC236}">
                <a16:creationId xmlns:a16="http://schemas.microsoft.com/office/drawing/2014/main" id="{1B32130F-1DDC-DA4B-B154-F938DC73E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7012" y="2577233"/>
            <a:ext cx="3375203" cy="3072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082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13740" y="544708"/>
            <a:ext cx="8049887" cy="534692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Инклюзивное образование держится на трёх китах: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Признание ценности каждого ребенка.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Возможность адаптации образовательной программы.</a:t>
            </a: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Готовность педагога принимать и вступать во взаимодействие с любым воспитанником.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comp\Desktop\dsc03304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335" y="3808686"/>
            <a:ext cx="3072341" cy="2304256"/>
          </a:xfrm>
          <a:prstGeom prst="rect">
            <a:avLst/>
          </a:prstGeom>
          <a:noFill/>
        </p:spPr>
      </p:pic>
      <p:pic>
        <p:nvPicPr>
          <p:cNvPr id="1027" name="Picture 3" descr="C:\Users\comp\Desktop\0_107da2_fd62a12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89040"/>
            <a:ext cx="2976330" cy="2232248"/>
          </a:xfrm>
          <a:prstGeom prst="rect">
            <a:avLst/>
          </a:prstGeom>
          <a:noFill/>
        </p:spPr>
      </p:pic>
      <p:pic>
        <p:nvPicPr>
          <p:cNvPr id="1028" name="Picture 4" descr="C:\Users\comp\Desktop\964648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49080"/>
            <a:ext cx="2309242" cy="2184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304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F8EF8C22-CB76-0948-BB56-B50FE3877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928" y="1646465"/>
            <a:ext cx="4082143" cy="386170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AF5CB7-EAD8-1A42-9F40-9846F016D051}"/>
              </a:ext>
            </a:extLst>
          </p:cNvPr>
          <p:cNvSpPr txBox="1"/>
          <p:nvPr/>
        </p:nvSpPr>
        <p:spPr>
          <a:xfrm>
            <a:off x="3442608" y="928006"/>
            <a:ext cx="4680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/>
              <a:t>Дефектология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30352"/>
            <a:ext cx="7704856" cy="337489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>
                <a:solidFill>
                  <a:srgbClr val="C00000"/>
                </a:solidFill>
              </a:rPr>
              <a:t>	</a:t>
            </a:r>
            <a:r>
              <a:rPr lang="ru-RU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Профессиональная компетентность.</a:t>
            </a:r>
            <a:endParaRPr lang="ru-RU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требованием к педагогу, осуществляющему педагогическую деятельность с детьми с ограниченными возможностями здоровья, является проявление им деликатности и тактичности, в том числе умение соблюдать конфиденциальность служебной информации и личных тайн воспитанника.</a:t>
            </a:r>
          </a:p>
        </p:txBody>
      </p:sp>
      <p:pic>
        <p:nvPicPr>
          <p:cNvPr id="1026" name="Picture 2" descr="E:\ГМО Инклюзивное образование 2018г\Новая папка (2)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801" y="4039141"/>
            <a:ext cx="4552539" cy="18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1800" dirty="0"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Вместо заключения: </a:t>
            </a: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внешность и культура общения педагога</a:t>
            </a: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dirty="0"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dirty="0">
                <a:latin typeface="Arial Black" pitchFamily="34" charset="0"/>
                <a:ea typeface="Calibri"/>
                <a:cs typeface="Times New Roman"/>
              </a:rPr>
              <a:t>Одежда          Речь        Общение </a:t>
            </a:r>
            <a:endParaRPr lang="ru-RU" sz="2000" dirty="0">
              <a:latin typeface="Arial Black" pitchFamily="34" charset="0"/>
              <a:ea typeface="Calibri"/>
              <a:cs typeface="Times New Roman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2492896"/>
            <a:ext cx="100811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48701" y="2492897"/>
            <a:ext cx="0" cy="1440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56176" y="2492896"/>
            <a:ext cx="100811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554461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Внутренние убеждения педагога-профессионала можно представить следующим образом: </a:t>
            </a:r>
          </a:p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endParaRPr lang="ru-RU" sz="1400" dirty="0"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i="1" dirty="0">
                <a:latin typeface="Times New Roman"/>
                <a:ea typeface="Times New Roman"/>
                <a:cs typeface="Times New Roman"/>
              </a:rPr>
              <a:t>«Я знаю, зачем и что делаю;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i="1" dirty="0">
                <a:latin typeface="Times New Roman"/>
                <a:ea typeface="Times New Roman"/>
                <a:cs typeface="Times New Roman"/>
              </a:rPr>
              <a:t>вижу пути достижения своих целей;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i="1" dirty="0">
                <a:latin typeface="Times New Roman"/>
                <a:ea typeface="Times New Roman"/>
                <a:cs typeface="Times New Roman"/>
              </a:rPr>
              <a:t>чётко знаю границы, в том числе этические, своих действий.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i="1" dirty="0">
                <a:latin typeface="Times New Roman"/>
                <a:ea typeface="Times New Roman"/>
                <a:cs typeface="Times New Roman"/>
              </a:rPr>
              <a:t>Я знаю, что умею решать стоящие передо мной задачи хорошо, красиво, изящно и мне это нравится. Я – профессионал».</a:t>
            </a:r>
            <a:endParaRPr lang="ru-RU" sz="22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280920" cy="1051560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pic>
        <p:nvPicPr>
          <p:cNvPr id="1026" name="Picture 2" descr="E:\ГМО Инклюзивное образование 2018г\Новая папка (2)\563c1e5d593b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90749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73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393</TotalTime>
  <Words>567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   Влияние личности педагога на осуществление профессиональной деятельности в условиях инклюзивного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lg</dc:creator>
  <cp:lastModifiedBy>Елизавета Савушкина</cp:lastModifiedBy>
  <cp:revision>30</cp:revision>
  <dcterms:created xsi:type="dcterms:W3CDTF">2018-02-01T10:47:22Z</dcterms:created>
  <dcterms:modified xsi:type="dcterms:W3CDTF">2022-12-05T14:50:23Z</dcterms:modified>
</cp:coreProperties>
</file>