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1"/>
  </p:notesMasterIdLst>
  <p:sldIdLst>
    <p:sldId id="282" r:id="rId2"/>
    <p:sldId id="285" r:id="rId3"/>
    <p:sldId id="286" r:id="rId4"/>
    <p:sldId id="341" r:id="rId5"/>
    <p:sldId id="340" r:id="rId6"/>
    <p:sldId id="342" r:id="rId7"/>
    <p:sldId id="344" r:id="rId8"/>
    <p:sldId id="345" r:id="rId9"/>
    <p:sldId id="34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00"/>
    <a:srgbClr val="CCCC00"/>
    <a:srgbClr val="009999"/>
    <a:srgbClr val="FF99FF"/>
    <a:srgbClr val="83490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05" autoAdjust="0"/>
    <p:restoredTop sz="94716" autoAdjust="0"/>
  </p:normalViewPr>
  <p:slideViewPr>
    <p:cSldViewPr>
      <p:cViewPr>
        <p:scale>
          <a:sx n="100" d="100"/>
          <a:sy n="100" d="100"/>
        </p:scale>
        <p:origin x="-936" y="28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348BF0-01D2-4F2D-BBC4-9C1133CA32CF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B2CEA-B4E6-44FC-A455-976D93D371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438429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Relationship Id="rId9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type="subTitle" idx="1"/>
          </p:nvPr>
        </p:nvSpPr>
        <p:spPr>
          <a:xfrm>
            <a:off x="928662" y="6165304"/>
            <a:ext cx="8072494" cy="504056"/>
          </a:xfrm>
        </p:spPr>
        <p:txBody>
          <a:bodyPr>
            <a:normAutofit fontScale="25000" lnSpcReduction="20000"/>
          </a:bodyPr>
          <a:lstStyle/>
          <a:p>
            <a:pPr mar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Подготовила: </a:t>
            </a:r>
            <a:r>
              <a:rPr lang="ru-RU" sz="7200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Аюпова</a:t>
            </a: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Нурия</a:t>
            </a: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Фрильевна</a:t>
            </a:r>
            <a:endParaRPr lang="ru-RU" sz="7200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 высшей категории</a:t>
            </a:r>
          </a:p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i="1" dirty="0" smtClean="0">
              <a:solidFill>
                <a:schemeClr val="tx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i="1" dirty="0" smtClean="0">
              <a:solidFill>
                <a:schemeClr val="tx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i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i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i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4000" dirty="0" smtClean="0">
              <a:latin typeface="Arial" pitchFamily="34" charset="0"/>
              <a:cs typeface="Arial" pitchFamily="34" charset="0"/>
            </a:endParaRPr>
          </a:p>
          <a:p>
            <a:pPr marL="0" indent="0" algn="r">
              <a:buNone/>
            </a:pPr>
            <a:endParaRPr lang="ru-RU" dirty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285852" y="214290"/>
            <a:ext cx="7643866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бюджетное</a:t>
            </a:r>
            <a:r>
              <a:rPr kumimoji="0" lang="ru-RU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дошкольное образовательное учреждение «</a:t>
            </a:r>
            <a:r>
              <a:rPr kumimoji="0" lang="ru-RU" b="1" i="0" u="none" strike="noStrike" cap="none" normalizeH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Излучинский</a:t>
            </a:r>
            <a:r>
              <a:rPr kumimoji="0" lang="ru-RU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детский сад комбинированного вида «Сказка»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571472" y="1772816"/>
            <a:ext cx="8072494" cy="86409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«Организация взаимодействия сотрудничества дошкольной образовательной организации 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семьями воспитанников»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287" t="8818" r="6798" b="30770"/>
          <a:stretch/>
        </p:blipFill>
        <p:spPr bwMode="auto">
          <a:xfrm>
            <a:off x="142844" y="214289"/>
            <a:ext cx="1143008" cy="11235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C:\Users\Admin\Desktop\20.02.15 Интеллектуальный ринг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671"/>
          <a:stretch/>
        </p:blipFill>
        <p:spPr bwMode="auto">
          <a:xfrm>
            <a:off x="1619940" y="2636911"/>
            <a:ext cx="5544348" cy="3384377"/>
          </a:xfrm>
          <a:prstGeom prst="rect">
            <a:avLst/>
          </a:prstGeom>
          <a:noFill/>
          <a:ln w="38100">
            <a:solidFill>
              <a:srgbClr val="00206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0725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АКТУАЛЬНОСТЬ В ФГОС ДО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57158" y="1285860"/>
            <a:ext cx="8429684" cy="3500462"/>
          </a:xfrm>
        </p:spPr>
        <p:txBody>
          <a:bodyPr anchor="t">
            <a:normAutofit fontScale="77500" lnSpcReduction="20000"/>
          </a:bodyPr>
          <a:lstStyle/>
          <a:p>
            <a:pPr marL="0" indent="0" algn="ctr">
              <a:spcBef>
                <a:spcPts val="0"/>
              </a:spcBef>
              <a:buNone/>
            </a:pPr>
            <a:endParaRPr lang="ru-RU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Федеральный государственный образовательный стандарт дошкольного образования включает в себя требования к структуре основных образовательных программ, к условиям их реализации и результатам освоения. В нем большое внимание уделяется работе с родителями. Одним из принципов дошкольного образования является тесное сотрудничество ДОО с семьей, а ФГОС ДО служит основой для оказания помощи родителям (законным представителям) в воспитании детей, охране и укреплении их физического и психического здоровья, в развитии индивидуальных способностей и необходимой коррекции нарушений их развития. </a:t>
            </a:r>
          </a:p>
          <a:p>
            <a:pPr lvl="0" algn="just" fontAlgn="base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86834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ГЛАВНЫЕ ПОНЯТИЯ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85720" y="928670"/>
            <a:ext cx="8715436" cy="5643601"/>
          </a:xfrm>
        </p:spPr>
        <p:txBody>
          <a:bodyPr anchor="t"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Сотрудничество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это общение «на равных», где никому не принадлежит привилегия указывать, контролировать, оценивать.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Взаимодействие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представляет  собой  способ  организации  совместной  деятельности, которая осуществляется на основании социальной перцепции и с помощью общения.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08266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ВЗАИМОДЕЙСТВИЯ СОТРУДНИЧЕСТВА 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ДОО И СЕМЬИ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85720" y="1142985"/>
            <a:ext cx="8715436" cy="4929222"/>
          </a:xfrm>
        </p:spPr>
        <p:txBody>
          <a:bodyPr anchor="t"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Построение эффективной системы социального партнерства ДОО с семьёй каждого воспитанника  на основе содействия ответственному отношению родителей к воспитанию детей, созданию атмосферы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взаимоподдержки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  общности интересов.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7" name="Picture 3" descr="C:\Users\Admin\Desktop\IMG_33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429000"/>
            <a:ext cx="4008522" cy="27363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Admin\Desktop\DSC037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429000"/>
            <a:ext cx="4117702" cy="27363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6766" cy="71438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 РАБОТЫ ВЗАИМОДЕЙСТВИЯ СОТРУДНИЧЕСТВА ДОО И СЕМЬИ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85720" y="1142984"/>
            <a:ext cx="8715436" cy="5429287"/>
          </a:xfrm>
        </p:spPr>
        <p:txBody>
          <a:bodyPr anchor="t">
            <a:normAutofit fontScale="62500" lnSpcReduction="20000"/>
          </a:bodyPr>
          <a:lstStyle/>
          <a:p>
            <a:pPr marL="0" indent="0" algn="ctr">
              <a:spcBef>
                <a:spcPts val="0"/>
              </a:spcBef>
              <a:buNone/>
            </a:pPr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оказание педагогической помощи родителям, привлечение семьи на свою сторону в плане единых подходов в воспитании ребёнка;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условий для активного взаимодействия родителей и ДОО через единое информационное пространство;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внедрение эффективных развивающих технологий взаимодействия с родителями в практику социально – делового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психолого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педагогического партнерства;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обеспечение высокого уровня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психолого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педагогического просвещения родителей в вопросах воспитания и развития личности ребенка;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привлечение родителей к совместной проектной деятельности и управлению образовательной деятельностью ДОО;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повышение профессиональной компетентности педагогов  в вопросах взаимодействия и сотрудничества ДОО и семьи;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у дошкольников осознанного отношения к семье как ценности на основе семейных традиций;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разработка методических материалов, творческих проектов для  проведения различных совместных мероприятий с родителями воспитанников.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6766" cy="71438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ПРИНЦИПЫ РАБОТЫ ВЗАИМОДЕЙСТВИЯ СОТРУДНИЧЕСТВА ДОО И СЕМЬИ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85720" y="1142984"/>
            <a:ext cx="8715436" cy="5429287"/>
          </a:xfrm>
        </p:spPr>
        <p:txBody>
          <a:bodyPr anchor="t">
            <a:normAutofit fontScale="92500" lnSpcReduction="1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принцип гуманистической направленности;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принцип социального партнерства;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принцип открытости;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принцип индивидуального подхода к каждой семье;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принцип учета возрастных и психологических особенностей детей;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принцип обратной связи (рефлексия);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принцип признания преимущественного права родителей;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принцип информационной безопасности ребенка;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принцип создания единой развивающей предметно-пространственной среды.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42844" y="428604"/>
            <a:ext cx="8858312" cy="71438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ЭФФЕКТИВНЫЕН УСЛОВИЯ ВЗАИМОДЕЙСТВИЯ СОТРУДНИЧЕСТВА ДОО И СЕМЬИ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85720" y="1643050"/>
            <a:ext cx="8715436" cy="4929221"/>
          </a:xfrm>
        </p:spPr>
        <p:txBody>
          <a:bodyPr anchor="t">
            <a:normAutofit lnSpcReduction="10000"/>
          </a:bodyPr>
          <a:lstStyle/>
          <a:p>
            <a:pPr lvl="0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установление интересов каждого из партнеров взаимодействия;</a:t>
            </a:r>
          </a:p>
          <a:p>
            <a:pPr lvl="0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настроенность родителей на совместное с педагогами воспитание своих детей;</a:t>
            </a:r>
          </a:p>
          <a:p>
            <a:pPr lvl="0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осуществление педагогической диагностики особенностей семьи и семейного воспитания дошкольников;</a:t>
            </a:r>
          </a:p>
          <a:p>
            <a:pPr lvl="0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согласие родителей на активное включение в образовательный процесс и понимание важности участия родителей в образовательной деятельности;</a:t>
            </a:r>
          </a:p>
          <a:p>
            <a:pPr lvl="0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выработка четких правил действий в процессе сотрудничества (планирование);</a:t>
            </a:r>
          </a:p>
          <a:p>
            <a:pPr lvl="0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владение педагогами методами обучения родителей:</a:t>
            </a:r>
          </a:p>
          <a:p>
            <a:pPr lvl="0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использование активных методов общения;</a:t>
            </a:r>
          </a:p>
          <a:p>
            <a:pPr lvl="0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обязательная обратная связь педагогов с родителями для оценки эффективного взаимодействия;</a:t>
            </a:r>
          </a:p>
          <a:p>
            <a:pPr lvl="0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анализ процесса взаимодействия семьи и ДОО;</a:t>
            </a:r>
          </a:p>
          <a:p>
            <a:pPr lvl="0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определение значимых для педагогов и родителей задач и содержания, на основе которых будет осуществляться взаимодействие в сотрудничестве дошкольного учреждения и семьи.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42844" y="428604"/>
            <a:ext cx="8858312" cy="71438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НАПРАВЛЕНИЯ РАБОТЫ ВЗАИМОДЕЙСТВИЯ СОТРУДНИЧЕСТВА ДОО И СЕМЬИ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85720" y="1142984"/>
            <a:ext cx="8715436" cy="5429287"/>
          </a:xfrm>
        </p:spPr>
        <p:txBody>
          <a:bodyPr anchor="t">
            <a:normAutofit/>
          </a:bodyPr>
          <a:lstStyle/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i="1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marL="0" indent="0" algn="ctr">
              <a:spcBef>
                <a:spcPts val="0"/>
              </a:spcBef>
              <a:buNone/>
            </a:pP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1214423"/>
          <a:ext cx="8715436" cy="4236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599341"/>
                <a:gridCol w="6116095"/>
              </a:tblGrid>
              <a:tr h="35718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Направление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Цель</a:t>
                      </a:r>
                    </a:p>
                    <a:p>
                      <a:pPr algn="ctr"/>
                      <a:endParaRPr lang="ru-RU" sz="2000" b="0" i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677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Информационно - аналитическое</a:t>
                      </a:r>
                    </a:p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/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Выявление интересов, потребностей, запросов родителей, уровня их педагогической грамотности, установление эмоционального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677">
                <a:tc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Наглядно-</a:t>
                      </a:r>
                    </a:p>
                    <a:p>
                      <a:pPr algn="ctr"/>
                      <a:r>
                        <a:rPr lang="ru-RU" sz="160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информационное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Формирование у родителей представлений о деятельности ДОО, знаний о воспитании и развитии детей.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747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Познавательное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Ознакомление родителей с возрастными и психологическими особенностями детей дошкольного возраста, выработка практических навыков воспитания детей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67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Организация досуга</a:t>
                      </a:r>
                    </a:p>
                    <a:p>
                      <a:pPr algn="ctr"/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Создание условий для развития и проявления творческих способностей воспитанников, родителей и педагогов.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571504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ФОРМЫ ВЗАИМОДЕЙСТВИЯ СОТРУДНИЧЕСТВА 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ДОО  И  СЕМЬИ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944" t="30000" b="6863"/>
          <a:stretch/>
        </p:blipFill>
        <p:spPr>
          <a:xfrm>
            <a:off x="214282" y="857232"/>
            <a:ext cx="3286148" cy="1785950"/>
          </a:xfrm>
          <a:prstGeom prst="rect">
            <a:avLst/>
          </a:prstGeom>
          <a:ln w="381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D:\Мамина папка\ДОКУМЕНТЫ_УДАЛЕНКА\ГРАНТЫ\ГРАНТ 1\Фото грант\P_20160331_16312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857232"/>
            <a:ext cx="2714644" cy="1857388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357422" y="4714884"/>
            <a:ext cx="3071834" cy="2000264"/>
          </a:xfrm>
          <a:prstGeom prst="rect">
            <a:avLst/>
          </a:prstGeom>
          <a:ln w="381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C:\Users\User\Desktop\P_20160428_15550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57422" y="2714620"/>
            <a:ext cx="3024000" cy="2016000"/>
          </a:xfrm>
          <a:prstGeom prst="rect">
            <a:avLst/>
          </a:prstGeom>
          <a:ln w="381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1" descr="H:\Для Иры\IMG_0015.JPG"/>
          <p:cNvPicPr>
            <a:picLocks noChangeAspect="1" noChangeArrowheads="1"/>
          </p:cNvPicPr>
          <p:nvPr/>
        </p:nvPicPr>
        <p:blipFill>
          <a:blip r:embed="rId6" cstate="print"/>
          <a:srcRect t="8029" b="10948"/>
          <a:stretch>
            <a:fillRect/>
          </a:stretch>
        </p:blipFill>
        <p:spPr bwMode="auto">
          <a:xfrm>
            <a:off x="5429256" y="4643446"/>
            <a:ext cx="3527996" cy="2071702"/>
          </a:xfrm>
          <a:prstGeom prst="rect">
            <a:avLst/>
          </a:prstGeom>
          <a:ln w="381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7" cstate="print"/>
          <a:srcRect b="32257"/>
          <a:stretch>
            <a:fillRect/>
          </a:stretch>
        </p:blipFill>
        <p:spPr bwMode="auto">
          <a:xfrm>
            <a:off x="5429256" y="2714620"/>
            <a:ext cx="3500462" cy="1928826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10" name="Picture 4" descr="C:\Users\Admin\Desktop\7582496430055114d5e21e09936217db.pn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1009" b="14780"/>
          <a:stretch/>
        </p:blipFill>
        <p:spPr bwMode="auto">
          <a:xfrm>
            <a:off x="3571868" y="857233"/>
            <a:ext cx="2520000" cy="1808136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Users\User\Desktop\842680f153b89f1c7defd0380264a090.jpg (1).jpg"/>
          <p:cNvPicPr>
            <a:picLocks noChangeAspect="1" noChangeArrowheads="1"/>
          </p:cNvPicPr>
          <p:nvPr/>
        </p:nvPicPr>
        <p:blipFill>
          <a:blip r:embed="rId9"/>
          <a:srcRect l="16741" t="2509" r="6250"/>
          <a:stretch>
            <a:fillRect/>
          </a:stretch>
        </p:blipFill>
        <p:spPr bwMode="auto">
          <a:xfrm>
            <a:off x="214282" y="2714620"/>
            <a:ext cx="2071702" cy="4000528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2549</TotalTime>
  <Words>562</Words>
  <Application>Microsoft Office PowerPoint</Application>
  <PresentationFormat>Экран (4:3)</PresentationFormat>
  <Paragraphs>76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«Организация взаимодействия сотрудничества дошкольной образовательной организации  с семьями воспитанников»   </vt:lpstr>
      <vt:lpstr>АКТУАЛЬНОСТЬ В ФГОС ДО</vt:lpstr>
      <vt:lpstr>ГЛАВНЫЕ ПОНЯТИЯ</vt:lpstr>
      <vt:lpstr>ЦЕЛЬ ВЗАИМОДЕЙСТВИЯ СОТРУДНИЧЕСТВА  ДОО И СЕМЬИ</vt:lpstr>
      <vt:lpstr>ЗАДАЧИ РАБОТЫ ВЗАИМОДЕЙСТВИЯ СОТРУДНИЧЕСТВА ДОО И СЕМЬИ</vt:lpstr>
      <vt:lpstr>ПРИНЦИПЫ РАБОТЫ ВЗАИМОДЕЙСТВИЯ СОТРУДНИЧЕСТВА ДОО И СЕМЬИ</vt:lpstr>
      <vt:lpstr>ЭФФЕКТИВНЫЕН УСЛОВИЯ ВЗАИМОДЕЙСТВИЯ СОТРУДНИЧЕСТВА ДОО И СЕМЬИ</vt:lpstr>
      <vt:lpstr>НАПРАВЛЕНИЯ РАБОТЫ ВЗАИМОДЕЙСТВИЯ СОТРУДНИЧЕСТВА ДОО И СЕМЬИ</vt:lpstr>
      <vt:lpstr>ФОРМЫ ВЗАИМОДЕЙСТВИЯ СОТРУДНИЧЕСТВА  ДОО  И  СЕМЬИ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С. Худякова</dc:creator>
  <cp:lastModifiedBy>Светлана</cp:lastModifiedBy>
  <cp:revision>394</cp:revision>
  <dcterms:created xsi:type="dcterms:W3CDTF">2018-04-23T09:49:04Z</dcterms:created>
  <dcterms:modified xsi:type="dcterms:W3CDTF">2022-12-06T16:15:45Z</dcterms:modified>
</cp:coreProperties>
</file>