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302" r:id="rId3"/>
    <p:sldId id="311" r:id="rId4"/>
    <p:sldId id="310" r:id="rId5"/>
    <p:sldId id="306" r:id="rId6"/>
    <p:sldId id="307" r:id="rId7"/>
    <p:sldId id="313" r:id="rId8"/>
    <p:sldId id="31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EAE333B-1B9F-4B6C-AB8E-06472F8F0068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C1E53C84-3A8A-41B6-95A0-0CA8E19955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5D7AA-3BA5-4E28-B3C3-73B93BFC1E24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3DDCE-271B-46E7-8EB2-0F15A27AB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C0063-D613-4DD7-8ED4-A268A17E31C8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1972F-58E3-4B2A-B405-CC2B82B51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1BCD8-7074-4496-906B-01DDD561BC01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EF4E5-70D0-44D1-9836-A273DD682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E0F50-C91C-4284-9D14-7070BC150359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D0F1D-9390-4D16-8423-4B8A4B858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02BD6-C0B6-48AD-8704-AB0EA51F736C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FBAD9-346B-4E83-8E9C-43883D7CD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C9A47-48A3-4B9C-854E-F3CB2F711966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77E7F-9201-4BF1-ACC3-24D638D77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7D115-7625-44D8-9C63-BC7C56797DA6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9DAD4-E3C1-4475-9C08-CDC75795E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CE64F-837E-4B12-921D-139D12E6E579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9D40A-DF0A-43E3-A10E-DE2EFB0AC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9FC25-95BA-4DFB-97B8-9596D899AD91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E3ACC-686F-4403-923E-746411D36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849460-DC2E-4076-BFDE-1F8D080BEAFC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C636D-03C9-4532-B83B-5EEE72ADAE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8DEED-4D6A-4EF5-B641-308619209EAD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1A0B9-E6EC-416F-A361-DE9E2EFE3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9C4F3E-2E69-4D6B-8118-722778FA4CCA}" type="datetimeFigureOut">
              <a:rPr lang="ru-RU"/>
              <a:pPr>
                <a:defRPr/>
              </a:pPr>
              <a:t>07.11.2021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8E6B0BB-C23A-4F43-BBC0-B6D9BB61EA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32040" y="2132856"/>
            <a:ext cx="36718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мораль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572000" y="3717032"/>
            <a:ext cx="4321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нравственность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32040" y="5301208"/>
            <a:ext cx="39608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культура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788024" y="0"/>
            <a:ext cx="324008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en-US" sz="4000" b="1" dirty="0" smtClean="0"/>
          </a:p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     этика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62068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Учение о нравственности и морали, правильном и достойном поведении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628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Правила поведения, одобренные людьми и объясняющие, какие поступки считаются добрыми, а какие злыми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5010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Добрые качества человека, побуждающие его следовать правилам морали.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5013176"/>
            <a:ext cx="4572000" cy="92794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969895" algn="ctr"/>
                <a:tab pos="5940425" algn="r"/>
              </a:tabLst>
            </a:pPr>
            <a:r>
              <a:rPr lang="ru-RU" sz="2400" dirty="0" smtClean="0">
                <a:latin typeface="Monotype Corsiva" pitchFamily="66" charset="0"/>
                <a:ea typeface="Times New Roman"/>
                <a:cs typeface="Times New Roman"/>
              </a:rPr>
              <a:t>Всё полезное и красивое, что создано людьми, а не природой.</a:t>
            </a:r>
            <a:endParaRPr lang="ru-RU" sz="2400" dirty="0">
              <a:latin typeface="Monotype Corsiva" pitchFamily="66" charset="0"/>
              <a:ea typeface="Times New Roman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99792" y="0"/>
            <a:ext cx="38988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Monotype Corsiva" pitchFamily="66" charset="0"/>
              </a:rPr>
              <a:t>Вспоминаем, что знаем</a:t>
            </a:r>
            <a:endParaRPr lang="ru-RU" sz="32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36296" y="476672"/>
            <a:ext cx="11288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добро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04664"/>
            <a:ext cx="680186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Мысли, слова, дела,  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которые люди считают хорошими и  полезными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1988840"/>
            <a:ext cx="59442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Справедливость, добро, совесть, свобода -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92789" y="1988840"/>
            <a:ext cx="32512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Духовные ценности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3140968"/>
            <a:ext cx="30444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Образец поведения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36198" y="3244334"/>
            <a:ext cx="11288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идеал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44208" y="4509120"/>
            <a:ext cx="1588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общение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4653136"/>
            <a:ext cx="50449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Обмен информацией между людьми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5733256"/>
            <a:ext cx="721543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Готовность помочь кому-либо, не ожидая награды, </a:t>
            </a:r>
          </a:p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  <a:cs typeface="Times New Roman" pitchFamily="18" charset="0"/>
              </a:rPr>
              <a:t>готовность простить за плохие поступки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516216" y="6211669"/>
            <a:ext cx="21371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милосердие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sova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501008"/>
            <a:ext cx="2592387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2879725" y="3861048"/>
            <a:ext cx="6264275" cy="369332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235825" y="6308725"/>
            <a:ext cx="3352800" cy="3651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548680"/>
            <a:ext cx="770485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969895" algn="ctr"/>
                <a:tab pos="5940425" algn="r"/>
              </a:tabLst>
            </a:pPr>
            <a:r>
              <a:rPr lang="ru-RU" sz="4000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НРАВСТВЕННЫЙ ВЫБОР</a:t>
            </a:r>
            <a:endParaRPr lang="ru-RU" sz="4000" b="1" dirty="0">
              <a:solidFill>
                <a:srgbClr val="C00000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789040"/>
            <a:ext cx="6300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B050"/>
                </a:solidFill>
              </a:rPr>
              <a:t>      ОСНОВЫ СВЕТСКОЙ ЭТИКИ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1844824"/>
            <a:ext cx="69482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</a:rPr>
              <a:t>Нравственность - </a:t>
            </a:r>
            <a:r>
              <a:rPr lang="ru-RU" sz="2800" dirty="0" smtClean="0">
                <a:solidFill>
                  <a:srgbClr val="00B050"/>
                </a:solidFill>
                <a:latin typeface="Monotype Corsiva" pitchFamily="66" charset="0"/>
              </a:rPr>
              <a:t>добрые качества человека, побуждающие его следовать правилам морали</a:t>
            </a: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.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7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9" y="836713"/>
            <a:ext cx="78488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Обучающее сочинение выпускницы 2016 года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Нравственный выбор – это выбор, от которого зависит исход какой-либо ситуации. Такой выбор нам приходится совершать на каждом шагу.</a:t>
            </a:r>
          </a:p>
          <a:p>
            <a:r>
              <a:rPr lang="ru-RU" dirty="0"/>
              <a:t>Нравственный выбор доказывается в тексте по </a:t>
            </a:r>
            <a:r>
              <a:rPr lang="ru-RU" dirty="0" err="1"/>
              <a:t>В.Железникову</a:t>
            </a:r>
            <a:r>
              <a:rPr lang="ru-RU" dirty="0"/>
              <a:t> в предложениях 10-12. В этих предложениях говорится о том, что мальчик сделал выбор: дарить девочке Лене Поповой цветы или нет.</a:t>
            </a:r>
          </a:p>
          <a:p>
            <a:r>
              <a:rPr lang="ru-RU" dirty="0"/>
              <a:t>Для меня примером нравственного выбора является один сюжет из фильма «Марсианин». Космонавту пришлось сделать выбор: либо ждать помощи, когда ее спасут, либо самому спасать себя. И он начал спасать себя, выращивая еду на Марсе. И хотя это было невозможно, но придумал, как это сделать. Так ему удалось на целых три года продлить себе жизнь тем, что выращивал еду.</a:t>
            </a:r>
          </a:p>
          <a:p>
            <a:r>
              <a:rPr lang="ru-RU" dirty="0"/>
              <a:t>Нравственный выбор – это показатель твоих душевных качеств.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76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364798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СВОБОДА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27784" y="2564904"/>
            <a:ext cx="20948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ВЫБОР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4005064"/>
            <a:ext cx="53338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НРАВСТВЕННОСТЬ</a:t>
            </a:r>
            <a:endParaRPr lang="ru-RU" sz="4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23895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СВОБОДА</a:t>
            </a:r>
            <a:r>
              <a:rPr lang="ru-RU" sz="3200" dirty="0" smtClean="0"/>
              <a:t> -</a:t>
            </a:r>
            <a:endParaRPr lang="ru-RU" sz="3200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339752" y="332656"/>
            <a:ext cx="66237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способность человека определять своё поведение с учетом законов природы и общества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429000"/>
            <a:ext cx="5769849" cy="6890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2969895" algn="ctr"/>
                <a:tab pos="5940425" algn="r"/>
              </a:tabLst>
            </a:pPr>
            <a:r>
              <a:rPr lang="ru-RU" sz="3600" u="sng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НРАВСТВЕННЫЙ ВЫБОР-</a:t>
            </a:r>
            <a:endParaRPr lang="ru-RU" sz="3600" u="sng" dirty="0">
              <a:solidFill>
                <a:srgbClr val="C00000"/>
              </a:solidFill>
              <a:latin typeface="Calibri"/>
              <a:ea typeface="Times New Roman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4365104"/>
            <a:ext cx="6300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выбор, направленный во благо другого человека.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9803980"/>
              </p:ext>
            </p:extLst>
          </p:nvPr>
        </p:nvGraphicFramePr>
        <p:xfrm>
          <a:off x="755576" y="836714"/>
          <a:ext cx="7272808" cy="5552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1838">
                  <a:extLst>
                    <a:ext uri="{9D8B030D-6E8A-4147-A177-3AD203B41FA5}">
                      <a16:colId xmlns:a16="http://schemas.microsoft.com/office/drawing/2014/main" val="902492745"/>
                    </a:ext>
                  </a:extLst>
                </a:gridCol>
                <a:gridCol w="3950970">
                  <a:extLst>
                    <a:ext uri="{9D8B030D-6E8A-4147-A177-3AD203B41FA5}">
                      <a16:colId xmlns:a16="http://schemas.microsoft.com/office/drawing/2014/main" val="3575369199"/>
                    </a:ext>
                  </a:extLst>
                </a:gridCol>
              </a:tblGrid>
              <a:tr h="71956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ВЫБОР ИЛИ НРАВСТВЕННЫЙ ВЫБОР?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2331156"/>
                  </a:ext>
                </a:extLst>
              </a:tr>
              <a:tr h="719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СЪЕСТЬ КОНФЕТУ ИЛИ </a:t>
                      </a:r>
                      <a:r>
                        <a:rPr lang="ru-RU" sz="1800" dirty="0" smtClean="0">
                          <a:effectLst/>
                        </a:rPr>
                        <a:t>НЕТ?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ПРЕДЛОЖИТЬ</a:t>
                      </a:r>
                      <a:r>
                        <a:rPr lang="ru-RU" sz="1800" baseline="0" dirty="0" smtClean="0">
                          <a:effectLst/>
                        </a:rPr>
                        <a:t> ПОМОЩЬ ОДНОКЛАССНИКУ, КОТОРЫЙ НЕ УСПЕВАЕТ </a:t>
                      </a:r>
                      <a:r>
                        <a:rPr lang="ru-RU" sz="1800" dirty="0" smtClean="0">
                          <a:effectLst/>
                        </a:rPr>
                        <a:t> ПО НЕКОТОРЫМ ПРЕДМЕТАМ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3069384"/>
                  </a:ext>
                </a:extLst>
              </a:tr>
              <a:tr h="1476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ПОЕХАТЬ В ШКОЛУ НА АВТОБУСЕ ИЛИ ОТПРАВИТЬСЯ </a:t>
                      </a:r>
                      <a:r>
                        <a:rPr lang="ru-RU" sz="1800" dirty="0" smtClean="0">
                          <a:effectLst/>
                        </a:rPr>
                        <a:t>ПЕШКОМ?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УСТУПИТЬ СВОЕ МЕСТО В </a:t>
                      </a:r>
                      <a:r>
                        <a:rPr lang="ru-RU" sz="1800" dirty="0" smtClean="0">
                          <a:effectLst/>
                        </a:rPr>
                        <a:t>АВТОБУСЕ ВЗРОСЛОМУ</a:t>
                      </a:r>
                      <a:r>
                        <a:rPr lang="ru-RU" sz="1800" baseline="0" dirty="0" smtClean="0">
                          <a:effectLst/>
                        </a:rPr>
                        <a:t> ЧЕЛОВЕКУ ИЛИ УЧЕНИКУ НАЧАЛЬНЫХ КЛАССОВ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9720894"/>
                  </a:ext>
                </a:extLst>
              </a:tr>
              <a:tr h="719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ХОЧУ</a:t>
                      </a:r>
                      <a:r>
                        <a:rPr lang="ru-RU" sz="1800" baseline="0" dirty="0" smtClean="0">
                          <a:effectLst/>
                        </a:rPr>
                        <a:t> ПОСМОТРЕТЬ </a:t>
                      </a:r>
                      <a:r>
                        <a:rPr lang="ru-RU" sz="1800" dirty="0" smtClean="0">
                          <a:effectLst/>
                        </a:rPr>
                        <a:t> </a:t>
                      </a:r>
                      <a:r>
                        <a:rPr lang="ru-RU" sz="1800" dirty="0">
                          <a:effectLst/>
                        </a:rPr>
                        <a:t>НОВЫЙ ФИЛЬМ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НУЖНО ПРИСМОТРЕТЬ </a:t>
                      </a:r>
                      <a:r>
                        <a:rPr lang="ru-RU" sz="1800" dirty="0">
                          <a:effectLst/>
                        </a:rPr>
                        <a:t>ЗА БРАТЬЯМИ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9229525"/>
                  </a:ext>
                </a:extLst>
              </a:tr>
              <a:tr h="14769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ХОДИТЬ В ШКОЛУ, ПОТОМУ ЧТО НАДО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ХОДИТЬ В ШКОЛУ, ЧТОБЫ УЧИТЬСЯ И РАЗВИВАТЬСЯ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8882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596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6"/>
            <a:ext cx="7632848" cy="4982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ts val="1470"/>
              </a:lnSpc>
              <a:spcAft>
                <a:spcPts val="0"/>
              </a:spcAft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чего зависит принятие решения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нравственном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выборе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14350" indent="-514350">
              <a:lnSpc>
                <a:spcPts val="1470"/>
              </a:lnSpc>
              <a:spcAft>
                <a:spcPts val="0"/>
              </a:spcAft>
              <a:buAutoNum type="arabicPeriod"/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ts val="1470"/>
              </a:lnSpc>
              <a:spcAft>
                <a:spcPts val="0"/>
              </a:spcAft>
              <a:buAutoNum type="arabicPeriod"/>
            </a:pPr>
            <a:endParaRPr lang="ru-RU" sz="3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ts val="1470"/>
              </a:lnSpc>
              <a:spcAft>
                <a:spcPts val="0"/>
              </a:spcAft>
              <a:buAutoNum type="arabicPeriod"/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. Что является определяющим в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принятии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решения при нравственном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выборе?</a:t>
            </a: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 Как развить чувство ответственности?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86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4кл 1ур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4кл 1ур</Template>
  <TotalTime>1518</TotalTime>
  <Words>246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Georgia</vt:lpstr>
      <vt:lpstr>Monotype Corsiva</vt:lpstr>
      <vt:lpstr>Times New Roman</vt:lpstr>
      <vt:lpstr>Trebuchet MS</vt:lpstr>
      <vt:lpstr>презентация 4кл 1ур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111</cp:lastModifiedBy>
  <cp:revision>117</cp:revision>
  <dcterms:created xsi:type="dcterms:W3CDTF">2012-09-20T14:28:37Z</dcterms:created>
  <dcterms:modified xsi:type="dcterms:W3CDTF">2021-11-07T15:01:24Z</dcterms:modified>
</cp:coreProperties>
</file>