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8"/>
  </p:notesMasterIdLst>
  <p:sldIdLst>
    <p:sldId id="256" r:id="rId2"/>
    <p:sldId id="270" r:id="rId3"/>
    <p:sldId id="274" r:id="rId4"/>
    <p:sldId id="271" r:id="rId5"/>
    <p:sldId id="258" r:id="rId6"/>
    <p:sldId id="259" r:id="rId7"/>
    <p:sldId id="260" r:id="rId8"/>
    <p:sldId id="261" r:id="rId9"/>
    <p:sldId id="262" r:id="rId10"/>
    <p:sldId id="263" r:id="rId11"/>
    <p:sldId id="275" r:id="rId12"/>
    <p:sldId id="264" r:id="rId13"/>
    <p:sldId id="265" r:id="rId14"/>
    <p:sldId id="272" r:id="rId15"/>
    <p:sldId id="273" r:id="rId16"/>
    <p:sldId id="266" r:id="rId17"/>
    <p:sldId id="267" r:id="rId18"/>
    <p:sldId id="268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69" r:id="rId27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526" y="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1pPr>
          </a:lstStyle>
          <a:p>
            <a:pPr>
              <a:defRPr/>
            </a:pPr>
            <a:fld id="{0D509E0C-8DCB-4225-85D7-07E9E3F00E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58686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74C20675-BA7C-4CB6-9C81-E170C03113D3}" type="slidenum">
              <a:rPr lang="ru-RU" altLang="ru-RU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1</a:t>
            </a:fld>
            <a:endParaRPr lang="ru-RU" altLang="ru-RU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96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2442646B-1D42-403D-A269-6863B954DED6}" type="slidenum">
              <a:rPr lang="ru-RU" altLang="ru-RU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16</a:t>
            </a:fld>
            <a:endParaRPr lang="ru-RU" altLang="ru-RU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389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80103EFD-D36E-4D36-B973-62560F3F861B}" type="slidenum">
              <a:rPr lang="ru-RU" altLang="ru-RU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17</a:t>
            </a:fld>
            <a:endParaRPr lang="ru-RU" altLang="ru-RU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3993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4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C2094D6B-378C-42E7-AA23-C9604A2A97D5}" type="slidenum">
              <a:rPr lang="ru-RU" altLang="ru-RU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18</a:t>
            </a:fld>
            <a:endParaRPr lang="ru-RU" altLang="ru-RU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4096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F21FB716-F606-4053-A837-0DB9DD21030F}" type="slidenum">
              <a:rPr lang="ru-RU" altLang="ru-RU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26</a:t>
            </a:fld>
            <a:endParaRPr lang="ru-RU" altLang="ru-RU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419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A6A159BA-DF5C-4271-B145-C795534EB0A1}" type="slidenum">
              <a:rPr lang="ru-RU" altLang="ru-RU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5</a:t>
            </a:fld>
            <a:endParaRPr lang="ru-RU" altLang="ru-RU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3072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71E4C227-1A8C-4A3F-8826-DCD3AEBFB5C2}" type="slidenum">
              <a:rPr lang="ru-RU" altLang="ru-RU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6</a:t>
            </a:fld>
            <a:endParaRPr lang="ru-RU" altLang="ru-RU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3174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FFC07649-ED1E-409C-9DA5-AB5DD88C0BCD}" type="slidenum">
              <a:rPr lang="ru-RU" altLang="ru-RU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7</a:t>
            </a:fld>
            <a:endParaRPr lang="ru-RU" altLang="ru-RU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327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45CBDDB5-D03F-421B-8B61-077A2ED07AEE}" type="slidenum">
              <a:rPr lang="ru-RU" altLang="ru-RU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8</a:t>
            </a:fld>
            <a:endParaRPr lang="ru-RU" altLang="ru-RU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3379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2C463374-E963-4E23-B812-3B20806C12D9}" type="slidenum">
              <a:rPr lang="ru-RU" altLang="ru-RU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9</a:t>
            </a:fld>
            <a:endParaRPr lang="ru-RU" altLang="ru-RU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3481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B799D9EF-5E37-4E37-970D-E7585F68093E}" type="slidenum">
              <a:rPr lang="ru-RU" altLang="ru-RU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10</a:t>
            </a:fld>
            <a:endParaRPr lang="ru-RU" altLang="ru-RU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3584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C55B7F98-6A28-4391-A92B-0E651974B945}" type="slidenum">
              <a:rPr lang="ru-RU" altLang="ru-RU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12</a:t>
            </a:fld>
            <a:endParaRPr lang="ru-RU" altLang="ru-RU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3686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CBD8ABC1-D8BB-4884-BDC0-D354A5773805}" type="slidenum">
              <a:rPr lang="ru-RU" altLang="ru-RU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13</a:t>
            </a:fld>
            <a:endParaRPr lang="ru-RU" altLang="ru-RU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378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19CE0E-AF63-4741-8A8A-A00CBF9C07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724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9657B0-AEE3-4F9C-A62B-F353482D3B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603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645477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64547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E6BBD4-8006-42B5-82E1-285EA17CCE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618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672914-AB4C-4BFA-83E8-BA19BA5DD7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91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618463-9C05-4811-855A-03E5AE1A37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634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86FF53-0A8C-45F8-8ADC-4F5E80741C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135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653776-4796-4941-A471-46A356696B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778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774884-4AA0-4D71-AB83-99713EEA59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065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E25DB1-8DF9-4816-95FE-39A905213E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065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0652DE-F74D-4C3C-AFF7-9E4A561930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123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C7D966-3E0A-404A-B887-4E64FB9E25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3928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98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/>
              <a:t>Для правки структуры щелкните мышью</a:t>
            </a:r>
          </a:p>
          <a:p>
            <a:pPr lvl="1"/>
            <a:r>
              <a:rPr lang="en-GB" altLang="ru-RU"/>
              <a:t>Второй уровень структуры</a:t>
            </a:r>
          </a:p>
          <a:p>
            <a:pPr lvl="2"/>
            <a:r>
              <a:rPr lang="en-GB" altLang="ru-RU"/>
              <a:t>Третий уровень структуры</a:t>
            </a:r>
          </a:p>
          <a:p>
            <a:pPr lvl="3"/>
            <a:r>
              <a:rPr lang="en-GB" altLang="ru-RU"/>
              <a:t>Четвёртый уровень структуры</a:t>
            </a:r>
          </a:p>
          <a:p>
            <a:pPr lvl="4"/>
            <a:r>
              <a:rPr lang="en-GB" altLang="ru-RU"/>
              <a:t>Пятый уровень структуры</a:t>
            </a:r>
          </a:p>
          <a:p>
            <a:pPr lvl="4"/>
            <a:r>
              <a:rPr lang="en-GB" altLang="ru-RU"/>
              <a:t>Шестой уровень структуры</a:t>
            </a:r>
          </a:p>
          <a:p>
            <a:pPr lvl="4"/>
            <a:r>
              <a:rPr lang="en-GB" altLang="ru-RU"/>
              <a:t>Седьмой уровень структуры</a:t>
            </a:r>
          </a:p>
          <a:p>
            <a:pPr lvl="4"/>
            <a:r>
              <a:rPr lang="en-GB" altLang="ru-RU"/>
              <a:t>Восьмой уровень структуры</a:t>
            </a:r>
          </a:p>
          <a:p>
            <a:pPr lvl="4"/>
            <a:r>
              <a:rPr lang="en-GB" altLang="ru-RU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1pPr>
          </a:lstStyle>
          <a:p>
            <a:pPr>
              <a:defRPr/>
            </a:pPr>
            <a:fld id="{2F611E03-8D24-443D-BE0F-B45DF163EC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0"/>
          <a:cs typeface="Microsoft YaHei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1"/>
          <p:cNvSpPr txBox="1">
            <a:spLocks noChangeArrowheads="1"/>
          </p:cNvSpPr>
          <p:nvPr/>
        </p:nvSpPr>
        <p:spPr bwMode="auto">
          <a:xfrm>
            <a:off x="511175" y="360363"/>
            <a:ext cx="9070975" cy="6456362"/>
          </a:xfrm>
          <a:prstGeom prst="rect">
            <a:avLst/>
          </a:prstGeom>
          <a:solidFill>
            <a:srgbClr val="CFE7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28224" rIns="0" bIns="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/>
            <a:endParaRPr lang="ru-RU" altLang="ru-RU" sz="3200">
              <a:solidFill>
                <a:srgbClr val="000000"/>
              </a:solidFill>
            </a:endParaRPr>
          </a:p>
          <a:p>
            <a:pPr algn="ctr" eaLnBrk="1"/>
            <a:endParaRPr lang="ru-RU" altLang="ru-RU" sz="3200">
              <a:solidFill>
                <a:srgbClr val="000000"/>
              </a:solidFill>
            </a:endParaRPr>
          </a:p>
          <a:p>
            <a:pPr algn="ctr" eaLnBrk="1"/>
            <a:endParaRPr lang="ru-RU" altLang="ru-RU" sz="3200">
              <a:solidFill>
                <a:srgbClr val="000000"/>
              </a:solidFill>
            </a:endParaRPr>
          </a:p>
        </p:txBody>
      </p:sp>
      <p:sp>
        <p:nvSpPr>
          <p:cNvPr id="2053" name="TextBox 3"/>
          <p:cNvSpPr txBox="1">
            <a:spLocks noChangeArrowheads="1"/>
          </p:cNvSpPr>
          <p:nvPr/>
        </p:nvSpPr>
        <p:spPr bwMode="auto">
          <a:xfrm>
            <a:off x="1511300" y="3348038"/>
            <a:ext cx="7734300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5400" b="1">
                <a:solidFill>
                  <a:srgbClr val="7030A0"/>
                </a:solidFill>
                <a:latin typeface="Times New Roman" pitchFamily="16" charset="0"/>
                <a:cs typeface="Times New Roman" pitchFamily="16" charset="0"/>
              </a:rPr>
              <a:t>Зоологический музей</a:t>
            </a:r>
          </a:p>
        </p:txBody>
      </p:sp>
      <p:sp>
        <p:nvSpPr>
          <p:cNvPr id="2054" name="TextBox 4"/>
          <p:cNvSpPr txBox="1">
            <a:spLocks noChangeArrowheads="1"/>
          </p:cNvSpPr>
          <p:nvPr/>
        </p:nvSpPr>
        <p:spPr bwMode="auto">
          <a:xfrm>
            <a:off x="2846388" y="6227763"/>
            <a:ext cx="3994150" cy="6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dirty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Санкт-Петербург</a:t>
            </a:r>
          </a:p>
          <a:p>
            <a:pPr algn="ctr"/>
            <a:r>
              <a:rPr lang="ru-RU" altLang="ru-RU" dirty="0">
                <a:solidFill>
                  <a:srgbClr val="002060"/>
                </a:solidFill>
                <a:latin typeface="Times New Roman" pitchFamily="16" charset="0"/>
                <a:cs typeface="Times New Roman" pitchFamily="16" charset="0"/>
              </a:rPr>
              <a:t> 2022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1"/>
          <p:cNvSpPr txBox="1">
            <a:spLocks noChangeArrowheads="1"/>
          </p:cNvSpPr>
          <p:nvPr/>
        </p:nvSpPr>
        <p:spPr bwMode="auto">
          <a:xfrm>
            <a:off x="503238" y="301625"/>
            <a:ext cx="9070975" cy="645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just" eaLnBrk="1"/>
            <a:r>
              <a:rPr lang="ru-RU" altLang="ru-RU" sz="2000" b="1">
                <a:solidFill>
                  <a:srgbClr val="000000"/>
                </a:solidFill>
              </a:rPr>
              <a:t>	В коллекции морских млекопитающих представлен самый большой экспонат музея — скелет громадного синего кита длиной 25 метров.</a:t>
            </a:r>
          </a:p>
          <a:p>
            <a:pPr algn="ctr" eaLnBrk="1">
              <a:lnSpc>
                <a:spcPct val="140000"/>
              </a:lnSpc>
            </a:pPr>
            <a:endParaRPr lang="ru-RU" altLang="ru-RU" sz="2000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 sz="3200">
              <a:solidFill>
                <a:srgbClr val="000000"/>
              </a:solidFill>
            </a:endParaRPr>
          </a:p>
        </p:txBody>
      </p:sp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258888"/>
            <a:ext cx="6985000" cy="514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063" y="755650"/>
            <a:ext cx="8208962" cy="576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1"/>
          <p:cNvSpPr txBox="1">
            <a:spLocks noChangeArrowheads="1"/>
          </p:cNvSpPr>
          <p:nvPr/>
        </p:nvSpPr>
        <p:spPr bwMode="auto">
          <a:xfrm>
            <a:off x="503238" y="301625"/>
            <a:ext cx="9070975" cy="645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/>
            <a:r>
              <a:rPr lang="ru-RU" altLang="ru-RU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Уникальны экспонаты мамонтового зала. Мамонты исчезли несколько тысяч лет назад, но в музее имеются экспонаты  скелетов мамонтов с огромными бивнями. Здесь выставлено знаменитое чучело «Берёзовского мамонта» в той позе, в которой он был найден. Его останки обнаружил в 1900 году  сибирский охотник на берегу речки Берёзовки. Этот  экспонат стал эмблемой Зоологического музея. </a:t>
            </a:r>
            <a:r>
              <a:rPr lang="ru-RU" altLang="ru-RU">
                <a:latin typeface="Times New Roman" pitchFamily="16" charset="0"/>
                <a:cs typeface="Times New Roman" pitchFamily="16" charset="0"/>
              </a:rPr>
              <a:t>Абсолютный возраст находки, судя по данным радиоуглеродного анализа, составляет примерно 35 800 лет.</a:t>
            </a:r>
          </a:p>
          <a:p>
            <a:pPr algn="ctr" eaLnBrk="1"/>
            <a:endParaRPr lang="ru-RU" altLang="ru-RU">
              <a:solidFill>
                <a:srgbClr val="000000"/>
              </a:solidFill>
              <a:latin typeface="Times New Roman" pitchFamily="16" charset="0"/>
              <a:cs typeface="Times New Roman" pitchFamily="16" charset="0"/>
            </a:endParaRPr>
          </a:p>
          <a:p>
            <a:pPr algn="ctr" eaLnBrk="1">
              <a:lnSpc>
                <a:spcPct val="140000"/>
              </a:lnSpc>
            </a:pPr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38" y="1908175"/>
            <a:ext cx="8497887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/>
          <p:cNvSpPr txBox="1">
            <a:spLocks noChangeArrowheads="1"/>
          </p:cNvSpPr>
          <p:nvPr/>
        </p:nvSpPr>
        <p:spPr bwMode="auto">
          <a:xfrm>
            <a:off x="503238" y="301625"/>
            <a:ext cx="9070975" cy="645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just" eaLnBrk="1"/>
            <a:r>
              <a:rPr lang="ru-RU" altLang="ru-RU" sz="2000">
                <a:solidFill>
                  <a:srgbClr val="000000"/>
                </a:solidFill>
              </a:rPr>
              <a:t>	В отдельной витрине разместили еще одну необычную находку — мумию детеныша мамонта. Мамонтенка извлекли из многолетней мерзлоты в Сибири и дали ему имя Дима. Так назывался ручеек, на берегу которого нашли мамонтенка. </a:t>
            </a:r>
            <a:r>
              <a:rPr lang="ru-RU" altLang="ru-RU" sz="2000"/>
              <a:t>Абсолютный возраст находки, по данным радиоуглеродного анализа, составляет 39–40 тысяч лет.</a:t>
            </a:r>
            <a:endParaRPr lang="ru-RU" altLang="ru-RU" sz="2000">
              <a:latin typeface="Times New Roman" pitchFamily="16" charset="0"/>
              <a:cs typeface="Times New Roman" pitchFamily="16" charset="0"/>
            </a:endParaRPr>
          </a:p>
          <a:p>
            <a:pPr algn="just" eaLnBrk="1"/>
            <a:endParaRPr lang="ru-RU" altLang="ru-RU" sz="2000">
              <a:solidFill>
                <a:srgbClr val="000000"/>
              </a:solidFill>
            </a:endParaRPr>
          </a:p>
          <a:p>
            <a:pPr algn="ctr" eaLnBrk="1"/>
            <a:endParaRPr lang="ru-RU" altLang="ru-RU" sz="3200">
              <a:solidFill>
                <a:srgbClr val="000000"/>
              </a:solidFill>
            </a:endParaRPr>
          </a:p>
          <a:p>
            <a:pPr algn="ctr" eaLnBrk="1"/>
            <a:endParaRPr lang="ru-RU" altLang="ru-RU" sz="3200">
              <a:solidFill>
                <a:srgbClr val="000000"/>
              </a:solidFill>
            </a:endParaRPr>
          </a:p>
          <a:p>
            <a:pPr algn="ctr" eaLnBrk="1"/>
            <a:endParaRPr lang="ru-RU" altLang="ru-RU" sz="3200">
              <a:solidFill>
                <a:srgbClr val="000000"/>
              </a:solidFill>
            </a:endParaRPr>
          </a:p>
          <a:p>
            <a:pPr algn="ctr" eaLnBrk="1"/>
            <a:endParaRPr lang="ru-RU" altLang="ru-RU" sz="3200">
              <a:solidFill>
                <a:srgbClr val="000000"/>
              </a:solidFill>
            </a:endParaRPr>
          </a:p>
          <a:p>
            <a:pPr algn="ctr" eaLnBrk="1"/>
            <a:endParaRPr lang="ru-RU" altLang="ru-RU" sz="3200">
              <a:solidFill>
                <a:srgbClr val="000000"/>
              </a:solidFill>
            </a:endParaRPr>
          </a:p>
          <a:p>
            <a:pPr algn="ctr" eaLnBrk="1"/>
            <a:endParaRPr lang="ru-RU" altLang="ru-RU" sz="3200">
              <a:solidFill>
                <a:srgbClr val="000000"/>
              </a:solidFill>
            </a:endParaRPr>
          </a:p>
          <a:p>
            <a:pPr algn="ctr" eaLnBrk="1"/>
            <a:endParaRPr lang="ru-RU" altLang="ru-RU" sz="3200">
              <a:solidFill>
                <a:srgbClr val="000000"/>
              </a:solidFill>
            </a:endParaRP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2519363"/>
            <a:ext cx="4824412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434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113" y="2519363"/>
            <a:ext cx="4005262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Южный слон в музеи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5857" y="1547589"/>
            <a:ext cx="8072494" cy="50995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936625" y="395288"/>
            <a:ext cx="8712200" cy="6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altLang="ru-RU">
                <a:latin typeface="Times New Roman" pitchFamily="16" charset="0"/>
                <a:cs typeface="Times New Roman" pitchFamily="16" charset="0"/>
              </a:rPr>
              <a:t>Особенно впечатляет Южный слон, его высота была более 4,5 метра. Это можно представить, как высоко только, если только подойти к нему. Очень впечатляет размер.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936625" y="539750"/>
            <a:ext cx="8567738" cy="112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altLang="ru-RU">
                <a:latin typeface="Times New Roman" pitchFamily="16" charset="0"/>
                <a:cs typeface="Times New Roman" pitchFamily="16" charset="0"/>
              </a:rPr>
              <a:t>Дальше следуют млекопитающие. Вы увидите от самых маленьких грызунов до сильных и больших медведей и тигров и можно увидеть в натуральную величину лошадь Пржевальского. Красиво оформлены стенды с различными животными, но волки зимой как то получились особенно хорошо.</a:t>
            </a:r>
          </a:p>
        </p:txBody>
      </p:sp>
      <p:pic>
        <p:nvPicPr>
          <p:cNvPr id="3" name="Picture 2" descr="Фото волков зимой в Зоологическом музее в СПб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9751" y="2195661"/>
            <a:ext cx="8501122" cy="4448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1"/>
          <p:cNvSpPr txBox="1">
            <a:spLocks noChangeArrowheads="1"/>
          </p:cNvSpPr>
          <p:nvPr/>
        </p:nvSpPr>
        <p:spPr bwMode="auto">
          <a:xfrm>
            <a:off x="503238" y="301625"/>
            <a:ext cx="9070975" cy="645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just" eaLnBrk="1"/>
            <a:r>
              <a:rPr lang="ru-RU" altLang="ru-RU" sz="2000" b="1">
                <a:solidFill>
                  <a:srgbClr val="000000"/>
                </a:solidFill>
              </a:rPr>
              <a:t>	Среди экспонатов музея редкие породы домашних животных и единственное в мире чучело пингвина-альбиноса.</a:t>
            </a: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8288" y="1368425"/>
            <a:ext cx="5081587" cy="496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"/>
          <p:cNvSpPr txBox="1">
            <a:spLocks noChangeArrowheads="1"/>
          </p:cNvSpPr>
          <p:nvPr/>
        </p:nvSpPr>
        <p:spPr bwMode="auto">
          <a:xfrm>
            <a:off x="503238" y="301625"/>
            <a:ext cx="9070975" cy="645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just" eaLnBrk="1"/>
            <a:r>
              <a:rPr lang="ru-RU" altLang="ru-RU" sz="2000" b="1">
                <a:solidFill>
                  <a:srgbClr val="000000"/>
                </a:solidFill>
              </a:rPr>
              <a:t>	Отдельная экспозиция посвящена многочисленным насекомым. Большой восторг вызывают самые крупные бабочки в мире. Размах их красивых крыльев достигает 25-30 сантиметров.</a:t>
            </a: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 sz="3200">
              <a:solidFill>
                <a:srgbClr val="000000"/>
              </a:solidFill>
            </a:endParaRPr>
          </a:p>
          <a:p>
            <a:pPr algn="ctr" eaLnBrk="1"/>
            <a:endParaRPr lang="ru-RU" altLang="ru-RU" sz="3200">
              <a:solidFill>
                <a:srgbClr val="000000"/>
              </a:solidFill>
            </a:endParaRPr>
          </a:p>
          <a:p>
            <a:pPr algn="ctr" eaLnBrk="1"/>
            <a:endParaRPr lang="ru-RU" altLang="ru-RU" sz="3200">
              <a:solidFill>
                <a:srgbClr val="000000"/>
              </a:solidFill>
            </a:endParaRPr>
          </a:p>
          <a:p>
            <a:pPr algn="ctr" eaLnBrk="1"/>
            <a:endParaRPr lang="ru-RU" altLang="ru-RU" sz="3200">
              <a:solidFill>
                <a:srgbClr val="000000"/>
              </a:solidFill>
            </a:endParaRPr>
          </a:p>
          <a:p>
            <a:pPr algn="ctr" eaLnBrk="1"/>
            <a:endParaRPr lang="ru-RU" altLang="ru-RU" sz="3200">
              <a:solidFill>
                <a:srgbClr val="000000"/>
              </a:solidFill>
            </a:endParaRPr>
          </a:p>
          <a:p>
            <a:pPr algn="ctr" eaLnBrk="1"/>
            <a:endParaRPr lang="ru-RU" altLang="ru-RU" sz="3200">
              <a:solidFill>
                <a:srgbClr val="000000"/>
              </a:solidFill>
            </a:endParaRPr>
          </a:p>
          <a:p>
            <a:pPr algn="ctr" eaLnBrk="1"/>
            <a:endParaRPr lang="ru-RU" altLang="ru-RU" sz="3200">
              <a:solidFill>
                <a:srgbClr val="000000"/>
              </a:solidFill>
            </a:endParaRPr>
          </a:p>
          <a:p>
            <a:pPr algn="ctr" eaLnBrk="1"/>
            <a:endParaRPr lang="ru-RU" altLang="ru-RU" sz="3200">
              <a:solidFill>
                <a:srgbClr val="000000"/>
              </a:solidFill>
            </a:endParaRP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38" y="1695450"/>
            <a:ext cx="3630612" cy="478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9275" y="1728788"/>
            <a:ext cx="5000625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8437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2613" y="4257675"/>
            <a:ext cx="4967287" cy="229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1"/>
          <p:cNvSpPr txBox="1">
            <a:spLocks noChangeArrowheads="1"/>
          </p:cNvSpPr>
          <p:nvPr/>
        </p:nvSpPr>
        <p:spPr bwMode="auto">
          <a:xfrm>
            <a:off x="503238" y="301625"/>
            <a:ext cx="9070975" cy="671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just" eaLnBrk="1"/>
            <a:r>
              <a:rPr lang="ru-RU" altLang="ru-RU" b="1">
                <a:solidFill>
                  <a:srgbClr val="000000"/>
                </a:solidFill>
              </a:rPr>
              <a:t>	В музее еще очень много увлекательных витрин, где можно увидеть животных в природных условиях. Чучела зверей и птиц сделаны очень искусно и выглядят как живые. Они размещены среди травы или деревьев, камней или снега, по одному или группами так естественно, что кажется они вот-вот  зашевелятся.</a:t>
            </a:r>
          </a:p>
          <a:p>
            <a:pPr algn="ctr" eaLnBrk="1">
              <a:lnSpc>
                <a:spcPct val="140000"/>
              </a:lnSpc>
            </a:pPr>
            <a:endParaRPr lang="ru-RU" altLang="ru-RU">
              <a:solidFill>
                <a:srgbClr val="000000"/>
              </a:solidFill>
            </a:endParaRPr>
          </a:p>
          <a:p>
            <a:pPr algn="ctr" eaLnBrk="1">
              <a:lnSpc>
                <a:spcPct val="140000"/>
              </a:lnSpc>
            </a:pPr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288" y="2232025"/>
            <a:ext cx="4464050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4535488"/>
            <a:ext cx="4103688" cy="256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9461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288" y="4608513"/>
            <a:ext cx="4464050" cy="240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9462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2232025"/>
            <a:ext cx="4173538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325" y="549275"/>
            <a:ext cx="3816350" cy="333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1331913" y="4340225"/>
            <a:ext cx="2087562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1"/>
                </a:solidFill>
              </a:rPr>
              <a:t>Белый медведь </a:t>
            </a:r>
          </a:p>
        </p:txBody>
      </p:sp>
      <p:pic>
        <p:nvPicPr>
          <p:cNvPr id="4" name="Picture 4" descr="F:\архив из компьютера\2013 фото -Питер\осень 2013 ( и питер)\DSC074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4775" y="1258888"/>
            <a:ext cx="4032250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6119813" y="5248275"/>
            <a:ext cx="2160587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1"/>
                </a:solidFill>
              </a:rPr>
              <a:t>Королевский пингвин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647700" y="684213"/>
            <a:ext cx="9145588" cy="455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altLang="ru-RU" sz="2400" b="1" i="1" u="sng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</a:rPr>
              <a:t>Цель</a:t>
            </a:r>
            <a:r>
              <a:rPr lang="ru-RU" altLang="ru-RU" sz="2400" b="1" i="1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</a:rPr>
              <a:t>: </a:t>
            </a:r>
            <a:r>
              <a:rPr lang="ru-RU" altLang="ru-RU" sz="2400" b="1">
                <a:solidFill>
                  <a:srgbClr val="0070C0"/>
                </a:solidFill>
                <a:latin typeface="Times New Roman" pitchFamily="16" charset="0"/>
                <a:cs typeface="Times New Roman" pitchFamily="16" charset="0"/>
              </a:rPr>
              <a:t>расширение представлений детей о Зоологическом музее и животном мире нашего края.</a:t>
            </a:r>
          </a:p>
          <a:p>
            <a:r>
              <a:rPr lang="ru-RU" altLang="ru-RU" sz="2400" b="1" i="1" u="sng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</a:rPr>
              <a:t>Задачи</a:t>
            </a:r>
            <a:r>
              <a:rPr lang="ru-RU" altLang="ru-RU" sz="2400" b="1" i="1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</a:rPr>
              <a:t>:</a:t>
            </a:r>
          </a:p>
          <a:p>
            <a:r>
              <a:rPr lang="ru-RU" altLang="ru-RU" sz="2400" b="1" i="1" u="sng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</a:rPr>
              <a:t>Образовательные</a:t>
            </a:r>
            <a:r>
              <a:rPr lang="ru-RU" altLang="ru-RU" sz="2400" b="1" i="1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</a:rPr>
              <a:t>:</a:t>
            </a:r>
          </a:p>
          <a:p>
            <a:r>
              <a:rPr lang="ru-RU" altLang="ru-RU" sz="2400" b="1">
                <a:solidFill>
                  <a:srgbClr val="0070C0"/>
                </a:solidFill>
                <a:latin typeface="Times New Roman" pitchFamily="16" charset="0"/>
                <a:cs typeface="Times New Roman" pitchFamily="16" charset="0"/>
              </a:rPr>
              <a:t>- расширить знания о музее, его экспонатах;</a:t>
            </a:r>
          </a:p>
          <a:p>
            <a:r>
              <a:rPr lang="ru-RU" altLang="ru-RU" sz="2400" b="1">
                <a:solidFill>
                  <a:srgbClr val="0070C0"/>
                </a:solidFill>
                <a:latin typeface="Times New Roman" pitchFamily="16" charset="0"/>
                <a:cs typeface="Times New Roman" pitchFamily="16" charset="0"/>
              </a:rPr>
              <a:t>- активизировать словарный запас детей;</a:t>
            </a:r>
          </a:p>
          <a:p>
            <a:r>
              <a:rPr lang="ru-RU" altLang="ru-RU" sz="2400" b="1" i="1" u="sng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</a:rPr>
              <a:t>Развивающие</a:t>
            </a:r>
            <a:r>
              <a:rPr lang="ru-RU" altLang="ru-RU" sz="2400" b="1" i="1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</a:rPr>
              <a:t>:</a:t>
            </a:r>
          </a:p>
          <a:p>
            <a:r>
              <a:rPr lang="ru-RU" altLang="ru-RU" sz="2400" b="1">
                <a:solidFill>
                  <a:srgbClr val="0070C0"/>
                </a:solidFill>
                <a:latin typeface="Times New Roman" pitchFamily="16" charset="0"/>
                <a:cs typeface="Times New Roman" pitchFamily="16" charset="0"/>
              </a:rPr>
              <a:t>- мышление, слуховое и зрительное восприятие, внимание;</a:t>
            </a:r>
          </a:p>
          <a:p>
            <a:r>
              <a:rPr lang="ru-RU" altLang="ru-RU" sz="2400" b="1">
                <a:solidFill>
                  <a:srgbClr val="0070C0"/>
                </a:solidFill>
                <a:latin typeface="Times New Roman" pitchFamily="16" charset="0"/>
                <a:cs typeface="Times New Roman" pitchFamily="16" charset="0"/>
              </a:rPr>
              <a:t>- воображение, образное мышление</a:t>
            </a:r>
          </a:p>
          <a:p>
            <a:r>
              <a:rPr lang="ru-RU" altLang="ru-RU" sz="2400" b="1" i="1" u="sng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</a:rPr>
              <a:t>Воспитательные</a:t>
            </a:r>
            <a:r>
              <a:rPr lang="ru-RU" altLang="ru-RU" sz="2400" b="1" i="1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</a:rPr>
              <a:t>:</a:t>
            </a:r>
            <a:endParaRPr lang="ru-RU" altLang="ru-RU" sz="2400" b="1">
              <a:solidFill>
                <a:srgbClr val="FF0000"/>
              </a:solidFill>
              <a:latin typeface="Times New Roman" pitchFamily="16" charset="0"/>
              <a:cs typeface="Times New Roman" pitchFamily="16" charset="0"/>
            </a:endParaRPr>
          </a:p>
          <a:p>
            <a:r>
              <a:rPr lang="ru-RU" altLang="ru-RU" sz="2400" b="1">
                <a:solidFill>
                  <a:srgbClr val="0070C0"/>
                </a:solidFill>
                <a:latin typeface="Times New Roman" pitchFamily="16" charset="0"/>
                <a:cs typeface="Times New Roman" pitchFamily="16" charset="0"/>
              </a:rPr>
              <a:t>- любовь и интерес к родному городу, его прошлому и настоящему;</a:t>
            </a:r>
          </a:p>
          <a:p>
            <a:r>
              <a:rPr lang="ru-RU" altLang="ru-RU" sz="2400" b="1">
                <a:solidFill>
                  <a:srgbClr val="0070C0"/>
                </a:solidFill>
                <a:latin typeface="Times New Roman" pitchFamily="16" charset="0"/>
                <a:cs typeface="Times New Roman" pitchFamily="16" charset="0"/>
              </a:rPr>
              <a:t>- бережное отношение к природе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архив из компьютера\2013 фото -Питер\осень 2013 ( и питер)\DSC074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549275"/>
            <a:ext cx="4103688" cy="348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1403350" y="4508500"/>
            <a:ext cx="2160588" cy="914400"/>
          </a:xfrm>
          <a:prstGeom prst="roundRect">
            <a:avLst>
              <a:gd name="adj" fmla="val 20513"/>
            </a:avLst>
          </a:prstGeom>
          <a:solidFill>
            <a:schemeClr val="accent1">
              <a:lumMod val="40000"/>
              <a:lumOff val="6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1"/>
                </a:solidFill>
              </a:rPr>
              <a:t>Бурый медведь 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6575" y="1885950"/>
            <a:ext cx="3816350" cy="350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архив из компьютера\2013 фото -Питер\осень 2013 ( и питер)\DSC074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549275"/>
            <a:ext cx="3932238" cy="316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1187450" y="4462463"/>
            <a:ext cx="230505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1"/>
                </a:solidFill>
              </a:rPr>
              <a:t>Лось </a:t>
            </a:r>
          </a:p>
        </p:txBody>
      </p:sp>
      <p:pic>
        <p:nvPicPr>
          <p:cNvPr id="4" name="Picture 5" descr="F:\архив из компьютера\2013 фото -Питер\осень 2013 ( и питер)\DSC0742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213" y="1422400"/>
            <a:ext cx="4032250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5940425" y="4927600"/>
            <a:ext cx="2663825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1"/>
                </a:solidFill>
              </a:rPr>
              <a:t>Северный олень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архив из компьютера\2013 фото -Питер\осень 2013 ( и питер)\DSC074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620713"/>
            <a:ext cx="3932238" cy="320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 descr="F:\архив из компьютера\2013 фото -Питер\осень 2013 ( и питер)\DSC0744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113" y="1619250"/>
            <a:ext cx="3930650" cy="324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331913" y="4292600"/>
            <a:ext cx="1944687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1"/>
                </a:solidFill>
              </a:rPr>
              <a:t>Лиса с лисятами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500813" y="5435600"/>
            <a:ext cx="187325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1"/>
                </a:solidFill>
              </a:rPr>
              <a:t>Волк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архив из компьютера\2013 фото -Питер\осень 2013 ( и питер)\DSC074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549275"/>
            <a:ext cx="3932238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 descr="F:\архив из компьютера\2013 фото -Питер\осень 2013 ( и питер)\DSC074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7650" y="2111375"/>
            <a:ext cx="3930650" cy="331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403350" y="4484688"/>
            <a:ext cx="2160588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1"/>
                </a:solidFill>
              </a:rPr>
              <a:t>Заяц русак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213475" y="581025"/>
            <a:ext cx="2160588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1"/>
                </a:solidFill>
              </a:rPr>
              <a:t>Кабаны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архив из компьютера\2013 фото -Питер\осень 2013 ( и питер)\DSC074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530225"/>
            <a:ext cx="3887788" cy="347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 descr="F:\архив из компьютера\2013 фото -Питер\осень 2013 ( и питер)\DSC0745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1750" y="2051050"/>
            <a:ext cx="4105275" cy="340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331913" y="4575175"/>
            <a:ext cx="2016125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1"/>
                </a:solidFill>
              </a:rPr>
              <a:t>Тигр</a:t>
            </a:r>
            <a:r>
              <a:rPr lang="ru-RU" dirty="0"/>
              <a:t>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192838" y="900113"/>
            <a:ext cx="2447925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1"/>
                </a:solidFill>
              </a:rPr>
              <a:t>Леопард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549275"/>
            <a:ext cx="3889375" cy="352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4" descr="F:\архив из компьютера\2013 фото -Питер\осень 2013 ( и питер)\DSC0744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420938"/>
            <a:ext cx="3960812" cy="335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476375" y="4652963"/>
            <a:ext cx="2159000" cy="9144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accent1"/>
                </a:solidFill>
              </a:rPr>
              <a:t>Бобёр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503238" y="301625"/>
            <a:ext cx="9070975" cy="645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28224" rIns="0" bIns="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/>
            <a:r>
              <a:rPr lang="ru-RU" altLang="ru-RU" sz="3200">
                <a:solidFill>
                  <a:srgbClr val="000000"/>
                </a:solidFill>
              </a:rPr>
              <a:t>Очень советую посетить всем один из самых интересных музеев в нашем городе.</a:t>
            </a:r>
          </a:p>
          <a:p>
            <a:pPr algn="ctr" eaLnBrk="1"/>
            <a:endParaRPr lang="ru-RU" altLang="ru-RU" sz="3200">
              <a:solidFill>
                <a:srgbClr val="000000"/>
              </a:solidFill>
            </a:endParaRPr>
          </a:p>
          <a:p>
            <a:pPr algn="ctr" eaLnBrk="1"/>
            <a:endParaRPr lang="ru-RU" altLang="ru-RU" sz="3200">
              <a:solidFill>
                <a:srgbClr val="000000"/>
              </a:solidFill>
            </a:endParaRPr>
          </a:p>
          <a:p>
            <a:pPr algn="ctr" eaLnBrk="1"/>
            <a:endParaRPr lang="ru-RU" altLang="ru-RU" sz="3200">
              <a:solidFill>
                <a:srgbClr val="000000"/>
              </a:solidFill>
            </a:endParaRPr>
          </a:p>
          <a:p>
            <a:pPr algn="ctr" eaLnBrk="1"/>
            <a:endParaRPr lang="ru-RU" altLang="ru-RU" sz="3200">
              <a:solidFill>
                <a:srgbClr val="000000"/>
              </a:solidFill>
            </a:endParaRPr>
          </a:p>
          <a:p>
            <a:pPr algn="ctr" eaLnBrk="1"/>
            <a:endParaRPr lang="ru-RU" altLang="ru-RU" sz="3200">
              <a:solidFill>
                <a:srgbClr val="000000"/>
              </a:solidFill>
            </a:endParaRPr>
          </a:p>
          <a:p>
            <a:pPr algn="ctr" eaLnBrk="1"/>
            <a:endParaRPr lang="ru-RU" altLang="ru-RU" sz="3200">
              <a:solidFill>
                <a:srgbClr val="000000"/>
              </a:solidFill>
            </a:endParaRPr>
          </a:p>
          <a:p>
            <a:pPr algn="ctr" eaLnBrk="1"/>
            <a:endParaRPr lang="ru-RU" altLang="ru-RU" sz="3200">
              <a:solidFill>
                <a:srgbClr val="000000"/>
              </a:solidFill>
            </a:endParaRPr>
          </a:p>
          <a:p>
            <a:pPr algn="ctr" eaLnBrk="1"/>
            <a:endParaRPr lang="ru-RU" altLang="ru-RU" sz="3200">
              <a:solidFill>
                <a:srgbClr val="000000"/>
              </a:solidFill>
            </a:endParaRPr>
          </a:p>
          <a:p>
            <a:pPr algn="ctr" eaLnBrk="1"/>
            <a:endParaRPr lang="ru-RU" altLang="ru-RU" sz="3200">
              <a:solidFill>
                <a:srgbClr val="000000"/>
              </a:solidFill>
            </a:endParaRPr>
          </a:p>
          <a:p>
            <a:pPr algn="ctr" eaLnBrk="1"/>
            <a:endParaRPr lang="ru-RU" altLang="ru-RU" sz="3200">
              <a:solidFill>
                <a:srgbClr val="000000"/>
              </a:solidFill>
            </a:endParaRPr>
          </a:p>
          <a:p>
            <a:pPr algn="ctr" eaLnBrk="1"/>
            <a:endParaRPr lang="ru-RU" altLang="ru-RU" sz="3200">
              <a:solidFill>
                <a:srgbClr val="000000"/>
              </a:solidFill>
            </a:endParaRPr>
          </a:p>
        </p:txBody>
      </p:sp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863" y="1655763"/>
            <a:ext cx="7272337" cy="496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9950" y="827088"/>
            <a:ext cx="4824413" cy="5961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99" name="TextBox 2"/>
          <p:cNvSpPr txBox="1">
            <a:spLocks noChangeArrowheads="1"/>
          </p:cNvSpPr>
          <p:nvPr/>
        </p:nvSpPr>
        <p:spPr bwMode="auto">
          <a:xfrm>
            <a:off x="431800" y="1258888"/>
            <a:ext cx="4103688" cy="490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altLang="ru-RU" sz="2800">
                <a:latin typeface="Times New Roman" pitchFamily="16" charset="0"/>
                <a:cs typeface="Times New Roman" pitchFamily="16" charset="0"/>
              </a:rPr>
              <a:t>На входе в музей нас встречает памятник академика Карла Максимовича Бэра (1792-1876 гг.) - крупнейшего отечественного учёного - зоолога, некогда директора Зоологического музея.</a:t>
            </a:r>
          </a:p>
          <a:p>
            <a:r>
              <a:rPr lang="ru-RU" altLang="ru-RU" sz="2800">
                <a:latin typeface="Times New Roman" pitchFamily="16" charset="0"/>
                <a:cs typeface="Times New Roman" pitchFamily="16" charset="0"/>
              </a:rPr>
              <a:t> Всего в музейных залах демонcтрируют около </a:t>
            </a:r>
            <a:br>
              <a:rPr lang="ru-RU" altLang="ru-RU" sz="2800">
                <a:latin typeface="Times New Roman" pitchFamily="16" charset="0"/>
                <a:cs typeface="Times New Roman" pitchFamily="16" charset="0"/>
              </a:rPr>
            </a:br>
            <a:r>
              <a:rPr lang="ru-RU" altLang="ru-RU" sz="2800">
                <a:latin typeface="Times New Roman" pitchFamily="16" charset="0"/>
                <a:cs typeface="Times New Roman" pitchFamily="16" charset="0"/>
              </a:rPr>
              <a:t>40 000 экспонатов.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431800" y="539750"/>
            <a:ext cx="9361488" cy="266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altLang="ru-RU" b="1">
                <a:latin typeface="Times New Roman" pitchFamily="16" charset="0"/>
                <a:cs typeface="Times New Roman" pitchFamily="16" charset="0"/>
              </a:rPr>
              <a:t>Основные экспозиции Зоологического музея в Санкт Петербурге</a:t>
            </a:r>
          </a:p>
          <a:p>
            <a:r>
              <a:rPr lang="ru-RU" altLang="ru-RU">
                <a:latin typeface="Times New Roman" pitchFamily="16" charset="0"/>
                <a:cs typeface="Times New Roman" pitchFamily="16" charset="0"/>
              </a:rPr>
              <a:t>Основные экспозиции Зоологического музея в Санкт Петербурге расположены в трех залах здания. </a:t>
            </a:r>
          </a:p>
          <a:p>
            <a:r>
              <a:rPr lang="ru-RU" altLang="ru-RU">
                <a:latin typeface="Times New Roman" pitchFamily="16" charset="0"/>
                <a:cs typeface="Times New Roman" pitchFamily="16" charset="0"/>
              </a:rPr>
              <a:t>1 зал — ластоногие и китообразные и 2 этаж насекомые</a:t>
            </a:r>
          </a:p>
          <a:p>
            <a:r>
              <a:rPr lang="ru-RU" altLang="ru-RU">
                <a:latin typeface="Times New Roman" pitchFamily="16" charset="0"/>
                <a:cs typeface="Times New Roman" pitchFamily="16" charset="0"/>
              </a:rPr>
              <a:t>2 зал — представители классов беспозвоночных животных: рыбы, амфибии, рептилии и птицы</a:t>
            </a:r>
          </a:p>
          <a:p>
            <a:r>
              <a:rPr lang="ru-RU" altLang="ru-RU">
                <a:latin typeface="Times New Roman" pitchFamily="16" charset="0"/>
                <a:cs typeface="Times New Roman" pitchFamily="16" charset="0"/>
              </a:rPr>
              <a:t>3 зал — млекопитающие</a:t>
            </a:r>
          </a:p>
          <a:p>
            <a:r>
              <a:rPr lang="ru-RU" altLang="ru-RU">
                <a:latin typeface="Times New Roman" pitchFamily="16" charset="0"/>
                <a:cs typeface="Times New Roman" pitchFamily="16" charset="0"/>
              </a:rPr>
              <a:t>Представленные экспонаты хорошо структурированы. Для ориентира в залах музея имеется карта, где подробно показаны места расположения отдельных видов животных. Данная карта взята с официального сайта Зоологического музея.</a:t>
            </a:r>
          </a:p>
        </p:txBody>
      </p:sp>
      <p:pic>
        <p:nvPicPr>
          <p:cNvPr id="512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3348038"/>
            <a:ext cx="8358187" cy="364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1"/>
          <p:cNvSpPr txBox="1">
            <a:spLocks noChangeArrowheads="1"/>
          </p:cNvSpPr>
          <p:nvPr/>
        </p:nvSpPr>
        <p:spPr bwMode="auto">
          <a:xfrm>
            <a:off x="431800" y="215900"/>
            <a:ext cx="9431338" cy="717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28224" rIns="0" bIns="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just" eaLnBrk="1"/>
            <a:r>
              <a:rPr lang="ru-RU" altLang="ru-RU" sz="3200">
                <a:solidFill>
                  <a:srgbClr val="000000"/>
                </a:solidFill>
              </a:rPr>
              <a:t>	</a:t>
            </a:r>
          </a:p>
          <a:p>
            <a:pPr algn="just" eaLnBrk="1"/>
            <a:endParaRPr lang="ru-RU" altLang="ru-RU" sz="3200">
              <a:solidFill>
                <a:srgbClr val="000000"/>
              </a:solidFill>
            </a:endParaRPr>
          </a:p>
          <a:p>
            <a:pPr algn="just" eaLnBrk="1"/>
            <a:endParaRPr lang="ru-RU" altLang="ru-RU" sz="3200">
              <a:solidFill>
                <a:srgbClr val="000000"/>
              </a:solidFill>
            </a:endParaRPr>
          </a:p>
          <a:p>
            <a:pPr algn="just" eaLnBrk="1"/>
            <a:endParaRPr lang="ru-RU" altLang="ru-RU" sz="3200">
              <a:solidFill>
                <a:srgbClr val="000000"/>
              </a:solidFill>
            </a:endParaRPr>
          </a:p>
          <a:p>
            <a:pPr algn="just" eaLnBrk="1"/>
            <a:endParaRPr lang="ru-RU" altLang="ru-RU" sz="3200">
              <a:solidFill>
                <a:srgbClr val="000000"/>
              </a:solidFill>
            </a:endParaRPr>
          </a:p>
          <a:p>
            <a:pPr algn="just" eaLnBrk="1"/>
            <a:endParaRPr lang="ru-RU" altLang="ru-RU">
              <a:solidFill>
                <a:srgbClr val="000000"/>
              </a:solidFill>
            </a:endParaRPr>
          </a:p>
          <a:p>
            <a:pPr algn="just" eaLnBrk="1"/>
            <a:endParaRPr lang="ru-RU" altLang="ru-RU">
              <a:solidFill>
                <a:srgbClr val="000000"/>
              </a:solidFill>
            </a:endParaRPr>
          </a:p>
          <a:p>
            <a:pPr algn="just" eaLnBrk="1"/>
            <a:endParaRPr lang="ru-RU" altLang="ru-RU">
              <a:solidFill>
                <a:srgbClr val="000000"/>
              </a:solidFill>
            </a:endParaRPr>
          </a:p>
          <a:p>
            <a:pPr algn="just" eaLnBrk="1"/>
            <a:endParaRPr lang="ru-RU" altLang="ru-RU">
              <a:solidFill>
                <a:srgbClr val="000000"/>
              </a:solidFill>
            </a:endParaRPr>
          </a:p>
          <a:p>
            <a:pPr algn="just" eaLnBrk="1"/>
            <a:endParaRPr lang="ru-RU" altLang="ru-RU">
              <a:solidFill>
                <a:srgbClr val="000000"/>
              </a:solidFill>
            </a:endParaRPr>
          </a:p>
          <a:p>
            <a:pPr algn="just" eaLnBrk="1"/>
            <a:endParaRPr lang="ru-RU" altLang="ru-RU">
              <a:solidFill>
                <a:srgbClr val="000000"/>
              </a:solidFill>
            </a:endParaRPr>
          </a:p>
          <a:p>
            <a:pPr algn="just" eaLnBrk="1"/>
            <a:endParaRPr lang="ru-RU" altLang="ru-RU">
              <a:solidFill>
                <a:srgbClr val="000000"/>
              </a:solidFill>
            </a:endParaRPr>
          </a:p>
          <a:p>
            <a:pPr algn="just" eaLnBrk="1"/>
            <a:endParaRPr lang="ru-RU" altLang="ru-RU">
              <a:solidFill>
                <a:srgbClr val="000000"/>
              </a:solidFill>
            </a:endParaRPr>
          </a:p>
          <a:p>
            <a:pPr algn="just" eaLnBrk="1"/>
            <a:endParaRPr lang="ru-RU" altLang="ru-RU">
              <a:solidFill>
                <a:srgbClr val="000000"/>
              </a:solidFill>
            </a:endParaRPr>
          </a:p>
          <a:p>
            <a:pPr algn="just" eaLnBrk="1"/>
            <a:endParaRPr lang="ru-RU" altLang="ru-RU">
              <a:solidFill>
                <a:srgbClr val="000000"/>
              </a:solidFill>
            </a:endParaRPr>
          </a:p>
          <a:p>
            <a:pPr algn="just" eaLnBrk="1"/>
            <a:endParaRPr lang="ru-RU" altLang="ru-RU">
              <a:solidFill>
                <a:srgbClr val="000000"/>
              </a:solidFill>
            </a:endParaRPr>
          </a:p>
          <a:p>
            <a:pPr algn="just" eaLnBrk="1">
              <a:lnSpc>
                <a:spcPct val="140000"/>
              </a:lnSpc>
            </a:pPr>
            <a:r>
              <a:rPr lang="ru-RU" altLang="ru-RU">
                <a:solidFill>
                  <a:srgbClr val="000000"/>
                </a:solidFill>
              </a:rPr>
              <a:t>	</a:t>
            </a:r>
            <a:r>
              <a:rPr lang="ru-RU" altLang="ru-RU" sz="2000" b="1">
                <a:solidFill>
                  <a:srgbClr val="000000"/>
                </a:solidFill>
              </a:rPr>
              <a:t>Санкт-Петербург  - культурная столица России. Это - удивительный  и красивый  город. Его часто называют музеем под открытым небом. Наш город - музей  ещё сравнительно молод, но в нём очень много достопримечательностей. </a:t>
            </a:r>
          </a:p>
          <a:p>
            <a:pPr algn="ctr" eaLnBrk="1">
              <a:lnSpc>
                <a:spcPct val="140000"/>
              </a:lnSpc>
            </a:pPr>
            <a:endParaRPr lang="ru-RU" altLang="ru-RU" sz="1600">
              <a:solidFill>
                <a:srgbClr val="000000"/>
              </a:solidFill>
            </a:endParaRPr>
          </a:p>
        </p:txBody>
      </p:sp>
      <p:pic>
        <p:nvPicPr>
          <p:cNvPr id="614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788" y="647700"/>
            <a:ext cx="6840537" cy="431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663" y="1295400"/>
            <a:ext cx="6767512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431800" y="431800"/>
            <a:ext cx="9070975" cy="677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28224" rIns="0" bIns="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just" eaLnBrk="1"/>
            <a:endParaRPr lang="ru-RU" altLang="ru-RU" sz="3200">
              <a:solidFill>
                <a:srgbClr val="000000"/>
              </a:solidFill>
            </a:endParaRPr>
          </a:p>
          <a:p>
            <a:pPr algn="just" eaLnBrk="1"/>
            <a:endParaRPr lang="ru-RU" altLang="ru-RU" sz="3200">
              <a:solidFill>
                <a:srgbClr val="000000"/>
              </a:solidFill>
            </a:endParaRPr>
          </a:p>
          <a:p>
            <a:pPr algn="just" eaLnBrk="1"/>
            <a:endParaRPr lang="ru-RU" altLang="ru-RU" sz="3200">
              <a:solidFill>
                <a:srgbClr val="000000"/>
              </a:solidFill>
            </a:endParaRPr>
          </a:p>
          <a:p>
            <a:pPr algn="just" eaLnBrk="1"/>
            <a:endParaRPr lang="ru-RU" altLang="ru-RU" sz="3200">
              <a:solidFill>
                <a:srgbClr val="000000"/>
              </a:solidFill>
            </a:endParaRPr>
          </a:p>
          <a:p>
            <a:pPr algn="just" eaLnBrk="1"/>
            <a:endParaRPr lang="ru-RU" altLang="ru-RU" sz="3200">
              <a:solidFill>
                <a:srgbClr val="000000"/>
              </a:solidFill>
            </a:endParaRPr>
          </a:p>
          <a:p>
            <a:pPr algn="just" eaLnBrk="1"/>
            <a:endParaRPr lang="ru-RU" altLang="ru-RU" sz="3200">
              <a:solidFill>
                <a:srgbClr val="000000"/>
              </a:solidFill>
            </a:endParaRPr>
          </a:p>
          <a:p>
            <a:pPr algn="just" eaLnBrk="1"/>
            <a:endParaRPr lang="ru-RU" altLang="ru-RU" sz="3200">
              <a:solidFill>
                <a:srgbClr val="000000"/>
              </a:solidFill>
            </a:endParaRPr>
          </a:p>
          <a:p>
            <a:pPr algn="just" eaLnBrk="1"/>
            <a:endParaRPr lang="ru-RU" altLang="ru-RU" sz="3200">
              <a:solidFill>
                <a:srgbClr val="000000"/>
              </a:solidFill>
            </a:endParaRPr>
          </a:p>
          <a:p>
            <a:pPr algn="just" eaLnBrk="1"/>
            <a:endParaRPr lang="ru-RU" altLang="ru-RU" sz="3200">
              <a:solidFill>
                <a:srgbClr val="000000"/>
              </a:solidFill>
            </a:endParaRPr>
          </a:p>
          <a:p>
            <a:pPr algn="just" eaLnBrk="1"/>
            <a:r>
              <a:rPr lang="ru-RU" altLang="ru-RU" sz="1600">
                <a:solidFill>
                  <a:srgbClr val="000000"/>
                </a:solidFill>
              </a:rPr>
              <a:t>	 </a:t>
            </a:r>
          </a:p>
          <a:p>
            <a:pPr algn="just" eaLnBrk="1"/>
            <a:endParaRPr lang="ru-RU" altLang="ru-RU" sz="2000" b="1">
              <a:solidFill>
                <a:srgbClr val="000000"/>
              </a:solidFill>
            </a:endParaRPr>
          </a:p>
          <a:p>
            <a:pPr algn="just" eaLnBrk="1"/>
            <a:endParaRPr lang="ru-RU" altLang="ru-RU" sz="2000" b="1">
              <a:solidFill>
                <a:srgbClr val="000000"/>
              </a:solidFill>
            </a:endParaRPr>
          </a:p>
          <a:p>
            <a:pPr algn="just" eaLnBrk="1"/>
            <a:endParaRPr lang="ru-RU" altLang="ru-RU" sz="2000" b="1">
              <a:solidFill>
                <a:srgbClr val="000000"/>
              </a:solidFill>
            </a:endParaRPr>
          </a:p>
          <a:p>
            <a:pPr algn="just" eaLnBrk="1"/>
            <a:endParaRPr lang="ru-RU" altLang="ru-RU" sz="2000" b="1">
              <a:solidFill>
                <a:srgbClr val="000000"/>
              </a:solidFill>
            </a:endParaRPr>
          </a:p>
          <a:p>
            <a:pPr algn="just" eaLnBrk="1"/>
            <a:r>
              <a:rPr lang="ru-RU" altLang="ru-RU" sz="1600" b="1">
                <a:solidFill>
                  <a:srgbClr val="000000"/>
                </a:solidFill>
              </a:rPr>
              <a:t>	</a:t>
            </a:r>
            <a:r>
              <a:rPr lang="ru-RU" altLang="ru-RU" sz="2000" b="1">
                <a:solidFill>
                  <a:srgbClr val="000000"/>
                </a:solidFill>
              </a:rPr>
              <a:t>Зоологический музей был создан на основе зоологических коллекций кунсткамеры. Важную роль  сыграли кругосветные путешествия мореплавателей И.Крузенштерна и Ю.Лисянского, экспедиции Ф.Беллинсгаузена и М.Лазарева.</a:t>
            </a:r>
          </a:p>
        </p:txBody>
      </p:sp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792163" y="576263"/>
            <a:ext cx="87122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17640" rIns="0" bIns="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/>
            <a:r>
              <a:rPr lang="ru-RU" altLang="ru-RU" sz="2000" b="1">
                <a:solidFill>
                  <a:srgbClr val="000000"/>
                </a:solidFill>
              </a:rPr>
              <a:t>Я хочу рассказать об одном из них.  Это зоологический музей.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1"/>
          <p:cNvSpPr txBox="1">
            <a:spLocks noChangeArrowheads="1"/>
          </p:cNvSpPr>
          <p:nvPr/>
        </p:nvSpPr>
        <p:spPr bwMode="auto">
          <a:xfrm>
            <a:off x="503238" y="301625"/>
            <a:ext cx="9070975" cy="645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ctr" eaLnBrk="1"/>
            <a:r>
              <a:rPr lang="ru-RU" altLang="ru-RU" b="1">
                <a:solidFill>
                  <a:srgbClr val="000000"/>
                </a:solidFill>
              </a:rPr>
              <a:t>Сейчас в музее выставлены богатые коллекции различных животных всего земного шара. В музее имеются экспозиции наземных и водных животных, рыб и змей, кораллов и моллюсков, а также птиц и насекомых.</a:t>
            </a:r>
          </a:p>
          <a:p>
            <a:pPr algn="ctr" eaLnBrk="1">
              <a:lnSpc>
                <a:spcPct val="140000"/>
              </a:lnSpc>
            </a:pPr>
            <a:endParaRPr lang="ru-RU" altLang="ru-RU" b="1">
              <a:solidFill>
                <a:srgbClr val="000000"/>
              </a:solidFill>
            </a:endParaRPr>
          </a:p>
          <a:p>
            <a:pPr algn="ctr" eaLnBrk="1">
              <a:lnSpc>
                <a:spcPct val="140000"/>
              </a:lnSpc>
            </a:pPr>
            <a:endParaRPr lang="ru-RU" altLang="ru-RU" b="1">
              <a:solidFill>
                <a:srgbClr val="000000"/>
              </a:solidFill>
            </a:endParaRPr>
          </a:p>
          <a:p>
            <a:pPr algn="ctr" eaLnBrk="1">
              <a:lnSpc>
                <a:spcPct val="140000"/>
              </a:lnSpc>
            </a:pPr>
            <a:endParaRPr lang="ru-RU" altLang="ru-RU" b="1">
              <a:solidFill>
                <a:srgbClr val="000000"/>
              </a:solidFill>
            </a:endParaRPr>
          </a:p>
          <a:p>
            <a:pPr algn="ctr" eaLnBrk="1">
              <a:lnSpc>
                <a:spcPct val="140000"/>
              </a:lnSpc>
            </a:pPr>
            <a:endParaRPr lang="ru-RU" altLang="ru-RU" b="1">
              <a:solidFill>
                <a:srgbClr val="000000"/>
              </a:solidFill>
            </a:endParaRPr>
          </a:p>
          <a:p>
            <a:pPr algn="ctr" eaLnBrk="1">
              <a:lnSpc>
                <a:spcPct val="140000"/>
              </a:lnSpc>
            </a:pPr>
            <a:endParaRPr lang="ru-RU" altLang="ru-RU" b="1">
              <a:solidFill>
                <a:srgbClr val="000000"/>
              </a:solidFill>
            </a:endParaRPr>
          </a:p>
          <a:p>
            <a:pPr algn="ctr" eaLnBrk="1">
              <a:lnSpc>
                <a:spcPct val="140000"/>
              </a:lnSpc>
            </a:pPr>
            <a:endParaRPr lang="ru-RU" altLang="ru-RU" b="1">
              <a:solidFill>
                <a:srgbClr val="000000"/>
              </a:solidFill>
            </a:endParaRPr>
          </a:p>
          <a:p>
            <a:pPr algn="ctr" eaLnBrk="1">
              <a:lnSpc>
                <a:spcPct val="140000"/>
              </a:lnSpc>
            </a:pPr>
            <a:endParaRPr lang="ru-RU" altLang="ru-RU" b="1">
              <a:solidFill>
                <a:srgbClr val="000000"/>
              </a:solidFill>
            </a:endParaRPr>
          </a:p>
          <a:p>
            <a:pPr algn="ctr" eaLnBrk="1">
              <a:lnSpc>
                <a:spcPct val="140000"/>
              </a:lnSpc>
            </a:pPr>
            <a:endParaRPr lang="ru-RU" altLang="ru-RU" b="1">
              <a:solidFill>
                <a:srgbClr val="000000"/>
              </a:solidFill>
            </a:endParaRPr>
          </a:p>
          <a:p>
            <a:pPr algn="ctr" eaLnBrk="1">
              <a:lnSpc>
                <a:spcPct val="140000"/>
              </a:lnSpc>
            </a:pPr>
            <a:endParaRPr lang="ru-RU" altLang="ru-RU" b="1">
              <a:solidFill>
                <a:srgbClr val="000000"/>
              </a:solidFill>
            </a:endParaRPr>
          </a:p>
          <a:p>
            <a:pPr algn="ctr" eaLnBrk="1">
              <a:lnSpc>
                <a:spcPct val="140000"/>
              </a:lnSpc>
            </a:pPr>
            <a:endParaRPr lang="ru-RU" altLang="ru-RU" b="1">
              <a:solidFill>
                <a:srgbClr val="000000"/>
              </a:solidFill>
            </a:endParaRPr>
          </a:p>
          <a:p>
            <a:pPr algn="ctr" eaLnBrk="1">
              <a:lnSpc>
                <a:spcPct val="140000"/>
              </a:lnSpc>
            </a:pPr>
            <a:endParaRPr lang="ru-RU" altLang="ru-RU" b="1">
              <a:solidFill>
                <a:srgbClr val="000000"/>
              </a:solidFill>
            </a:endParaRPr>
          </a:p>
          <a:p>
            <a:pPr algn="ctr" eaLnBrk="1">
              <a:lnSpc>
                <a:spcPct val="140000"/>
              </a:lnSpc>
            </a:pPr>
            <a:endParaRPr lang="ru-RU" altLang="ru-RU" b="1">
              <a:solidFill>
                <a:srgbClr val="000000"/>
              </a:solidFill>
            </a:endParaRPr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1584325"/>
            <a:ext cx="3816350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819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9950" y="4032250"/>
            <a:ext cx="4392613" cy="260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8197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13" y="1584325"/>
            <a:ext cx="4418012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8198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25" y="4032250"/>
            <a:ext cx="3743325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1"/>
          <p:cNvSpPr txBox="1">
            <a:spLocks noChangeArrowheads="1"/>
          </p:cNvSpPr>
          <p:nvPr/>
        </p:nvSpPr>
        <p:spPr bwMode="auto">
          <a:xfrm>
            <a:off x="503238" y="301625"/>
            <a:ext cx="9070975" cy="645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just" eaLnBrk="1"/>
            <a:r>
              <a:rPr lang="ru-RU" altLang="ru-RU" sz="1600">
                <a:solidFill>
                  <a:srgbClr val="000000"/>
                </a:solidFill>
              </a:rPr>
              <a:t>	</a:t>
            </a:r>
            <a:r>
              <a:rPr lang="ru-RU" altLang="ru-RU" b="1">
                <a:solidFill>
                  <a:srgbClr val="000000"/>
                </a:solidFill>
              </a:rPr>
              <a:t>В музее хранятся чучела любимых животных Петра I. Это лошадь Лизетта, которая служила ему много лет и две его любимые собаки. </a:t>
            </a:r>
            <a:endParaRPr lang="ru-RU" altLang="ru-RU" sz="1600">
              <a:solidFill>
                <a:srgbClr val="000000"/>
              </a:solidFill>
            </a:endParaRPr>
          </a:p>
          <a:p>
            <a:pPr algn="ctr" eaLnBrk="1">
              <a:lnSpc>
                <a:spcPct val="140000"/>
              </a:lnSpc>
            </a:pPr>
            <a:endParaRPr lang="ru-RU" altLang="ru-RU" sz="1600">
              <a:solidFill>
                <a:srgbClr val="000000"/>
              </a:solidFill>
            </a:endParaRPr>
          </a:p>
          <a:p>
            <a:pPr algn="ctr" eaLnBrk="1">
              <a:lnSpc>
                <a:spcPct val="140000"/>
              </a:lnSpc>
            </a:pPr>
            <a:endParaRPr lang="ru-RU" altLang="ru-RU" sz="1600">
              <a:solidFill>
                <a:srgbClr val="000000"/>
              </a:solidFill>
            </a:endParaRPr>
          </a:p>
          <a:p>
            <a:pPr algn="ctr" eaLnBrk="1">
              <a:lnSpc>
                <a:spcPct val="140000"/>
              </a:lnSpc>
            </a:pPr>
            <a:endParaRPr lang="ru-RU" altLang="ru-RU" sz="1600">
              <a:solidFill>
                <a:srgbClr val="000000"/>
              </a:solidFill>
            </a:endParaRPr>
          </a:p>
          <a:p>
            <a:pPr algn="ctr" eaLnBrk="1">
              <a:lnSpc>
                <a:spcPct val="140000"/>
              </a:lnSpc>
            </a:pPr>
            <a:endParaRPr lang="ru-RU" altLang="ru-RU" sz="1600">
              <a:solidFill>
                <a:srgbClr val="000000"/>
              </a:solidFill>
            </a:endParaRPr>
          </a:p>
          <a:p>
            <a:pPr algn="ctr" eaLnBrk="1">
              <a:lnSpc>
                <a:spcPct val="140000"/>
              </a:lnSpc>
            </a:pPr>
            <a:endParaRPr lang="ru-RU" altLang="ru-RU" sz="1600">
              <a:solidFill>
                <a:srgbClr val="000000"/>
              </a:solidFill>
            </a:endParaRPr>
          </a:p>
          <a:p>
            <a:pPr algn="ctr" eaLnBrk="1">
              <a:lnSpc>
                <a:spcPct val="140000"/>
              </a:lnSpc>
            </a:pPr>
            <a:endParaRPr lang="ru-RU" altLang="ru-RU" sz="1600">
              <a:solidFill>
                <a:srgbClr val="000000"/>
              </a:solidFill>
            </a:endParaRPr>
          </a:p>
          <a:p>
            <a:pPr algn="ctr" eaLnBrk="1">
              <a:lnSpc>
                <a:spcPct val="140000"/>
              </a:lnSpc>
            </a:pPr>
            <a:endParaRPr lang="ru-RU" altLang="ru-RU" sz="1600">
              <a:solidFill>
                <a:srgbClr val="000000"/>
              </a:solidFill>
            </a:endParaRPr>
          </a:p>
          <a:p>
            <a:pPr algn="ctr" eaLnBrk="1">
              <a:lnSpc>
                <a:spcPct val="140000"/>
              </a:lnSpc>
            </a:pPr>
            <a:endParaRPr lang="ru-RU" altLang="ru-RU" sz="1600">
              <a:solidFill>
                <a:srgbClr val="000000"/>
              </a:solidFill>
            </a:endParaRPr>
          </a:p>
          <a:p>
            <a:pPr algn="ctr" eaLnBrk="1">
              <a:lnSpc>
                <a:spcPct val="140000"/>
              </a:lnSpc>
            </a:pPr>
            <a:endParaRPr lang="ru-RU" altLang="ru-RU" sz="1600">
              <a:solidFill>
                <a:srgbClr val="000000"/>
              </a:solidFill>
            </a:endParaRPr>
          </a:p>
          <a:p>
            <a:pPr algn="ctr" eaLnBrk="1">
              <a:lnSpc>
                <a:spcPct val="140000"/>
              </a:lnSpc>
            </a:pPr>
            <a:endParaRPr lang="ru-RU" altLang="ru-RU" sz="1600">
              <a:solidFill>
                <a:srgbClr val="000000"/>
              </a:solidFill>
            </a:endParaRPr>
          </a:p>
          <a:p>
            <a:pPr algn="ctr" eaLnBrk="1">
              <a:lnSpc>
                <a:spcPct val="140000"/>
              </a:lnSpc>
            </a:pPr>
            <a:endParaRPr lang="ru-RU" altLang="ru-RU" sz="1600">
              <a:solidFill>
                <a:srgbClr val="000000"/>
              </a:solidFill>
            </a:endParaRPr>
          </a:p>
          <a:p>
            <a:pPr algn="ctr" eaLnBrk="1">
              <a:lnSpc>
                <a:spcPct val="140000"/>
              </a:lnSpc>
            </a:pPr>
            <a:endParaRPr lang="ru-RU" altLang="ru-RU" sz="1600">
              <a:solidFill>
                <a:srgbClr val="000000"/>
              </a:solidFill>
            </a:endParaRPr>
          </a:p>
          <a:p>
            <a:pPr algn="ctr" eaLnBrk="1">
              <a:lnSpc>
                <a:spcPct val="140000"/>
              </a:lnSpc>
            </a:pPr>
            <a:endParaRPr lang="ru-RU" altLang="ru-RU" sz="1600">
              <a:solidFill>
                <a:srgbClr val="000000"/>
              </a:solidFill>
            </a:endParaRPr>
          </a:p>
          <a:p>
            <a:pPr algn="ctr" eaLnBrk="1">
              <a:lnSpc>
                <a:spcPct val="140000"/>
              </a:lnSpc>
            </a:pPr>
            <a:endParaRPr lang="ru-RU" altLang="ru-RU" sz="1600">
              <a:solidFill>
                <a:srgbClr val="000000"/>
              </a:solidFill>
            </a:endParaRPr>
          </a:p>
        </p:txBody>
      </p:sp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584325"/>
            <a:ext cx="7127875" cy="496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1"/>
          <p:cNvSpPr txBox="1">
            <a:spLocks noChangeArrowheads="1"/>
          </p:cNvSpPr>
          <p:nvPr/>
        </p:nvSpPr>
        <p:spPr bwMode="auto">
          <a:xfrm>
            <a:off x="503238" y="301625"/>
            <a:ext cx="9070975" cy="645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algn="just" eaLnBrk="1"/>
            <a:r>
              <a:rPr lang="ru-RU" altLang="ru-RU" b="1">
                <a:solidFill>
                  <a:srgbClr val="000000"/>
                </a:solidFill>
              </a:rPr>
              <a:t>	В витрине с тропическими птицами можно увидеть самую маленькую в мире птичку — колибри. Она весит не больше 2 граммов.</a:t>
            </a:r>
          </a:p>
          <a:p>
            <a:pPr algn="ctr" eaLnBrk="1">
              <a:lnSpc>
                <a:spcPct val="187000"/>
              </a:lnSpc>
            </a:pPr>
            <a:endParaRPr lang="ru-RU" altLang="ru-RU">
              <a:solidFill>
                <a:srgbClr val="000000"/>
              </a:solidFill>
            </a:endParaRPr>
          </a:p>
          <a:p>
            <a:pPr algn="ctr" eaLnBrk="1">
              <a:lnSpc>
                <a:spcPct val="187000"/>
              </a:lnSpc>
            </a:pPr>
            <a:endParaRPr lang="ru-RU" altLang="ru-RU">
              <a:solidFill>
                <a:srgbClr val="000000"/>
              </a:solidFill>
            </a:endParaRPr>
          </a:p>
          <a:p>
            <a:pPr algn="ctr" eaLnBrk="1">
              <a:lnSpc>
                <a:spcPct val="187000"/>
              </a:lnSpc>
            </a:pPr>
            <a:endParaRPr lang="ru-RU" altLang="ru-RU">
              <a:solidFill>
                <a:srgbClr val="000000"/>
              </a:solidFill>
            </a:endParaRPr>
          </a:p>
          <a:p>
            <a:pPr algn="ctr" eaLnBrk="1">
              <a:lnSpc>
                <a:spcPct val="187000"/>
              </a:lnSpc>
            </a:pPr>
            <a:endParaRPr lang="ru-RU" altLang="ru-RU">
              <a:solidFill>
                <a:srgbClr val="000000"/>
              </a:solidFill>
            </a:endParaRPr>
          </a:p>
          <a:p>
            <a:pPr algn="ctr" eaLnBrk="1">
              <a:lnSpc>
                <a:spcPct val="187000"/>
              </a:lnSpc>
            </a:pPr>
            <a:endParaRPr lang="ru-RU" altLang="ru-RU">
              <a:solidFill>
                <a:srgbClr val="000000"/>
              </a:solidFill>
            </a:endParaRPr>
          </a:p>
          <a:p>
            <a:pPr algn="ctr" eaLnBrk="1">
              <a:lnSpc>
                <a:spcPct val="187000"/>
              </a:lnSpc>
            </a:pPr>
            <a:endParaRPr lang="ru-RU" altLang="ru-RU">
              <a:solidFill>
                <a:srgbClr val="000000"/>
              </a:solidFill>
            </a:endParaRPr>
          </a:p>
          <a:p>
            <a:pPr algn="ctr" eaLnBrk="1">
              <a:lnSpc>
                <a:spcPct val="187000"/>
              </a:lnSpc>
            </a:pPr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  <a:p>
            <a:pPr algn="ctr" eaLnBrk="1"/>
            <a:endParaRPr lang="ru-RU" altLang="ru-RU">
              <a:solidFill>
                <a:srgbClr val="000000"/>
              </a:solidFill>
            </a:endParaRPr>
          </a:p>
        </p:txBody>
      </p:sp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25" y="2376488"/>
            <a:ext cx="4103688" cy="409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24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1750" y="2376488"/>
            <a:ext cx="4257675" cy="407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Microsoft YaHei"/>
      </a:majorFont>
      <a:minorFont>
        <a:latin typeface="Arial"/>
        <a:ea typeface="Microsoft YaHei"/>
        <a:cs typeface="Microsoft YaHei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719</Words>
  <Application>Microsoft Office PowerPoint</Application>
  <PresentationFormat>Произвольный</PresentationFormat>
  <Paragraphs>206</Paragraphs>
  <Slides>26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9" baseType="lpstr">
      <vt:lpstr>Arial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Анастасия Силакова</cp:lastModifiedBy>
  <cp:revision>32</cp:revision>
  <cp:lastPrinted>1601-01-01T00:00:00Z</cp:lastPrinted>
  <dcterms:created xsi:type="dcterms:W3CDTF">2013-12-18T13:55:17Z</dcterms:created>
  <dcterms:modified xsi:type="dcterms:W3CDTF">2022-12-06T05:15:29Z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1617345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