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31" r:id="rId1"/>
    <p:sldMasterId id="2147484155" r:id="rId2"/>
  </p:sldMasterIdLst>
  <p:notesMasterIdLst>
    <p:notesMasterId r:id="rId18"/>
  </p:notesMasterIdLst>
  <p:sldIdLst>
    <p:sldId id="256" r:id="rId3"/>
    <p:sldId id="280" r:id="rId4"/>
    <p:sldId id="258" r:id="rId5"/>
    <p:sldId id="281" r:id="rId6"/>
    <p:sldId id="283" r:id="rId7"/>
    <p:sldId id="261" r:id="rId8"/>
    <p:sldId id="268" r:id="rId9"/>
    <p:sldId id="287" r:id="rId10"/>
    <p:sldId id="289" r:id="rId11"/>
    <p:sldId id="290" r:id="rId12"/>
    <p:sldId id="262" r:id="rId13"/>
    <p:sldId id="278" r:id="rId14"/>
    <p:sldId id="295" r:id="rId15"/>
    <p:sldId id="276" r:id="rId16"/>
    <p:sldId id="27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13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434" autoAdjust="0"/>
  </p:normalViewPr>
  <p:slideViewPr>
    <p:cSldViewPr snapToGrid="0" snapToObjects="1">
      <p:cViewPr varScale="1">
        <p:scale>
          <a:sx n="116" d="100"/>
          <a:sy n="116" d="100"/>
        </p:scale>
        <p:origin x="-978" y="-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8EF5C-F559-468D-AD7B-480B5A1D62D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AB84A-7F3B-45F3-898E-04B0C1AE49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491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AB84A-7F3B-45F3-898E-04B0C1AE496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478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Ctr="1"/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1CC1C-3383-4385-AC1C-926C159CD9C5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9CFFE-CC91-4FFC-A5A2-24DF2D8A78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20958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32DAA-394A-4903-B484-5A20A6DC7C7F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C3B93-EEA9-4388-9513-8F191FBFB8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01826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CEC71-B5B0-459F-9858-5A5C4E3A3085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465B5-7F98-4C80-9AF2-164D887CB2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108747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9670A-6243-43EF-925A-18FF3F97DAC9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C29E8-3EA6-4BAC-8BD8-9594483935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580111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A7FC-534D-A443-AAE8-4341B4815857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7A7A-383B-7F46-A176-7A527D749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Ctr="1"/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367C5-030E-4580-881D-B4B84410A4E1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FB6F9-7807-4B8D-9575-761398DDBB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403618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AFC8B-2478-415B-98FB-2ECBB5382599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2E49-1CED-451F-B79C-20B58EAA06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13045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278CE-DD4C-4DE6-AD77-07790AC68768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5BB6A-E375-44C6-8C5F-61A229A52A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0523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0797D-A748-4717-BC04-70C6A81788FF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59608-973C-44FD-B2AE-011CE82668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4562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27006-90D0-4BD8-8501-AD48AA4F028C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E024-A294-4670-B7C3-F5EB6E9734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3716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Ctr="1"/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7E3AF-BD15-4BA7-BCF2-275CA8763F8D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863" y="6235700"/>
            <a:ext cx="5124450" cy="320675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E4260-3909-4C08-8BDF-081C67D9D6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4535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2E683ADB-7637-4844-B7AD-18804CB75B67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863" y="6235700"/>
            <a:ext cx="5124450" cy="320675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EF7C0-1F4D-4960-88F4-2F5D371FDC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6272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8891">
            <a:alpha val="7607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0438" y="965200"/>
            <a:ext cx="7731125" cy="118745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30438" y="2638425"/>
            <a:ext cx="7731125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613" y="6238875"/>
            <a:ext cx="2754312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alpha val="7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F29CD9-4403-4DDC-9C0B-D7EA0AF3F0DC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5700"/>
            <a:ext cx="5900738" cy="320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alpha val="7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488" y="6218238"/>
            <a:ext cx="366712" cy="365125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100" spc="0" baseline="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036868A-79E0-4384-88CF-024A107FA0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4912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41" r:id="rId10"/>
    <p:sldLayoutId id="2147484142" r:id="rId11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2800" kern="1200" cap="all" spc="200">
          <a:solidFill>
            <a:srgbClr val="262626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262626"/>
          </a:solidFill>
          <a:latin typeface="Gill Sans MT" panose="020B0502020104020203" pitchFamily="34" charset="0"/>
        </a:defRPr>
      </a:lvl9pPr>
    </p:titleStyle>
    <p:bodyStyle>
      <a:lvl1pPr marL="228600" indent="-228600" algn="l" rtl="0" fontAlgn="base">
        <a:spcBef>
          <a:spcPts val="1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1pPr>
      <a:lvl2pPr marL="457200" indent="-228600" algn="l" rtl="0" fontAlgn="base">
        <a:spcBef>
          <a:spcPts val="1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2pPr>
      <a:lvl3pPr marL="685800" indent="-228600" algn="l" rtl="0" fontAlgn="base">
        <a:spcBef>
          <a:spcPts val="1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3pPr>
      <a:lvl4pPr marL="914400" indent="-228600" algn="l" rtl="0" fontAlgn="base">
        <a:spcBef>
          <a:spcPts val="1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1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DF29CD9-4403-4DDC-9C0B-D7EA0AF3F0DC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036868A-79E0-4384-88CF-024A107FA09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  <p:sldLayoutId id="2147484163" r:id="rId8"/>
    <p:sldLayoutId id="2147484164" r:id="rId9"/>
    <p:sldLayoutId id="2147484165" r:id="rId10"/>
    <p:sldLayoutId id="214748416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658666-6F20-C942-998D-B9534B00E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229288"/>
            <a:ext cx="8991600" cy="164592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Преодоление стресса </a:t>
            </a:r>
            <a:r>
              <a:rPr lang="ru-RU" dirty="0" smtClean="0"/>
              <a:t>при подготовке к экзаменам.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EA181D37-806C-5F40-8090-8AB1E847B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3173355"/>
            <a:ext cx="6801612" cy="1239894"/>
          </a:xfrm>
        </p:spPr>
        <p:txBody>
          <a:bodyPr>
            <a:normAutofit fontScale="25000" lnSpcReduction="20000"/>
          </a:bodyPr>
          <a:lstStyle/>
          <a:p>
            <a:r>
              <a:rPr lang="ru-RU" sz="9600" i="1" dirty="0">
                <a:solidFill>
                  <a:schemeClr val="tx1"/>
                </a:solidFill>
              </a:rPr>
              <a:t>«Эмоции - это ветер, который надувает паруса.</a:t>
            </a:r>
            <a:endParaRPr lang="ru-RU" sz="9600" dirty="0">
              <a:solidFill>
                <a:schemeClr val="tx1"/>
              </a:solidFill>
            </a:endParaRPr>
          </a:p>
          <a:p>
            <a:r>
              <a:rPr lang="ru-RU" sz="9600" i="1" dirty="0">
                <a:solidFill>
                  <a:schemeClr val="tx1"/>
                </a:solidFill>
              </a:rPr>
              <a:t> Он может привести корабль в движение,</a:t>
            </a:r>
            <a:endParaRPr lang="ru-RU" sz="9600" dirty="0">
              <a:solidFill>
                <a:schemeClr val="tx1"/>
              </a:solidFill>
            </a:endParaRPr>
          </a:p>
          <a:p>
            <a:r>
              <a:rPr lang="ru-RU" sz="9600" i="1" dirty="0">
                <a:solidFill>
                  <a:schemeClr val="tx1"/>
                </a:solidFill>
              </a:rPr>
              <a:t>а может потопить его».</a:t>
            </a:r>
            <a:endParaRPr lang="ru-RU" sz="9600" dirty="0">
              <a:solidFill>
                <a:schemeClr val="tx1"/>
              </a:solidFill>
            </a:endParaRPr>
          </a:p>
          <a:p>
            <a:r>
              <a:rPr lang="ru-RU" sz="9600" i="1" dirty="0">
                <a:solidFill>
                  <a:schemeClr val="tx1"/>
                </a:solidFill>
              </a:rPr>
              <a:t>                                </a:t>
            </a:r>
            <a:r>
              <a:rPr lang="ru-RU" sz="9600" i="1" dirty="0" smtClean="0">
                <a:solidFill>
                  <a:schemeClr val="tx1"/>
                </a:solidFill>
              </a:rPr>
              <a:t>Вольтер.</a:t>
            </a:r>
            <a:r>
              <a:rPr lang="ru-RU" sz="9600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635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8E6436-2011-0D44-BD1A-2041D071B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4552" y="251638"/>
            <a:ext cx="8991600" cy="5627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Неуверенные </a:t>
            </a:r>
            <a:r>
              <a:rPr lang="ru-RU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дети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4552" y="948705"/>
            <a:ext cx="105864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Очень похожи по поведению на тревожных детей.</a:t>
            </a:r>
          </a:p>
          <a:p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Проблема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таких детей в том, что они не умеют опираться на собственное мнение, они склонны прибегать к помощи других людей. </a:t>
            </a:r>
          </a:p>
          <a:p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Предложить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выбрать ему самому решение вопроса и терпеливо   дождаться, когда он примет решение («Как ты думаешь, с чего лучше начать: с простых или сложных заданий?»).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Предложить ему альтернативу: «Ты можешь начать с простых заданий или сначала просмотреть весь материал. Как ты думаешь, что будет лучше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?»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4552" y="3239934"/>
            <a:ext cx="107556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Итак, важно понимать, что сдачей экзаменов жизнь не ограничивается. Семья и друзья не перестанут вас любить, если балл на ЕГЭ,ВПР и мониторинга будет ниже желаемого. Помните, что ни оценка в школе, ни результаты экзаменов – не определяют ваш уровень знаний и не характеризуют вас как человека. Вы не станете хуже, если сдадите на 60 баллов. И наоборот, не станете лучше, если ваш балл превысит отметку в 90 или будет 100 баллов. Весь материал выучить невозможно, в какой-то степени результат будет зависеть от попавшейся темы. Если вам не попадется материал, который вы отлично знали – не расстраивайтесь!</a:t>
            </a:r>
          </a:p>
        </p:txBody>
      </p:sp>
    </p:spTree>
    <p:extLst>
      <p:ext uri="{BB962C8B-B14F-4D97-AF65-F5344CB8AC3E}">
        <p14:creationId xmlns="" xmlns:p14="http://schemas.microsoft.com/office/powerpoint/2010/main" val="236643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9B1149-D155-6047-93BA-874F3C666C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8887" y="281129"/>
            <a:ext cx="8991600" cy="87897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Что </a:t>
            </a:r>
            <a:r>
              <a:rPr lang="ru-RU" dirty="0" smtClean="0">
                <a:solidFill>
                  <a:srgbClr val="FF0000"/>
                </a:solidFill>
              </a:rPr>
              <a:t>делать учащемуся?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4E979FA-2B90-5343-A2AD-83405ED39EA7}"/>
              </a:ext>
            </a:extLst>
          </p:cNvPr>
          <p:cNvSpPr/>
          <p:nvPr/>
        </p:nvSpPr>
        <p:spPr>
          <a:xfrm>
            <a:off x="391886" y="1335314"/>
            <a:ext cx="11408228" cy="4521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latin typeface="stk"/>
                <a:ea typeface="Times New Roman" panose="02020603050405020304" pitchFamily="18" charset="0"/>
                <a:cs typeface="Times New Roman" panose="02020603050405020304" pitchFamily="18" charset="0"/>
              </a:rPr>
              <a:t>Учиться противостоять стрессу</a:t>
            </a:r>
            <a:r>
              <a:rPr lang="ru-RU" sz="2400" dirty="0" smtClean="0">
                <a:latin typeface="stk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stk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stk"/>
                <a:ea typeface="Times New Roman" panose="02020603050405020304" pitchFamily="18" charset="0"/>
                <a:cs typeface="Times New Roman" panose="02020603050405020304" pitchFamily="18" charset="0"/>
              </a:rPr>
              <a:t>аждый </a:t>
            </a:r>
            <a:r>
              <a:rPr lang="ru-RU" sz="2400" dirty="0">
                <a:latin typeface="stk"/>
                <a:ea typeface="Times New Roman" panose="02020603050405020304" pitchFamily="18" charset="0"/>
                <a:cs typeface="Times New Roman" panose="02020603050405020304" pitchFamily="18" charset="0"/>
              </a:rPr>
              <a:t>раз, когда сталкиваетесь с запугиваниями или агрессивными напоминаниями о важности экзамена, говорите себе, что эти слова отражают тревоги самого говорящего, но не имеют отношения к вам! </a:t>
            </a:r>
            <a:r>
              <a:rPr lang="ru-RU" sz="2400" dirty="0" smtClean="0">
                <a:latin typeface="stk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тренировать стрессоустойчивость; попробуйте </a:t>
            </a:r>
            <a:r>
              <a:rPr lang="ru-RU" sz="2400" dirty="0">
                <a:latin typeface="stk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специальные упражнения на расслабление, например, глубокое ритмичное дыхание. Также со стрессом помогают справляться медитация, йога, любые физические упражнения или приятное времяпровождение – поход в кино с друзьями, прогулка на природе, просмотр любимого сериала( лучше комедию), потанцевать, принять душ, поиграть с животным, послушать музыку.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950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6F194B5-2473-054A-BEC1-BBCA2A44566E}"/>
              </a:ext>
            </a:extLst>
          </p:cNvPr>
          <p:cNvSpPr txBox="1"/>
          <p:nvPr/>
        </p:nvSpPr>
        <p:spPr>
          <a:xfrm>
            <a:off x="2124222" y="422031"/>
            <a:ext cx="7709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Памятка </a:t>
            </a:r>
            <a:r>
              <a:rPr lang="ru-RU" sz="4000" b="1" dirty="0">
                <a:latin typeface="Calibri" panose="020F0502020204030204" pitchFamily="34" charset="0"/>
                <a:cs typeface="Calibri" panose="020F0502020204030204" pitchFamily="34" charset="0"/>
              </a:rPr>
              <a:t>родителям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903DDDC-E12F-9147-89EC-BC62A486B19D}"/>
              </a:ext>
            </a:extLst>
          </p:cNvPr>
          <p:cNvSpPr txBox="1"/>
          <p:nvPr/>
        </p:nvSpPr>
        <p:spPr>
          <a:xfrm>
            <a:off x="365761" y="1129917"/>
            <a:ext cx="1086025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Во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время тренировки по тестовым заданиям приучайте ребёнка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ориентироваться во времени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и уметь его распределять.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Подбадривайте детей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, хвалите их за то, что они делают хорошо.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Повышайте их уверенность в себе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, так как чем больше ребенок боится неудачи, тем более вероятности допущения ошибок.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Контролируйте режим подготовки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ребёнка к экзаменам, не допускайте перегрузок.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Обратите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внимание на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питание ребёнка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. Такие продукты, как рыба, творог, орехи, курага и т. д. стимулируют работу головного мозга. Накануне экзамена обеспечьте ребёнку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полноценный отдых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, он должен отдохнуть и как следует выспаться.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Не </a:t>
            </a:r>
            <a:r>
              <a:rPr lang="ru-RU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критикуйте </a:t>
            </a:r>
            <a:r>
              <a:rPr lang="ru-RU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ребёнка после экзамена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. Помните: главное – снизить напряжение и тревожность ребёнка и обеспечить ему подходящие условия для занятий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Посоветуйте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детям во время экзамена обратить внимание на следующее: пробежать глазами весь тест, чтобы увидеть, какого типа задания в нем содержаться (это поможет настроиться на работу); внимательно прочитать вопрос до конца и понять его смысл (характерная ошибка во время тестирования- не дочитав до конца, по первым словам уже предполагают ответ и торопятся его вписать); если не знаешь ответа на вопрос или не уверен, пропусти его и отметь, чтобы потом к нему вернуться; если не смог в течение отведенного времени ответить на вопрос, есть смысл положиться на свою интуицию и указать наиболее вероятный вариант. </a:t>
            </a:r>
          </a:p>
        </p:txBody>
      </p:sp>
    </p:spTree>
    <p:extLst>
      <p:ext uri="{BB962C8B-B14F-4D97-AF65-F5344CB8AC3E}">
        <p14:creationId xmlns="" xmlns:p14="http://schemas.microsoft.com/office/powerpoint/2010/main" val="418515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230438" y="965200"/>
            <a:ext cx="7731125" cy="8249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Рефрейминг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777081" y="2047741"/>
            <a:ext cx="10637837" cy="5259753"/>
          </a:xfrm>
        </p:spPr>
        <p:txBody>
          <a:bodyPr/>
          <a:lstStyle/>
          <a:p>
            <a:r>
              <a:rPr lang="ru-RU" altLang="ru-RU" sz="2400" dirty="0" smtClean="0">
                <a:solidFill>
                  <a:schemeClr val="bg1"/>
                </a:solidFill>
              </a:rPr>
              <a:t>Слово «рефрейминг» происходит от английского слова «Фрейм»(рамка), так что буквально его можно перевести как </a:t>
            </a:r>
            <a:r>
              <a:rPr lang="ru-RU" altLang="ru-RU" sz="2400" dirty="0" err="1" smtClean="0">
                <a:solidFill>
                  <a:schemeClr val="bg1"/>
                </a:solidFill>
              </a:rPr>
              <a:t>переобрамление</a:t>
            </a:r>
            <a:r>
              <a:rPr lang="ru-RU" altLang="ru-RU" sz="2400" dirty="0" smtClean="0">
                <a:solidFill>
                  <a:schemeClr val="bg1"/>
                </a:solidFill>
              </a:rPr>
              <a:t>. Смены точки зрения, отношения к чему-либо, без изменения самой ситуации.</a:t>
            </a: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Всякий раз, когда происходит что-то негативное, нужно взять за правило проводить рефрейминг, постараться найти хотя бы несколько позитивных последствий или выигрыша, которые можно извлечь из  данной ситуации.</a:t>
            </a: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Два – три раза в неделю нужно проводить рефрейминг.</a:t>
            </a: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Следует помнить, что истинной причиной стресса являются не люди, не разочарования, не ошибки, а то как вы к этому относитесь.  </a:t>
            </a:r>
          </a:p>
        </p:txBody>
      </p:sp>
    </p:spTree>
    <p:extLst>
      <p:ext uri="{BB962C8B-B14F-4D97-AF65-F5344CB8AC3E}">
        <p14:creationId xmlns="" xmlns:p14="http://schemas.microsoft.com/office/powerpoint/2010/main" val="3701911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2BF017D-3A39-2646-AADA-B34F8DEAD253}"/>
              </a:ext>
            </a:extLst>
          </p:cNvPr>
          <p:cNvSpPr txBox="1"/>
          <p:nvPr/>
        </p:nvSpPr>
        <p:spPr>
          <a:xfrm>
            <a:off x="953086" y="675248"/>
            <a:ext cx="57712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Накануне экзамена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Многие считают: для того чтобы полностью подготовиться к экзамену, не хватает всего одной, последней перед ним ночи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Это неправильно. Ты устал, и не надо себя переутомлять.</a:t>
            </a:r>
          </a:p>
          <a:p>
            <a:pPr lvl="0"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Напротив, с вечера перестань готовиться, прими душ, соверши </a:t>
            </a:r>
            <a:r>
              <a:rPr lang="ru-RU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прогулку. Выспись </a:t>
            </a:r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как можно лучше, чтобы встать с ощущением бодрости, боевого настроя.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594" y="230840"/>
            <a:ext cx="4365937" cy="63141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388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601D697-CB22-A941-9F89-AD90BAB77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708" y="2642381"/>
            <a:ext cx="5668583" cy="3487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21FC1DC-3692-F241-9F5F-04F5571ECA83}"/>
              </a:ext>
            </a:extLst>
          </p:cNvPr>
          <p:cNvSpPr txBox="1"/>
          <p:nvPr/>
        </p:nvSpPr>
        <p:spPr>
          <a:xfrm>
            <a:off x="1617785" y="1026942"/>
            <a:ext cx="89892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Спасибо за внимание!</a:t>
            </a:r>
          </a:p>
          <a:p>
            <a:pPr algn="ctr"/>
            <a:r>
              <a:rPr lang="ru-RU" sz="4000" b="1" dirty="0"/>
              <a:t> Берегите детей!</a:t>
            </a:r>
          </a:p>
        </p:txBody>
      </p:sp>
    </p:spTree>
    <p:extLst>
      <p:ext uri="{BB962C8B-B14F-4D97-AF65-F5344CB8AC3E}">
        <p14:creationId xmlns="" xmlns:p14="http://schemas.microsoft.com/office/powerpoint/2010/main" val="19902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3897BC-B437-F248-8636-AC08B1DA5B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63" y="1885071"/>
            <a:ext cx="11422966" cy="3357415"/>
          </a:xfrm>
        </p:spPr>
        <p:txBody>
          <a:bodyPr>
            <a:normAutofit/>
          </a:bodyPr>
          <a:lstStyle/>
          <a:p>
            <a:pPr algn="just"/>
            <a:r>
              <a:rPr lang="ru-RU" sz="2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Слово «экзамен» В переводе с латинского означает «испытание». Вот одно из значений понятия «испытание», данное в «Толковом словаре» С.И. Ожегова: «Тягостное переживание, несчастье». В соответствии со значением слова, экзамен является источником стресса, как любое переживание, несчастье.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59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2C36C4E-71BC-3944-ABF5-2A7549B98E02}"/>
              </a:ext>
            </a:extLst>
          </p:cNvPr>
          <p:cNvSpPr txBox="1"/>
          <p:nvPr/>
        </p:nvSpPr>
        <p:spPr>
          <a:xfrm>
            <a:off x="1005840" y="397182"/>
            <a:ext cx="10265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Calibri" panose="020F0502020204030204" pitchFamily="34" charset="0"/>
                <a:cs typeface="Calibri" panose="020F0502020204030204" pitchFamily="34" charset="0"/>
              </a:rPr>
              <a:t>Что такое стресс?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CE4E09A-9296-CD48-B801-97C49D26C591}"/>
              </a:ext>
            </a:extLst>
          </p:cNvPr>
          <p:cNvSpPr txBox="1"/>
          <p:nvPr/>
        </p:nvSpPr>
        <p:spPr>
          <a:xfrm>
            <a:off x="1005840" y="1396992"/>
            <a:ext cx="98389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Стресс- состояние психического напряжения, возникающее у человека под влиянием сильных воздействий. Может оказывать как положительное, так и отрицательное влияние на жизнедеятельность, вплоть до ее полной дезорганизации. Физиологическая реакция организма, выражающаяся в состоянии напряжения, подавленности, спада настроения</a:t>
            </a:r>
          </a:p>
          <a:p>
            <a:r>
              <a:rPr lang="ru-RU" dirty="0">
                <a:latin typeface="Corbel" panose="020B0503020204020204" pitchFamily="34" charset="0"/>
              </a:rPr>
              <a:t/>
            </a:r>
            <a:br>
              <a:rPr lang="ru-RU" dirty="0">
                <a:latin typeface="Corbel" panose="020B0503020204020204" pitchFamily="34" charset="0"/>
              </a:rPr>
            </a:br>
            <a:endParaRPr lang="ru-RU" dirty="0">
              <a:latin typeface="Corbel" panose="020B0503020204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59FA2BE-63CA-5B4B-A85C-67B7E0799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111" y="4098998"/>
            <a:ext cx="3924886" cy="2611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59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40476AE-1E89-F645-975B-E11A8F47C249}"/>
              </a:ext>
            </a:extLst>
          </p:cNvPr>
          <p:cNvSpPr txBox="1"/>
          <p:nvPr/>
        </p:nvSpPr>
        <p:spPr>
          <a:xfrm>
            <a:off x="320842" y="1084272"/>
            <a:ext cx="11421979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ФИЗИОЛОГИЧЕСКИЕ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:  головные боли тошнота, иногда диарея, мышечное напряжение, углубление и учащение дыхания, учащённый пульс, перепады артериального давления</a:t>
            </a: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ЭМОЦИОНАЛЬНЫЕ </a:t>
            </a:r>
            <a:r>
              <a:rPr lang="ru-RU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СИМПТОМЫ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: чувство общего недомогания, растерянность, паника, страх, неуверенность, тревога, депрессия, подавленность, раздражительность</a:t>
            </a: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КОГНИТИВНЫЕ (ИНТЕЛЛЕКТУАЛЬНЫЕ)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: чрезмерная самокритика, сравнение своей подготовленности с другими в невыгодном для себя свете, неприятные воспоминания о провалах на экзаменах в прошлом,  воображение отрицательных последствий,  неудачи на экзамене, ухудшение памяти, снижение способности к концентрации внимания, </a:t>
            </a: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рассеянность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05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ПОВЕДЕНЧЕСКИЕ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: стремление заниматься любым другим делом, лишь бы не готовиться    к экзамену, избегание любых напоминаний об экзаменах, уменьшение эффективности в учёбе в экзаменационный период, вовлечение других людей в тревожные разговоры о предстоящих экзаменах, увеличение употребления  кофе, ухудшение сна, ухудшение </a:t>
            </a: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аппетита</a:t>
            </a:r>
            <a:endParaRPr lang="ru-RU" sz="28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25912" y="404782"/>
            <a:ext cx="81044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Calibri" panose="020F0502020204030204" pitchFamily="34" charset="0"/>
                <a:cs typeface="Calibri" panose="020F0502020204030204" pitchFamily="34" charset="0"/>
              </a:rPr>
              <a:t>Симптомы экзаменационного стресса:</a:t>
            </a:r>
          </a:p>
        </p:txBody>
      </p:sp>
    </p:spTree>
    <p:extLst>
      <p:ext uri="{BB962C8B-B14F-4D97-AF65-F5344CB8AC3E}">
        <p14:creationId xmlns="" xmlns:p14="http://schemas.microsoft.com/office/powerpoint/2010/main" val="6282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5A20103-DA51-1B4D-9243-F0F0E6BA46D5}"/>
              </a:ext>
            </a:extLst>
          </p:cNvPr>
          <p:cNvSpPr txBox="1"/>
          <p:nvPr/>
        </p:nvSpPr>
        <p:spPr>
          <a:xfrm>
            <a:off x="412652" y="315631"/>
            <a:ext cx="1136669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Познавательные трудности</a:t>
            </a:r>
            <a:r>
              <a:rPr lang="ru-RU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just"/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Причины познавательных трудностей: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недостаточный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объем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знаний,</a:t>
            </a:r>
          </a:p>
          <a:p>
            <a:pPr algn="just"/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едостаточная </a:t>
            </a:r>
            <a:r>
              <a:rPr lang="ru-RU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сформированность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навыков работы с тестовыми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заданиями, не могут дать развернутый ответ, неспособность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гибко оперировать системой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учебных тем и 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понятий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предмета.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Личностные трудности</a:t>
            </a:r>
          </a:p>
          <a:p>
            <a:pPr algn="just"/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Причины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личностных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трудностей: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недостаток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информации о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процедуре экзамена, 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тсутствие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возможности получить поддержку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взрослых,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повышенный уровень тревоги учащихся на экзамене, что приводит к дезорганизации деятельности, снижению концентрации внимания и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работоспособности.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Процессуальные трудности</a:t>
            </a:r>
          </a:p>
          <a:p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Причины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трудностей: отсутствие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четкой стратегии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деятельности, трудности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, связанные со спецификой фиксирования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ответов, трудности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, связанные с критериями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оценки и оценивания.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0302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40C08C7-AD62-794B-8FAE-7059A0E8C61B}"/>
              </a:ext>
            </a:extLst>
          </p:cNvPr>
          <p:cNvSpPr txBox="1"/>
          <p:nvPr/>
        </p:nvSpPr>
        <p:spPr>
          <a:xfrm>
            <a:off x="2664087" y="561701"/>
            <a:ext cx="6473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Давление</a:t>
            </a:r>
            <a:r>
              <a:rPr lang="ru-RU" sz="4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окружающих</a:t>
            </a:r>
            <a:endParaRPr lang="ru-RU" sz="4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C295BC7-9FFF-3D44-898A-40C906B649CE}"/>
              </a:ext>
            </a:extLst>
          </p:cNvPr>
          <p:cNvSpPr txBox="1"/>
          <p:nvPr/>
        </p:nvSpPr>
        <p:spPr>
          <a:xfrm>
            <a:off x="696685" y="1634748"/>
            <a:ext cx="1079862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Обучающиеся ощущают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давление со стороны учителей и родителей.</a:t>
            </a:r>
          </a:p>
          <a:p>
            <a:pPr algn="just" fontAlgn="base"/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Баллы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ЕГЭ, мониторингов и ВПР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становятся своеобразным мерилом успешности и будущих перспектив, отчего перед экзаменом на подростков возлагаются соответствующие ожидания. </a:t>
            </a:r>
          </a:p>
          <a:p>
            <a:pPr algn="just" fontAlgn="base"/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fontAlgn="base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Немалую часть этого давления составляют запугивания: экзамен очень сложный, занимайтесь как можно больше, не расслабляйтесь, иначе не сдадите. В итоге вокруг ЕГЭ создаётся нервная атмосфера, которая мешает эффективно подготовиться к экзамену и часто становится причиной ошибок и низких баллов.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25537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8E6436-2011-0D44-BD1A-2041D071B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9523" y="1498035"/>
            <a:ext cx="8991600" cy="11034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ДЕТИ, </a:t>
            </a:r>
            <a:r>
              <a:rPr lang="ru-RU" sz="31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ИСПЫТЫВАЮЩИЕ</a:t>
            </a:r>
            <a:r>
              <a:rPr lang="ru-RU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1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НЕДОСТАТОК ПРОИЗВОЛЬНОСТИ И САМООРГАНИЗАЦИИ</a:t>
            </a:r>
            <a:endParaRPr lang="ru-RU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5764" y="2837437"/>
            <a:ext cx="105864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Обычно этих детей характеризуют как «невнимательных», «рассеянных». Как показывает практика, у них очень редко имеют место истинные нарушения внимания.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Стратегии поддержки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 этапе подготовки очень важно научить ребенка использовать для </a:t>
            </a:r>
            <a:r>
              <a:rPr 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саморегуляции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деятельности различные материальные средства: линейка, часы. список и т.д.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 время экзамена. Таким детям требуется помощь в самоорганизации. Это можно сделать с помощью направляющих вопросов: «Ты как?», «Ты сейчас что делаешь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?»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7F8E6436-2011-0D44-BD1A-2041D071B59E}"/>
              </a:ext>
            </a:extLst>
          </p:cNvPr>
          <p:cNvSpPr txBox="1">
            <a:spLocks/>
          </p:cNvSpPr>
          <p:nvPr/>
        </p:nvSpPr>
        <p:spPr bwMode="blackWhite">
          <a:xfrm>
            <a:off x="1459523" y="532995"/>
            <a:ext cx="8991600" cy="729135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Категории детей:</a:t>
            </a: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8E6436-2011-0D44-BD1A-2041D071B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9523" y="251638"/>
            <a:ext cx="8991600" cy="5627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Дети синтетики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4552" y="948705"/>
            <a:ext cx="105864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Дети-синтетики опираются в большей степени на общее, а не на частности. Они мало внимания уделяют деталям, потому что их интересуют общие взаимосвязи.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При сдаче ЕГЭ синтетики могут испытывать затруднения, связанные с необходимостью аналитической деятельности и оперирования конкретными фактами.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 этапе подготовки. Очень важно развивать у синтетиков аналитические навыки, учитывая, что общий ход их деятельности — от общего к частному.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Синтетикам нужно  помочь в составление общего плана деятельности в самом начале работы. Кроме того, на экзамене им важно опираться на умение выделять главное в каждом вопросе.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30310" y="4211391"/>
            <a:ext cx="105606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Для тревожных детей учебный процесс сопряжен с определенным эмоциональным напряжением. Они склонны воспринимать любую ситуацию, связанную с учебой, как опасную.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Наиболее трудной стороной ЕГЭ для тревожного ребенка является отсутствие эмоционального контакта со взрослым.</a:t>
            </a:r>
          </a:p>
          <a:p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этапе подготовки. Для тревожных детей особенно важно создание ситуации эмоционального комфорта на предэкзаменационном этапе, нельзя нагнетать обстановку. Очень важно обеспечить тревожным детям ощущение эмоциональной поддержки. 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7F8E6436-2011-0D44-BD1A-2041D071B59E}"/>
              </a:ext>
            </a:extLst>
          </p:cNvPr>
          <p:cNvSpPr txBox="1">
            <a:spLocks/>
          </p:cNvSpPr>
          <p:nvPr/>
        </p:nvSpPr>
        <p:spPr bwMode="blackWhite">
          <a:xfrm>
            <a:off x="1459523" y="3504428"/>
            <a:ext cx="8991600" cy="562715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ТРЕВОЖНЫЕ </a:t>
            </a:r>
            <a:r>
              <a:rPr lang="ru-RU" sz="3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ДЕТИ</a:t>
            </a:r>
            <a:endParaRPr lang="ru-RU" sz="3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550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8E6436-2011-0D44-BD1A-2041D071B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9523" y="386143"/>
            <a:ext cx="10378250" cy="5627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9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ПЕРФЕКЦИОНИСТЫ И «ОТЛИЧНИКИ»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4552" y="1125881"/>
            <a:ext cx="105864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Дети данной категории обычно отличаются высокой или очень высокой успеваемостью, ответственностью, организованностью, исполнительностью.</a:t>
            </a:r>
          </a:p>
          <a:p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Им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необходимо понять, что для получения отличной оценки нет необходимости выполнять все задания «превосходно».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Во время экзамена </a:t>
            </a:r>
            <a:r>
              <a:rPr lang="ru-RU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перфекционисту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нужно помочь выбрать стратегию деятельности и реализовать ее.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30310" y="4047093"/>
            <a:ext cx="105606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Основная характеристика астеничных детей — высокая утомляемость, истощаемость.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Стратегии поддержки.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. Родителям астеничных детей стоит получить консультацию у психоневролога или невропатолога о возможности поддержать ребенка с помощью витаминов или травяных сборов.</a:t>
            </a:r>
          </a:p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Во время экзамена астеничным детям требуется несколько перерывов, поэтому их не стоит торопить, чаще выпускать на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экзамене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отдохнуть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7F8E6436-2011-0D44-BD1A-2041D071B59E}"/>
              </a:ext>
            </a:extLst>
          </p:cNvPr>
          <p:cNvSpPr txBox="1">
            <a:spLocks/>
          </p:cNvSpPr>
          <p:nvPr/>
        </p:nvSpPr>
        <p:spPr bwMode="blackWhite">
          <a:xfrm>
            <a:off x="1549675" y="3267499"/>
            <a:ext cx="8991600" cy="589847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АСТЕНИЧНЫЕ </a:t>
            </a:r>
            <a:r>
              <a:rPr lang="ru-RU" sz="3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ДЕТИ</a:t>
            </a:r>
            <a:endParaRPr lang="ru-RU" sz="3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16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{94D764E8-142B-F94E-898D-ED1B90C0330E}tf10001120</Template>
  <TotalTime>808</TotalTime>
  <Words>1291</Words>
  <Application>Microsoft Office PowerPoint</Application>
  <PresentationFormat>Произвольный</PresentationFormat>
  <Paragraphs>80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Parcel</vt:lpstr>
      <vt:lpstr>Поток</vt:lpstr>
      <vt:lpstr>Преодоление стресса при подготовке к экзаменам. </vt:lpstr>
      <vt:lpstr>Слово «экзамен» В переводе с латинского означает «испытание». Вот одно из значений понятия «испытание», данное в «Толковом словаре» С.И. Ожегова: «Тягостное переживание, несчастье». В соответствии со значением слова, экзамен является источником стресса, как любое переживание, несчастье.</vt:lpstr>
      <vt:lpstr>Слайд 3</vt:lpstr>
      <vt:lpstr>Слайд 4</vt:lpstr>
      <vt:lpstr>Слайд 5</vt:lpstr>
      <vt:lpstr>Слайд 6</vt:lpstr>
      <vt:lpstr> ДЕТИ, ИСПЫТЫВАЮЩИЕ НЕДОСТАТОК ПРОИЗВОЛЬНОСТИ И САМООРГАНИЗАЦИИ</vt:lpstr>
      <vt:lpstr> Дети синтетики</vt:lpstr>
      <vt:lpstr> ПЕРФЕКЦИОНИСТЫ И «ОТЛИЧНИКИ»</vt:lpstr>
      <vt:lpstr> Неуверенные дети</vt:lpstr>
      <vt:lpstr>Что делать учащемуся?</vt:lpstr>
      <vt:lpstr>Слайд 12</vt:lpstr>
      <vt:lpstr>Рефрейминг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Bleschavenko Anna</dc:creator>
  <cp:lastModifiedBy>user</cp:lastModifiedBy>
  <cp:revision>109</cp:revision>
  <dcterms:created xsi:type="dcterms:W3CDTF">2021-02-23T10:45:20Z</dcterms:created>
  <dcterms:modified xsi:type="dcterms:W3CDTF">2022-11-23T07:21:07Z</dcterms:modified>
</cp:coreProperties>
</file>