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359" r:id="rId2"/>
    <p:sldId id="456" r:id="rId3"/>
    <p:sldId id="468" r:id="rId4"/>
    <p:sldId id="469" r:id="rId5"/>
    <p:sldId id="470" r:id="rId6"/>
    <p:sldId id="471" r:id="rId7"/>
    <p:sldId id="472" r:id="rId8"/>
    <p:sldId id="473" r:id="rId9"/>
    <p:sldId id="474" r:id="rId10"/>
    <p:sldId id="476" r:id="rId11"/>
    <p:sldId id="478" r:id="rId12"/>
    <p:sldId id="477" r:id="rId13"/>
    <p:sldId id="408" r:id="rId14"/>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0" autoAdjust="0"/>
    <p:restoredTop sz="94622" autoAdjust="0"/>
  </p:normalViewPr>
  <p:slideViewPr>
    <p:cSldViewPr>
      <p:cViewPr varScale="1">
        <p:scale>
          <a:sx n="112" d="100"/>
          <a:sy n="112" d="100"/>
        </p:scale>
        <p:origin x="-636" y="-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6" Type="http://schemas.openxmlformats.org/officeDocument/2006/relationships/image" Target="../media/image11.wmf"/><Relationship Id="rId5" Type="http://schemas.openxmlformats.org/officeDocument/2006/relationships/image" Target="../media/image10.wmf"/><Relationship Id="rId4"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1.wmf"/><Relationship Id="rId3" Type="http://schemas.openxmlformats.org/officeDocument/2006/relationships/image" Target="../media/image16.wmf"/><Relationship Id="rId7" Type="http://schemas.openxmlformats.org/officeDocument/2006/relationships/image" Target="../media/image20.wmf"/><Relationship Id="rId2" Type="http://schemas.openxmlformats.org/officeDocument/2006/relationships/image" Target="../media/image15.wmf"/><Relationship Id="rId1" Type="http://schemas.openxmlformats.org/officeDocument/2006/relationships/image" Target="../media/image14.wmf"/><Relationship Id="rId6" Type="http://schemas.openxmlformats.org/officeDocument/2006/relationships/image" Target="../media/image19.wmf"/><Relationship Id="rId5" Type="http://schemas.openxmlformats.org/officeDocument/2006/relationships/image" Target="../media/image18.wmf"/><Relationship Id="rId4"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215EB9-05D9-4763-BC01-9015D720AA75}" type="datetimeFigureOut">
              <a:rPr lang="ru-RU" smtClean="0"/>
              <a:t>07.12.2022</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4BA20CD-B5DC-485B-99F8-2F869BC49365}" type="slidenum">
              <a:rPr lang="ru-RU" smtClean="0"/>
              <a:t>‹#›</a:t>
            </a:fld>
            <a:endParaRPr lang="ru-RU"/>
          </a:p>
        </p:txBody>
      </p:sp>
    </p:spTree>
    <p:extLst>
      <p:ext uri="{BB962C8B-B14F-4D97-AF65-F5344CB8AC3E}">
        <p14:creationId xmlns:p14="http://schemas.microsoft.com/office/powerpoint/2010/main" val="500577100"/>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AF68F-FF9C-4BFF-A634-0E48D5C4D894}" type="datetimeFigureOut">
              <a:rPr lang="ru-RU" smtClean="0"/>
              <a:t>07.12.2022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B2C2F-E7EE-4946-9AB6-3B876948DCB6}" type="slidenum">
              <a:rPr lang="ru-RU" smtClean="0"/>
              <a:t>‹#›</a:t>
            </a:fld>
            <a:endParaRPr lang="ru-RU"/>
          </a:p>
        </p:txBody>
      </p:sp>
    </p:spTree>
    <p:extLst>
      <p:ext uri="{BB962C8B-B14F-4D97-AF65-F5344CB8AC3E}">
        <p14:creationId xmlns:p14="http://schemas.microsoft.com/office/powerpoint/2010/main" val="424500515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3924357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Tree>
    <p:extLst>
      <p:ext uri="{BB962C8B-B14F-4D97-AF65-F5344CB8AC3E}">
        <p14:creationId xmlns:p14="http://schemas.microsoft.com/office/powerpoint/2010/main" val="26367459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ru-RU" altLang="zh-CN" smtClean="0"/>
              <a:t>Образец заголовка</a:t>
            </a:r>
            <a:endParaRPr lang="zh-CN" alt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ltLang="zh-CN" smtClean="0"/>
              <a:t>Образец подзаголовка</a:t>
            </a:r>
            <a:endParaRPr lang="zh-CN" altLang="en-US"/>
          </a:p>
        </p:txBody>
      </p:sp>
      <p:sp>
        <p:nvSpPr>
          <p:cNvPr id="4" name="Date Placeholder 3"/>
          <p:cNvSpPr>
            <a:spLocks noGrp="1"/>
          </p:cNvSpPr>
          <p:nvPr>
            <p:ph type="dt" sz="half" idx="10"/>
          </p:nvPr>
        </p:nvSpPr>
        <p:spPr/>
        <p:txBody>
          <a:bodyPr/>
          <a:lstStyle>
            <a:lvl1pPr>
              <a:defRPr/>
            </a:lvl1pPr>
          </a:lstStyle>
          <a:p>
            <a:fld id="{A80AF8D3-D797-487F-97A4-CDE38D1D66C0}" type="datetime1">
              <a:rPr lang="zh-CN" altLang="en-US" smtClean="0"/>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BBE1F9-ABD2-4A88-92C1-559DA34C442F}" type="slidenum">
              <a:rPr lang="zh-CN" altLang="en-US"/>
              <a:pPr/>
              <a:t>‹#›</a:t>
            </a:fld>
            <a:endParaRPr lang="zh-CN" altLang="en-US"/>
          </a:p>
        </p:txBody>
      </p:sp>
    </p:spTree>
    <p:extLst>
      <p:ext uri="{BB962C8B-B14F-4D97-AF65-F5344CB8AC3E}">
        <p14:creationId xmlns:p14="http://schemas.microsoft.com/office/powerpoint/2010/main" val="1896714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268EFF5B-1BE0-45C5-B7B8-D9D9F5CD0EAC}" type="datetime1">
              <a:rPr lang="zh-CN" altLang="en-US" smtClean="0"/>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59BE1FE-9536-4FA0-9D6B-CE29FB5A14F8}" type="slidenum">
              <a:rPr lang="zh-CN" altLang="en-US"/>
              <a:pPr/>
              <a:t>‹#›</a:t>
            </a:fld>
            <a:endParaRPr lang="zh-CN" altLang="en-US"/>
          </a:p>
        </p:txBody>
      </p:sp>
    </p:spTree>
    <p:extLst>
      <p:ext uri="{BB962C8B-B14F-4D97-AF65-F5344CB8AC3E}">
        <p14:creationId xmlns:p14="http://schemas.microsoft.com/office/powerpoint/2010/main" val="36476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71591E2E-EE73-40B4-B8D1-31720F449EA3}" type="datetime1">
              <a:rPr lang="zh-CN" altLang="en-US" smtClean="0"/>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1CB4115-9ACB-4AF0-8A0E-CB77F64E609F}" type="slidenum">
              <a:rPr lang="zh-CN" altLang="en-US"/>
              <a:pPr/>
              <a:t>‹#›</a:t>
            </a:fld>
            <a:endParaRPr lang="zh-CN" altLang="en-US"/>
          </a:p>
        </p:txBody>
      </p:sp>
    </p:spTree>
    <p:extLst>
      <p:ext uri="{BB962C8B-B14F-4D97-AF65-F5344CB8AC3E}">
        <p14:creationId xmlns:p14="http://schemas.microsoft.com/office/powerpoint/2010/main" val="2128863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80" y="6648"/>
            <a:ext cx="12176720" cy="614040"/>
          </a:xfrm>
        </p:spPr>
        <p:txBody>
          <a:bodyPr>
            <a:normAutofit/>
          </a:bodyPr>
          <a:lstStyle>
            <a:lvl1pPr algn="l">
              <a:defRPr sz="2800" b="1"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defRPr>
            </a:lvl1pPr>
          </a:lstStyle>
          <a:p>
            <a:r>
              <a:rPr lang="ru-RU" dirty="0" smtClean="0"/>
              <a:t>Образец заголовка</a:t>
            </a:r>
            <a:endParaRPr lang="ru-RU" dirty="0"/>
          </a:p>
        </p:txBody>
      </p:sp>
    </p:spTree>
    <p:extLst>
      <p:ext uri="{BB962C8B-B14F-4D97-AF65-F5344CB8AC3E}">
        <p14:creationId xmlns:p14="http://schemas.microsoft.com/office/powerpoint/2010/main" val="405419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idx="1"/>
          </p:nvPr>
        </p:nvSpPr>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710928DF-3C9D-4DBD-98E7-E1CBBEEE5B82}" type="datetime1">
              <a:rPr lang="zh-CN" altLang="en-US" smtClean="0"/>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A87EE4-EBF3-4D7D-BC18-3046287B5350}" type="slidenum">
              <a:rPr lang="zh-CN" altLang="en-US"/>
              <a:pPr/>
              <a:t>‹#›</a:t>
            </a:fld>
            <a:endParaRPr lang="zh-CN" altLang="en-US"/>
          </a:p>
        </p:txBody>
      </p:sp>
    </p:spTree>
    <p:extLst>
      <p:ext uri="{BB962C8B-B14F-4D97-AF65-F5344CB8AC3E}">
        <p14:creationId xmlns:p14="http://schemas.microsoft.com/office/powerpoint/2010/main" val="397186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ltLang="zh-CN" smtClean="0"/>
              <a:t>Образец текста</a:t>
            </a:r>
          </a:p>
        </p:txBody>
      </p:sp>
      <p:sp>
        <p:nvSpPr>
          <p:cNvPr id="4" name="Date Placeholder 3"/>
          <p:cNvSpPr>
            <a:spLocks noGrp="1"/>
          </p:cNvSpPr>
          <p:nvPr>
            <p:ph type="dt" sz="half" idx="10"/>
          </p:nvPr>
        </p:nvSpPr>
        <p:spPr/>
        <p:txBody>
          <a:bodyPr/>
          <a:lstStyle>
            <a:lvl1pPr>
              <a:defRPr/>
            </a:lvl1pPr>
          </a:lstStyle>
          <a:p>
            <a:fld id="{5A793F97-1C00-4E03-B706-FEF3CB2CBF28}" type="datetime1">
              <a:rPr lang="zh-CN" altLang="en-US" smtClean="0"/>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FF193B39-3831-43E2-A9CE-6BCABE4F4D0D}" type="slidenum">
              <a:rPr lang="zh-CN" altLang="en-US"/>
              <a:pPr/>
              <a:t>‹#›</a:t>
            </a:fld>
            <a:endParaRPr lang="zh-CN" altLang="en-US"/>
          </a:p>
        </p:txBody>
      </p:sp>
    </p:spTree>
    <p:extLst>
      <p:ext uri="{BB962C8B-B14F-4D97-AF65-F5344CB8AC3E}">
        <p14:creationId xmlns:p14="http://schemas.microsoft.com/office/powerpoint/2010/main" val="423066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Date Placeholder 3"/>
          <p:cNvSpPr>
            <a:spLocks noGrp="1"/>
          </p:cNvSpPr>
          <p:nvPr>
            <p:ph type="dt" sz="half" idx="10"/>
          </p:nvPr>
        </p:nvSpPr>
        <p:spPr/>
        <p:txBody>
          <a:bodyPr/>
          <a:lstStyle>
            <a:lvl1pPr>
              <a:defRPr/>
            </a:lvl1pPr>
          </a:lstStyle>
          <a:p>
            <a:fld id="{5F2D7992-00CE-45AB-B4FC-5DCBF6220120}" type="datetime1">
              <a:rPr lang="zh-CN" altLang="en-US" smtClean="0"/>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3DB5DD4-6DF2-4DD4-9A46-D6F424279BB1}" type="slidenum">
              <a:rPr lang="zh-CN" altLang="en-US"/>
              <a:pPr/>
              <a:t>‹#›</a:t>
            </a:fld>
            <a:endParaRPr lang="zh-CN" altLang="en-US"/>
          </a:p>
        </p:txBody>
      </p:sp>
    </p:spTree>
    <p:extLst>
      <p:ext uri="{BB962C8B-B14F-4D97-AF65-F5344CB8AC3E}">
        <p14:creationId xmlns:p14="http://schemas.microsoft.com/office/powerpoint/2010/main" val="21847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7" name="Date Placeholder 3"/>
          <p:cNvSpPr>
            <a:spLocks noGrp="1"/>
          </p:cNvSpPr>
          <p:nvPr>
            <p:ph type="dt" sz="half" idx="10"/>
          </p:nvPr>
        </p:nvSpPr>
        <p:spPr/>
        <p:txBody>
          <a:bodyPr/>
          <a:lstStyle>
            <a:lvl1pPr>
              <a:defRPr/>
            </a:lvl1pPr>
          </a:lstStyle>
          <a:p>
            <a:fld id="{E51C8F1E-DC0E-4DE9-BC12-4EDE0B5BC810}" type="datetime1">
              <a:rPr lang="zh-CN" altLang="en-US" smtClean="0"/>
              <a:t>2022/12/7</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61547630-1B7B-4F98-8D07-146548D9CE02}" type="slidenum">
              <a:rPr lang="zh-CN" altLang="en-US"/>
              <a:pPr/>
              <a:t>‹#›</a:t>
            </a:fld>
            <a:endParaRPr lang="zh-CN" altLang="en-US"/>
          </a:p>
        </p:txBody>
      </p:sp>
    </p:spTree>
    <p:extLst>
      <p:ext uri="{BB962C8B-B14F-4D97-AF65-F5344CB8AC3E}">
        <p14:creationId xmlns:p14="http://schemas.microsoft.com/office/powerpoint/2010/main" val="505946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Date Placeholder 3"/>
          <p:cNvSpPr>
            <a:spLocks noGrp="1"/>
          </p:cNvSpPr>
          <p:nvPr>
            <p:ph type="dt" sz="half" idx="10"/>
          </p:nvPr>
        </p:nvSpPr>
        <p:spPr/>
        <p:txBody>
          <a:bodyPr/>
          <a:lstStyle>
            <a:lvl1pPr>
              <a:defRPr/>
            </a:lvl1pPr>
          </a:lstStyle>
          <a:p>
            <a:fld id="{0FA03561-62C8-430C-B741-FEBEC493C792}" type="datetime1">
              <a:rPr lang="zh-CN" altLang="en-US" smtClean="0"/>
              <a:t>2022/12/7</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9B63D278-2FE8-496B-BBF9-8C33D363E7FE}" type="slidenum">
              <a:rPr lang="zh-CN" altLang="en-US"/>
              <a:pPr/>
              <a:t>‹#›</a:t>
            </a:fld>
            <a:endParaRPr lang="zh-CN" altLang="en-US"/>
          </a:p>
        </p:txBody>
      </p:sp>
    </p:spTree>
    <p:extLst>
      <p:ext uri="{BB962C8B-B14F-4D97-AF65-F5344CB8AC3E}">
        <p14:creationId xmlns:p14="http://schemas.microsoft.com/office/powerpoint/2010/main" val="355109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72AF1598-6755-40B7-AF2D-49ADAF2C84FC}" type="datetime1">
              <a:rPr lang="zh-CN" altLang="en-US" smtClean="0"/>
              <a:t>2022/12/7</a:t>
            </a:fld>
            <a:endParaRPr lang="zh-CN" altLang="en-US"/>
          </a:p>
        </p:txBody>
      </p:sp>
      <p:sp>
        <p:nvSpPr>
          <p:cNvPr id="3" name="Footer Placeholder 4"/>
          <p:cNvSpPr>
            <a:spLocks noGrp="1"/>
          </p:cNvSpPr>
          <p:nvPr>
            <p:ph type="ftr" sz="quarter" idx="11"/>
          </p:nvPr>
        </p:nvSpPr>
        <p:spPr/>
        <p:txBody>
          <a:bodyPr/>
          <a:lstStyle>
            <a:lvl1pPr>
              <a:defRPr/>
            </a:lvl1pPr>
          </a:lstStyle>
          <a:p>
            <a:endParaRPr lang="zh-CN" altLang="en-US"/>
          </a:p>
        </p:txBody>
      </p:sp>
      <p:sp>
        <p:nvSpPr>
          <p:cNvPr id="4" name="Slide Number Placeholder 5"/>
          <p:cNvSpPr>
            <a:spLocks noGrp="1"/>
          </p:cNvSpPr>
          <p:nvPr>
            <p:ph type="sldNum" sz="quarter" idx="12"/>
          </p:nvPr>
        </p:nvSpPr>
        <p:spPr/>
        <p:txBody>
          <a:bodyPr/>
          <a:lstStyle>
            <a:lvl1pPr>
              <a:defRPr/>
            </a:lvl1pPr>
          </a:lstStyle>
          <a:p>
            <a:fld id="{6631AF7D-FFDD-49F4-A181-6A84E8353111}" type="slidenum">
              <a:rPr lang="zh-CN" altLang="en-US"/>
              <a:pPr/>
              <a:t>‹#›</a:t>
            </a:fld>
            <a:endParaRPr lang="zh-CN" altLang="en-US"/>
          </a:p>
        </p:txBody>
      </p:sp>
    </p:spTree>
    <p:extLst>
      <p:ext uri="{BB962C8B-B14F-4D97-AF65-F5344CB8AC3E}">
        <p14:creationId xmlns:p14="http://schemas.microsoft.com/office/powerpoint/2010/main" val="122509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altLang="zh-CN" smtClean="0"/>
              <a:t>Образец заголовка</a:t>
            </a:r>
            <a:endParaRPr lang="zh-CN" alt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AEFEC253-7C6B-454B-89D2-A47FFBC4521A}" type="datetime1">
              <a:rPr lang="zh-CN" altLang="en-US" smtClean="0"/>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1D90FFDB-4B59-423F-8652-19F84D4889D1}" type="slidenum">
              <a:rPr lang="zh-CN" altLang="en-US"/>
              <a:pPr/>
              <a:t>‹#›</a:t>
            </a:fld>
            <a:endParaRPr lang="zh-CN" altLang="en-US"/>
          </a:p>
        </p:txBody>
      </p:sp>
    </p:spTree>
    <p:extLst>
      <p:ext uri="{BB962C8B-B14F-4D97-AF65-F5344CB8AC3E}">
        <p14:creationId xmlns:p14="http://schemas.microsoft.com/office/powerpoint/2010/main" val="93667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altLang="zh-CN" smtClean="0"/>
              <a:t>Образец заголовка</a:t>
            </a:r>
            <a:endParaRPr lang="zh-CN" alt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zh-CN" noProof="0" smtClean="0"/>
              <a:t>Вставка рисунка</a:t>
            </a:r>
            <a:endParaRPr lang="zh-CN" alt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5205AA25-2DD4-40A7-9698-440E16F7DFE1}" type="datetime1">
              <a:rPr lang="zh-CN" altLang="en-US" smtClean="0"/>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299206F9-C7F8-4FC5-B1E6-98222F65A3FC}" type="slidenum">
              <a:rPr lang="zh-CN" altLang="en-US"/>
              <a:pPr/>
              <a:t>‹#›</a:t>
            </a:fld>
            <a:endParaRPr lang="zh-CN" altLang="en-US"/>
          </a:p>
        </p:txBody>
      </p:sp>
    </p:spTree>
    <p:extLst>
      <p:ext uri="{BB962C8B-B14F-4D97-AF65-F5344CB8AC3E}">
        <p14:creationId xmlns:p14="http://schemas.microsoft.com/office/powerpoint/2010/main" val="23990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zh-CN" smtClean="0"/>
              <a:t>Образец заголовка</a:t>
            </a:r>
            <a:endParaRPr lang="zh-CN"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F7A7C739-49F3-4AAF-8B0C-D98CADF927E0}" type="datetime1">
              <a:rPr lang="zh-CN" altLang="en-US" smtClean="0"/>
              <a:t>2022/12/7</a:t>
            </a:fld>
            <a:endParaRPr lang="zh-CN"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0B70EA7-ADB1-456E-84C8-26C0400C86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2" r:id="rId12"/>
  </p:sldLayoutIdLst>
  <mc:AlternateContent xmlns:mc="http://schemas.openxmlformats.org/markup-compatibility/2006" xmlns:p14="http://schemas.microsoft.com/office/powerpoint/2010/main">
    <mc:Choice Requires="p14">
      <p:transition p14:dur="0"/>
    </mc:Choice>
    <mc:Fallback xmlns="">
      <p:transition/>
    </mc:Fallback>
  </mc:AlternateContent>
  <p:hf sldNum="0"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8.wmf"/><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10.wmf"/><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w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9.wmf"/><Relationship Id="rId4" Type="http://schemas.openxmlformats.org/officeDocument/2006/relationships/image" Target="../media/image6.wmf"/><Relationship Id="rId9" Type="http://schemas.openxmlformats.org/officeDocument/2006/relationships/oleObject" Target="../embeddings/oleObject4.bin"/><Relationship Id="rId14" Type="http://schemas.openxmlformats.org/officeDocument/2006/relationships/image" Target="../media/image11.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10.wmf"/><Relationship Id="rId5" Type="http://schemas.openxmlformats.org/officeDocument/2006/relationships/oleObject" Target="../embeddings/oleObject8.bin"/><Relationship Id="rId4" Type="http://schemas.openxmlformats.org/officeDocument/2006/relationships/image" Target="../media/image8.w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1.bin"/><Relationship Id="rId3" Type="http://schemas.openxmlformats.org/officeDocument/2006/relationships/notesSlide" Target="../notesSlides/notesSlide2.xml"/><Relationship Id="rId7" Type="http://schemas.openxmlformats.org/officeDocument/2006/relationships/image" Target="../media/image12.wmf"/><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10.bin"/><Relationship Id="rId5" Type="http://schemas.openxmlformats.org/officeDocument/2006/relationships/image" Target="../media/image8.wmf"/><Relationship Id="rId4" Type="http://schemas.openxmlformats.org/officeDocument/2006/relationships/oleObject" Target="../embeddings/oleObject9.bin"/><Relationship Id="rId9" Type="http://schemas.openxmlformats.org/officeDocument/2006/relationships/image" Target="../media/image13.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oleObject" Target="../embeddings/oleObject17.bin"/><Relationship Id="rId18" Type="http://schemas.openxmlformats.org/officeDocument/2006/relationships/image" Target="../media/image21.wmf"/><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image" Target="../media/image18.wmf"/><Relationship Id="rId17" Type="http://schemas.openxmlformats.org/officeDocument/2006/relationships/oleObject" Target="../embeddings/oleObject19.bin"/><Relationship Id="rId2" Type="http://schemas.openxmlformats.org/officeDocument/2006/relationships/slideLayout" Target="../slideLayouts/slideLayout5.xml"/><Relationship Id="rId16" Type="http://schemas.openxmlformats.org/officeDocument/2006/relationships/image" Target="../media/image20.wmf"/><Relationship Id="rId1" Type="http://schemas.openxmlformats.org/officeDocument/2006/relationships/vmlDrawing" Target="../drawings/vmlDrawing4.vml"/><Relationship Id="rId6" Type="http://schemas.openxmlformats.org/officeDocument/2006/relationships/image" Target="../media/image15.wmf"/><Relationship Id="rId11" Type="http://schemas.openxmlformats.org/officeDocument/2006/relationships/oleObject" Target="../embeddings/oleObject16.bin"/><Relationship Id="rId5" Type="http://schemas.openxmlformats.org/officeDocument/2006/relationships/oleObject" Target="../embeddings/oleObject13.bin"/><Relationship Id="rId15" Type="http://schemas.openxmlformats.org/officeDocument/2006/relationships/oleObject" Target="../embeddings/oleObject18.bin"/><Relationship Id="rId10" Type="http://schemas.openxmlformats.org/officeDocument/2006/relationships/image" Target="../media/image17.wmf"/><Relationship Id="rId4" Type="http://schemas.openxmlformats.org/officeDocument/2006/relationships/image" Target="../media/image14.wmf"/><Relationship Id="rId9" Type="http://schemas.openxmlformats.org/officeDocument/2006/relationships/oleObject" Target="../embeddings/oleObject15.bin"/><Relationship Id="rId14" Type="http://schemas.openxmlformats.org/officeDocument/2006/relationships/image" Target="../media/image19.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3240491" y="267591"/>
            <a:ext cx="8229600" cy="1143000"/>
          </a:xfrm>
          <a:prstGeom prst="rect">
            <a:avLst/>
          </a:prstGeom>
          <a:noFill/>
          <a:ln w="9525">
            <a:noFill/>
            <a:miter lim="800000"/>
            <a:headEnd/>
            <a:tailEnd/>
          </a:ln>
        </p:spPr>
        <p:txBody>
          <a:bodyPr anchor="ctr"/>
          <a:lstStyle/>
          <a:p>
            <a:pPr algn="ctr" eaLnBrk="0" hangingPunct="0">
              <a:defRPr/>
            </a:pPr>
            <a:r>
              <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Домашняя работа</a:t>
            </a:r>
          </a:p>
        </p:txBody>
      </p:sp>
      <p:sp>
        <p:nvSpPr>
          <p:cNvPr id="2" name="Прямоугольник 1"/>
          <p:cNvSpPr/>
          <p:nvPr/>
        </p:nvSpPr>
        <p:spPr>
          <a:xfrm>
            <a:off x="5159896" y="2276872"/>
            <a:ext cx="5040560" cy="1200329"/>
          </a:xfrm>
          <a:prstGeom prst="rect">
            <a:avLst/>
          </a:prstGeom>
        </p:spPr>
        <p:txBody>
          <a:bodyPr wrap="square">
            <a:spAutoFit/>
          </a:bodyPr>
          <a:lstStyle/>
          <a:p>
            <a:r>
              <a:rPr lang="ru-RU" sz="3600" b="1" dirty="0" smtClean="0">
                <a:latin typeface="Times New Roman" panose="02020603050405020304" pitchFamily="18" charset="0"/>
                <a:cs typeface="Times New Roman" pitchFamily="18" charset="0"/>
              </a:rPr>
              <a:t>§1 вопросы 1-3,</a:t>
            </a:r>
          </a:p>
          <a:p>
            <a:r>
              <a:rPr lang="ru-RU" sz="3600" b="1" dirty="0" smtClean="0">
                <a:latin typeface="Times New Roman" panose="02020603050405020304" pitchFamily="18" charset="0"/>
                <a:cs typeface="Times New Roman" pitchFamily="18" charset="0"/>
              </a:rPr>
              <a:t>№5(2,3), 7</a:t>
            </a:r>
            <a:endParaRPr lang="en-US" sz="3600" b="1" dirty="0">
              <a:latin typeface="Times New Roman" panose="02020603050405020304" pitchFamily="18" charset="0"/>
              <a:cs typeface="Times New Roman"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400" y="1052736"/>
            <a:ext cx="3024336" cy="2856523"/>
          </a:xfrm>
          <a:prstGeom prst="rect">
            <a:avLst/>
          </a:prstGeom>
        </p:spPr>
      </p:pic>
    </p:spTree>
    <p:extLst>
      <p:ext uri="{BB962C8B-B14F-4D97-AF65-F5344CB8AC3E}">
        <p14:creationId xmlns:p14="http://schemas.microsoft.com/office/powerpoint/2010/main" val="70969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2039278" y="1700808"/>
            <a:ext cx="7902716" cy="941013"/>
          </a:xfrm>
          <a:prstGeom prst="roundRect">
            <a:avLst/>
          </a:prstGeom>
          <a:solidFill>
            <a:schemeClr val="tx2">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5"/>
          </a:fillRef>
          <a:effectRef idx="1">
            <a:schemeClr val="accent5"/>
          </a:effectRef>
          <a:fontRef idx="minor">
            <a:schemeClr val="lt1"/>
          </a:fontRef>
        </p:style>
        <p:txBody>
          <a:bodyPr anchor="ctr"/>
          <a:lstStyle/>
          <a:p>
            <a:pPr algn="ctr">
              <a:defRPr/>
            </a:pPr>
            <a:r>
              <a:rPr lang="ru-RU" sz="3600" b="1" dirty="0">
                <a:solidFill>
                  <a:srgbClr val="002060"/>
                </a:solidFill>
                <a:latin typeface="Times New Roman" pitchFamily="18" charset="0"/>
                <a:cs typeface="Times New Roman" pitchFamily="18" charset="0"/>
              </a:rPr>
              <a:t>Алгебраические выражения</a:t>
            </a:r>
          </a:p>
        </p:txBody>
      </p:sp>
      <p:sp>
        <p:nvSpPr>
          <p:cNvPr id="5" name="Скругленный прямоугольник 4"/>
          <p:cNvSpPr/>
          <p:nvPr/>
        </p:nvSpPr>
        <p:spPr>
          <a:xfrm>
            <a:off x="2039278" y="3095717"/>
            <a:ext cx="3509584" cy="621315"/>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000" b="1" dirty="0">
                <a:solidFill>
                  <a:srgbClr val="002060"/>
                </a:solidFill>
                <a:latin typeface="Times New Roman" pitchFamily="18" charset="0"/>
                <a:cs typeface="Times New Roman" pitchFamily="18" charset="0"/>
              </a:rPr>
              <a:t>Числовые выражения</a:t>
            </a:r>
          </a:p>
        </p:txBody>
      </p:sp>
      <p:sp>
        <p:nvSpPr>
          <p:cNvPr id="6" name="Скругленный прямоугольник 5"/>
          <p:cNvSpPr/>
          <p:nvPr/>
        </p:nvSpPr>
        <p:spPr>
          <a:xfrm>
            <a:off x="6341594" y="3095717"/>
            <a:ext cx="3600400" cy="621315"/>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000" b="1" dirty="0">
                <a:solidFill>
                  <a:srgbClr val="002060"/>
                </a:solidFill>
                <a:latin typeface="Times New Roman" pitchFamily="18" charset="0"/>
                <a:cs typeface="Times New Roman" pitchFamily="18" charset="0"/>
              </a:rPr>
              <a:t>Выражения с переменными</a:t>
            </a:r>
          </a:p>
        </p:txBody>
      </p:sp>
      <p:cxnSp>
        <p:nvCxnSpPr>
          <p:cNvPr id="8" name="Прямая со стрелкой 7"/>
          <p:cNvCxnSpPr>
            <a:stCxn id="4" idx="2"/>
            <a:endCxn id="5" idx="0"/>
          </p:cNvCxnSpPr>
          <p:nvPr/>
        </p:nvCxnSpPr>
        <p:spPr>
          <a:xfrm flipH="1">
            <a:off x="3794070" y="2641821"/>
            <a:ext cx="2196566" cy="453896"/>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4" idx="2"/>
            <a:endCxn id="6" idx="0"/>
          </p:cNvCxnSpPr>
          <p:nvPr/>
        </p:nvCxnSpPr>
        <p:spPr>
          <a:xfrm>
            <a:off x="5990636" y="2641821"/>
            <a:ext cx="2151158" cy="453896"/>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32" name="Заголовок 1"/>
          <p:cNvSpPr txBox="1">
            <a:spLocks/>
          </p:cNvSpPr>
          <p:nvPr/>
        </p:nvSpPr>
        <p:spPr>
          <a:xfrm>
            <a:off x="0" y="260648"/>
            <a:ext cx="12192000" cy="1294446"/>
          </a:xfrm>
          <a:prstGeom prst="rect">
            <a:avLst/>
          </a:prstGeom>
        </p:spPr>
        <p:txBody>
          <a:bodyPr>
            <a:noAutofit/>
          </a:bodyPr>
          <a:lstStyle>
            <a:lvl1pPr algn="l" defTabSz="914400" rtl="0" eaLnBrk="1" latinLnBrk="0" hangingPunct="1">
              <a:spcBef>
                <a:spcPct val="0"/>
              </a:spcBef>
              <a:buNone/>
              <a:defRPr sz="44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mj-ea"/>
                <a:cs typeface="+mj-cs"/>
              </a:defRPr>
            </a:lvl1pPr>
          </a:lstStyle>
          <a:p>
            <a:pPr algn="ctr"/>
            <a:r>
              <a:rPr lang="ru-RU" sz="3600"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Выражение, не содержащее деление на выражение с переменными, называют целым </a:t>
            </a:r>
            <a:r>
              <a:rPr lang="ru-RU" sz="3600" dirty="0" smtClean="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выражением</a:t>
            </a:r>
            <a:endParaRPr lang="ru-RU" sz="2800" b="0" dirty="0">
              <a:ln>
                <a:solidFill>
                  <a:schemeClr val="bg1"/>
                </a:solidFill>
              </a:ln>
              <a:solidFill>
                <a:schemeClr val="accent6">
                  <a:lumMod val="75000"/>
                </a:schemeClr>
              </a:solidFill>
              <a:effectLst/>
            </a:endParaRPr>
          </a:p>
        </p:txBody>
      </p:sp>
      <p:sp>
        <p:nvSpPr>
          <p:cNvPr id="12" name="Прямоугольник 11"/>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20" name="Скругленный прямоугольник 19"/>
          <p:cNvSpPr/>
          <p:nvPr/>
        </p:nvSpPr>
        <p:spPr>
          <a:xfrm>
            <a:off x="1991544" y="4162471"/>
            <a:ext cx="3600400" cy="661463"/>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000" b="1" dirty="0" smtClean="0">
                <a:solidFill>
                  <a:srgbClr val="002060"/>
                </a:solidFill>
                <a:latin typeface="Times New Roman" pitchFamily="18" charset="0"/>
                <a:cs typeface="Times New Roman" pitchFamily="18" charset="0"/>
              </a:rPr>
              <a:t>Целые выражения</a:t>
            </a:r>
            <a:endParaRPr lang="ru-RU" sz="2000" b="1" dirty="0">
              <a:solidFill>
                <a:srgbClr val="002060"/>
              </a:solidFill>
              <a:latin typeface="Times New Roman" pitchFamily="18" charset="0"/>
              <a:cs typeface="Times New Roman" pitchFamily="18" charset="0"/>
            </a:endParaRPr>
          </a:p>
        </p:txBody>
      </p:sp>
      <p:sp>
        <p:nvSpPr>
          <p:cNvPr id="25" name="Скругленный прямоугольник 24"/>
          <p:cNvSpPr/>
          <p:nvPr/>
        </p:nvSpPr>
        <p:spPr>
          <a:xfrm>
            <a:off x="6312024" y="4149080"/>
            <a:ext cx="3600400" cy="661463"/>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000" b="1" dirty="0" smtClean="0">
                <a:solidFill>
                  <a:srgbClr val="002060"/>
                </a:solidFill>
                <a:latin typeface="Times New Roman" pitchFamily="18" charset="0"/>
                <a:cs typeface="Times New Roman" pitchFamily="18" charset="0"/>
              </a:rPr>
              <a:t>Рациональные выражения</a:t>
            </a:r>
            <a:endParaRPr lang="ru-RU" sz="2000" b="1" dirty="0">
              <a:solidFill>
                <a:srgbClr val="002060"/>
              </a:solidFill>
              <a:latin typeface="Times New Roman" pitchFamily="18" charset="0"/>
              <a:cs typeface="Times New Roman" pitchFamily="18" charset="0"/>
            </a:endParaRPr>
          </a:p>
        </p:txBody>
      </p:sp>
      <p:cxnSp>
        <p:nvCxnSpPr>
          <p:cNvPr id="26" name="Прямая со стрелкой 25"/>
          <p:cNvCxnSpPr>
            <a:stCxn id="6" idx="2"/>
            <a:endCxn id="25" idx="0"/>
          </p:cNvCxnSpPr>
          <p:nvPr/>
        </p:nvCxnSpPr>
        <p:spPr>
          <a:xfrm flipH="1">
            <a:off x="8112224" y="3717032"/>
            <a:ext cx="29570" cy="432048"/>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a:stCxn id="6" idx="2"/>
            <a:endCxn id="20" idx="0"/>
          </p:cNvCxnSpPr>
          <p:nvPr/>
        </p:nvCxnSpPr>
        <p:spPr>
          <a:xfrm flipH="1">
            <a:off x="3791744" y="3717032"/>
            <a:ext cx="4350050" cy="445439"/>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2" name="TextBox 51"/>
              <p:cNvSpPr txBox="1"/>
              <p:nvPr/>
            </p:nvSpPr>
            <p:spPr>
              <a:xfrm>
                <a:off x="2645358" y="5229200"/>
                <a:ext cx="2297424" cy="646331"/>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ru-RU" sz="3600" b="1" i="1" smtClean="0">
                          <a:solidFill>
                            <a:srgbClr val="C00000"/>
                          </a:solidFill>
                          <a:latin typeface="Cambria Math"/>
                        </a:rPr>
                        <m:t>−</m:t>
                      </m:r>
                      <m:r>
                        <a:rPr lang="ru-RU" sz="3600" b="1" i="1" smtClean="0">
                          <a:solidFill>
                            <a:srgbClr val="C00000"/>
                          </a:solidFill>
                          <a:latin typeface="Cambria Math"/>
                        </a:rPr>
                        <m:t>𝟓</m:t>
                      </m:r>
                      <m:r>
                        <a:rPr lang="en-US" sz="3600" b="1" i="1" smtClean="0">
                          <a:solidFill>
                            <a:srgbClr val="C00000"/>
                          </a:solidFill>
                          <a:latin typeface="Cambria Math"/>
                        </a:rPr>
                        <m:t>𝒂</m:t>
                      </m:r>
                      <m:r>
                        <a:rPr lang="en-US" sz="3600" b="1" i="1" smtClean="0">
                          <a:solidFill>
                            <a:srgbClr val="C00000"/>
                          </a:solidFill>
                          <a:latin typeface="Cambria Math"/>
                        </a:rPr>
                        <m:t>+</m:t>
                      </m:r>
                      <m:r>
                        <a:rPr lang="en-US" sz="3600" b="1" i="1" smtClean="0">
                          <a:solidFill>
                            <a:srgbClr val="C00000"/>
                          </a:solidFill>
                          <a:latin typeface="Cambria Math"/>
                        </a:rPr>
                        <m:t>𝟏𝟎</m:t>
                      </m:r>
                    </m:oMath>
                  </m:oMathPara>
                </a14:m>
                <a:endParaRPr lang="ru-RU" sz="3600" b="1" dirty="0">
                  <a:solidFill>
                    <a:srgbClr val="C00000"/>
                  </a:solidFill>
                </a:endParaRPr>
              </a:p>
            </p:txBody>
          </p:sp>
        </mc:Choice>
        <mc:Fallback xmlns="">
          <p:sp>
            <p:nvSpPr>
              <p:cNvPr id="52" name="TextBox 51"/>
              <p:cNvSpPr txBox="1">
                <a:spLocks noRot="1" noChangeAspect="1" noMove="1" noResize="1" noEditPoints="1" noAdjustHandles="1" noChangeArrowheads="1" noChangeShapeType="1" noTextEdit="1"/>
              </p:cNvSpPr>
              <p:nvPr/>
            </p:nvSpPr>
            <p:spPr>
              <a:xfrm>
                <a:off x="2645358" y="5229200"/>
                <a:ext cx="2297424" cy="646331"/>
              </a:xfrm>
              <a:prstGeom prst="rect">
                <a:avLst/>
              </a:prstGeom>
              <a:blipFill rotWithShape="1">
                <a:blip r:embed="rId2"/>
                <a:stretch>
                  <a:fillRect/>
                </a:stretch>
              </a:blipFill>
            </p:spPr>
            <p:txBody>
              <a:bodyPr/>
              <a:lstStyle/>
              <a:p>
                <a:r>
                  <a:rPr lang="ru-RU">
                    <a:noFill/>
                  </a:rPr>
                  <a:t> </a:t>
                </a:r>
              </a:p>
            </p:txBody>
          </p:sp>
        </mc:Fallback>
      </mc:AlternateContent>
      <mc:AlternateContent xmlns:mc="http://schemas.openxmlformats.org/markup-compatibility/2006" xmlns:a14="http://schemas.microsoft.com/office/drawing/2010/main">
        <mc:Choice Requires="a14">
          <p:sp>
            <p:nvSpPr>
              <p:cNvPr id="53" name="TextBox 52"/>
              <p:cNvSpPr txBox="1"/>
              <p:nvPr/>
            </p:nvSpPr>
            <p:spPr>
              <a:xfrm>
                <a:off x="7444327" y="4988601"/>
                <a:ext cx="1394934" cy="1144609"/>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ru-RU" sz="3600" b="1" i="1" smtClean="0">
                              <a:solidFill>
                                <a:srgbClr val="C00000"/>
                              </a:solidFill>
                              <a:latin typeface="Cambria Math"/>
                            </a:rPr>
                          </m:ctrlPr>
                        </m:fPr>
                        <m:num>
                          <m:r>
                            <a:rPr lang="en-US" sz="3600" b="1" i="1" smtClean="0">
                              <a:solidFill>
                                <a:srgbClr val="C00000"/>
                              </a:solidFill>
                              <a:latin typeface="Cambria Math"/>
                            </a:rPr>
                            <m:t>𝒃</m:t>
                          </m:r>
                        </m:num>
                        <m:den>
                          <m:r>
                            <a:rPr lang="en-US" sz="3600" b="1" i="1" smtClean="0">
                              <a:solidFill>
                                <a:srgbClr val="C00000"/>
                              </a:solidFill>
                              <a:latin typeface="Cambria Math"/>
                            </a:rPr>
                            <m:t>𝒃</m:t>
                          </m:r>
                          <m:r>
                            <a:rPr lang="en-US" sz="3600" b="1" i="1" smtClean="0">
                              <a:solidFill>
                                <a:srgbClr val="C00000"/>
                              </a:solidFill>
                              <a:latin typeface="Cambria Math"/>
                            </a:rPr>
                            <m:t>−</m:t>
                          </m:r>
                          <m:r>
                            <a:rPr lang="en-US" sz="3600" b="1" i="1" smtClean="0">
                              <a:solidFill>
                                <a:srgbClr val="C00000"/>
                              </a:solidFill>
                              <a:latin typeface="Cambria Math"/>
                            </a:rPr>
                            <m:t>𝟑</m:t>
                          </m:r>
                        </m:den>
                      </m:f>
                    </m:oMath>
                  </m:oMathPara>
                </a14:m>
                <a:endParaRPr lang="ru-RU" sz="3600" b="1" dirty="0">
                  <a:solidFill>
                    <a:srgbClr val="C00000"/>
                  </a:solidFill>
                </a:endParaRPr>
              </a:p>
            </p:txBody>
          </p:sp>
        </mc:Choice>
        <mc:Fallback xmlns="">
          <p:sp>
            <p:nvSpPr>
              <p:cNvPr id="53" name="TextBox 52"/>
              <p:cNvSpPr txBox="1">
                <a:spLocks noRot="1" noChangeAspect="1" noMove="1" noResize="1" noEditPoints="1" noAdjustHandles="1" noChangeArrowheads="1" noChangeShapeType="1" noTextEdit="1"/>
              </p:cNvSpPr>
              <p:nvPr/>
            </p:nvSpPr>
            <p:spPr>
              <a:xfrm>
                <a:off x="7444327" y="4988601"/>
                <a:ext cx="1394934" cy="1144609"/>
              </a:xfrm>
              <a:prstGeom prst="rect">
                <a:avLst/>
              </a:prstGeom>
              <a:blipFill rotWithShape="1">
                <a:blip r:embed="rId3"/>
                <a:stretch>
                  <a:fillRect/>
                </a:stretch>
              </a:blipFill>
            </p:spPr>
            <p:txBody>
              <a:bodyPr/>
              <a:lstStyle/>
              <a:p>
                <a:r>
                  <a:rPr lang="ru-RU">
                    <a:noFill/>
                  </a:rPr>
                  <a:t> </a:t>
                </a:r>
              </a:p>
            </p:txBody>
          </p:sp>
        </mc:Fallback>
      </mc:AlternateContent>
    </p:spTree>
    <p:extLst>
      <p:ext uri="{BB962C8B-B14F-4D97-AF65-F5344CB8AC3E}">
        <p14:creationId xmlns:p14="http://schemas.microsoft.com/office/powerpoint/2010/main" val="38091533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nodeType="withGroup">
                            <p:stCondLst>
                              <p:cond delay="0"/>
                            </p:stCondLst>
                            <p:childTnLst>
                              <p:par>
                                <p:cTn id="8" presetID="1"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nodeType="withGroup">
                            <p:stCondLst>
                              <p:cond delay="0"/>
                            </p:stCondLst>
                            <p:childTnLst>
                              <p:par>
                                <p:cTn id="14" presetID="1" presetClass="entr" presetSubtype="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childTnLst>
                          </p:cTn>
                        </p:par>
                        <p:par>
                          <p:cTn id="16" fill="hold" nodeType="afterGroup">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3"/>
                                        </p:tgtEl>
                                        <p:attrNameLst>
                                          <p:attrName>style.visibility</p:attrName>
                                        </p:attrNameLst>
                                      </p:cBhvr>
                                      <p:to>
                                        <p:strVal val="visible"/>
                                      </p:to>
                                    </p:set>
                                    <p:animEffect transition="in" filter="fade">
                                      <p:cBhvr>
                                        <p:cTn id="3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20" grpId="0" animBg="1"/>
      <p:bldP spid="25" grpId="0" animBg="1"/>
      <p:bldP spid="52" grpId="0"/>
      <p:bldP spid="5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Устная работа</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3432109" y="2715823"/>
            <a:ext cx="7144411" cy="678327"/>
          </a:xfrm>
          <a:prstGeom prst="rect">
            <a:avLst/>
          </a:prstGeom>
        </p:spPr>
        <p:txBody>
          <a:bodyPr wrap="square">
            <a:spAutoFit/>
          </a:bodyPr>
          <a:lstStyle/>
          <a:p>
            <a:pPr algn="ct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№10</a:t>
            </a:r>
            <a:endParaRPr lang="ru-RU" sz="3600" dirty="0">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55" y="1568773"/>
            <a:ext cx="2439053" cy="3600450"/>
          </a:xfrm>
          <a:prstGeom prst="rect">
            <a:avLst/>
          </a:prstGeom>
        </p:spPr>
      </p:pic>
    </p:spTree>
    <p:extLst>
      <p:ext uri="{BB962C8B-B14F-4D97-AF65-F5344CB8AC3E}">
        <p14:creationId xmlns:p14="http://schemas.microsoft.com/office/powerpoint/2010/main" val="12599663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Работа с классом</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5159896" y="2492896"/>
            <a:ext cx="6574904" cy="1366528"/>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№1, 4</a:t>
            </a:r>
            <a:r>
              <a:rPr lang="en-US" sz="3600" b="1" dirty="0" smtClean="0">
                <a:latin typeface="Times New Roman" panose="02020603050405020304" pitchFamily="18" charset="0"/>
                <a:ea typeface="Times New Roman" panose="02020603050405020304" pitchFamily="18" charset="0"/>
              </a:rPr>
              <a:t>(2,3), 6</a:t>
            </a:r>
            <a:endParaRPr lang="ru-RU" sz="3600" b="1" dirty="0" smtClean="0">
              <a:latin typeface="Times New Roman" panose="02020603050405020304" pitchFamily="18" charset="0"/>
              <a:ea typeface="Times New Roman" panose="02020603050405020304" pitchFamily="18" charset="0"/>
            </a:endParaRP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Доп. №4(1)</a:t>
            </a:r>
            <a:endParaRPr lang="en-US" sz="3600" b="1" dirty="0" smtClean="0">
              <a:latin typeface="Times New Roman" panose="02020603050405020304" pitchFamily="18" charset="0"/>
              <a:ea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7" y="1359024"/>
            <a:ext cx="4317178" cy="4457143"/>
          </a:xfrm>
          <a:prstGeom prst="rect">
            <a:avLst/>
          </a:prstGeom>
        </p:spPr>
      </p:pic>
    </p:spTree>
    <p:extLst>
      <p:ext uri="{BB962C8B-B14F-4D97-AF65-F5344CB8AC3E}">
        <p14:creationId xmlns:p14="http://schemas.microsoft.com/office/powerpoint/2010/main" val="4062133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лок-схема: данные 4"/>
          <p:cNvSpPr/>
          <p:nvPr/>
        </p:nvSpPr>
        <p:spPr>
          <a:xfrm>
            <a:off x="779748" y="1210347"/>
            <a:ext cx="3024336" cy="3672408"/>
          </a:xfrm>
          <a:prstGeom prst="flowChartInputOutp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все получилось</a:t>
            </a:r>
            <a:endParaRPr lang="ru-RU" sz="2000" b="1" dirty="0">
              <a:latin typeface="Times New Roman" panose="02020603050405020304" pitchFamily="18" charset="0"/>
              <a:cs typeface="Times New Roman" panose="02020603050405020304" pitchFamily="18" charset="0"/>
            </a:endParaRPr>
          </a:p>
        </p:txBody>
      </p:sp>
      <p:sp>
        <p:nvSpPr>
          <p:cNvPr id="6" name="Блок-схема: данные 5"/>
          <p:cNvSpPr/>
          <p:nvPr/>
        </p:nvSpPr>
        <p:spPr>
          <a:xfrm>
            <a:off x="4583832" y="1196752"/>
            <a:ext cx="3024336" cy="3672408"/>
          </a:xfrm>
          <a:prstGeom prst="flowChartInputOutpu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2">
                    <a:lumMod val="75000"/>
                  </a:schemeClr>
                </a:solidFill>
                <a:latin typeface="Times New Roman" panose="02020603050405020304" pitchFamily="18" charset="0"/>
                <a:cs typeface="Times New Roman" panose="02020603050405020304" pitchFamily="18" charset="0"/>
              </a:rPr>
              <a:t>мне было трудно</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7" name="Блок-схема: данные 6"/>
          <p:cNvSpPr/>
          <p:nvPr/>
        </p:nvSpPr>
        <p:spPr>
          <a:xfrm>
            <a:off x="8374714" y="1205003"/>
            <a:ext cx="3024336" cy="3672408"/>
          </a:xfrm>
          <a:prstGeom prst="flowChartInputOutp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ничего </a:t>
            </a:r>
            <a:r>
              <a:rPr lang="ru-RU" sz="2400" b="1">
                <a:latin typeface="Times New Roman" panose="02020603050405020304" pitchFamily="18" charset="0"/>
                <a:cs typeface="Times New Roman" panose="02020603050405020304" pitchFamily="18" charset="0"/>
              </a:rPr>
              <a:t>не получилось</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2" name="Нижний колонтитул 1"/>
          <p:cNvSpPr>
            <a:spLocks noGrp="1"/>
          </p:cNvSpPr>
          <p:nvPr>
            <p:ph type="ftr" sz="quarter" idx="11"/>
          </p:nvPr>
        </p:nvSpPr>
        <p:spPr/>
        <p:txBody>
          <a:bodyPr/>
          <a:lstStyle/>
          <a:p>
            <a:endParaRPr lang="zh-CN" altLang="en-US"/>
          </a:p>
        </p:txBody>
      </p:sp>
    </p:spTree>
    <p:extLst>
      <p:ext uri="{BB962C8B-B14F-4D97-AF65-F5344CB8AC3E}">
        <p14:creationId xmlns:p14="http://schemas.microsoft.com/office/powerpoint/2010/main" val="883480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43338" y="734416"/>
            <a:ext cx="11905323" cy="822376"/>
          </a:xfrm>
        </p:spPr>
        <p:txBody>
          <a:bodyPr/>
          <a:lstStyle/>
          <a:p>
            <a:pPr algn="l"/>
            <a:r>
              <a:rPr lang="ru-RU" sz="6400" b="1" dirty="0" smtClean="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		Классная работа 		  20.09</a:t>
            </a:r>
            <a:endParaRPr lang="ru-RU" sz="6400" b="1" dirty="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5" name="Title 1"/>
          <p:cNvSpPr txBox="1">
            <a:spLocks/>
          </p:cNvSpPr>
          <p:nvPr/>
        </p:nvSpPr>
        <p:spPr bwMode="auto">
          <a:xfrm>
            <a:off x="527381" y="1484784"/>
            <a:ext cx="11233248"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Введение в алгебру</a:t>
            </a:r>
          </a:p>
        </p:txBody>
      </p:sp>
      <p:sp>
        <p:nvSpPr>
          <p:cNvPr id="6" name="TextBox 5"/>
          <p:cNvSpPr txBox="1"/>
          <p:nvPr/>
        </p:nvSpPr>
        <p:spPr>
          <a:xfrm>
            <a:off x="7839864" y="4268192"/>
            <a:ext cx="3897349" cy="646331"/>
          </a:xfrm>
          <a:prstGeom prst="rect">
            <a:avLst/>
          </a:prstGeom>
          <a:noFill/>
        </p:spPr>
        <p:txBody>
          <a:bodyPr wrap="none" rtlCol="0">
            <a:spAutoFit/>
          </a:bodyPr>
          <a:lstStyle/>
          <a:p>
            <a:r>
              <a:rPr lang="ru-RU" b="1" dirty="0" smtClean="0">
                <a:latin typeface="Times New Roman" pitchFamily="18" charset="0"/>
                <a:cs typeface="Times New Roman" pitchFamily="18" charset="0"/>
              </a:rPr>
              <a:t>Ахметова Н.Ю., </a:t>
            </a:r>
            <a:r>
              <a:rPr lang="ru-RU" dirty="0" smtClean="0">
                <a:latin typeface="Times New Roman" pitchFamily="18" charset="0"/>
                <a:cs typeface="Times New Roman" pitchFamily="18" charset="0"/>
              </a:rPr>
              <a:t>учитель математики</a:t>
            </a:r>
          </a:p>
          <a:p>
            <a:r>
              <a:rPr lang="ru-RU" dirty="0" smtClean="0">
                <a:latin typeface="Times New Roman" pitchFamily="18" charset="0"/>
                <a:cs typeface="Times New Roman" pitchFamily="18" charset="0"/>
              </a:rPr>
              <a:t>МАОУ «ОЦ №5 г. </a:t>
            </a:r>
            <a:r>
              <a:rPr lang="ru-RU" dirty="0">
                <a:latin typeface="Times New Roman" pitchFamily="18" charset="0"/>
                <a:cs typeface="Times New Roman" pitchFamily="18" charset="0"/>
              </a:rPr>
              <a:t>Ч</a:t>
            </a:r>
            <a:r>
              <a:rPr lang="ru-RU" dirty="0" smtClean="0">
                <a:latin typeface="Times New Roman" pitchFamily="18" charset="0"/>
                <a:cs typeface="Times New Roman" pitchFamily="18" charset="0"/>
              </a:rPr>
              <a:t>елябинска»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36055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4"/>
          <p:cNvSpPr txBox="1"/>
          <p:nvPr/>
        </p:nvSpPr>
        <p:spPr>
          <a:xfrm>
            <a:off x="695400" y="223605"/>
            <a:ext cx="11496599" cy="769441"/>
          </a:xfrm>
          <a:prstGeom prst="rect">
            <a:avLst/>
          </a:prstGeom>
          <a:solidFill>
            <a:srgbClr val="44A786">
              <a:alpha val="0"/>
            </a:srgbClr>
          </a:solid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Введение в алгебру</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pic>
        <p:nvPicPr>
          <p:cNvPr id="13" name="Рисунок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00256" y="223605"/>
            <a:ext cx="3607569" cy="4473176"/>
          </a:xfrm>
          <a:prstGeom prst="rect">
            <a:avLst/>
          </a:prstGeom>
          <a:ln>
            <a:solidFill>
              <a:schemeClr val="accent5">
                <a:lumMod val="75000"/>
              </a:schemeClr>
            </a:solidFill>
          </a:ln>
        </p:spPr>
      </p:pic>
      <p:sp>
        <p:nvSpPr>
          <p:cNvPr id="15" name="Rectangle 2"/>
          <p:cNvSpPr txBox="1">
            <a:spLocks noChangeArrowheads="1"/>
          </p:cNvSpPr>
          <p:nvPr/>
        </p:nvSpPr>
        <p:spPr>
          <a:xfrm>
            <a:off x="695400" y="1259053"/>
            <a:ext cx="7272808" cy="1941606"/>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Tahoma" pitchFamily="34" charset="0"/>
                <a:cs typeface="Tahoma" pitchFamily="34" charset="0"/>
              </a:defRPr>
            </a:lvl1pPr>
          </a:lstStyle>
          <a:p>
            <a:r>
              <a:rPr lang="ru-RU" altLang="ru-RU" sz="2800" dirty="0" smtClean="0">
                <a:solidFill>
                  <a:schemeClr val="tx2">
                    <a:lumMod val="50000"/>
                  </a:schemeClr>
                </a:solidFill>
                <a:latin typeface="Times New Roman" pitchFamily="18" charset="0"/>
                <a:cs typeface="Times New Roman" pitchFamily="18" charset="0"/>
              </a:rPr>
              <a:t>«Люди, незнакомые с алгеброй, не могут представить себе тех удивительных вещей, которых можно достигнуть … при помощи названной науки.»</a:t>
            </a:r>
            <a:endParaRPr lang="ru-RU" altLang="ru-RU" sz="2800" dirty="0">
              <a:solidFill>
                <a:schemeClr val="tx2">
                  <a:lumMod val="50000"/>
                </a:schemeClr>
              </a:solidFill>
              <a:latin typeface="Times New Roman" pitchFamily="18" charset="0"/>
              <a:cs typeface="Times New Roman" pitchFamily="18" charset="0"/>
            </a:endParaRPr>
          </a:p>
          <a:p>
            <a:r>
              <a:rPr lang="ru-RU" altLang="ru-RU" sz="2800" dirty="0" smtClean="0">
                <a:solidFill>
                  <a:schemeClr val="tx2">
                    <a:lumMod val="50000"/>
                  </a:schemeClr>
                </a:solidFill>
                <a:latin typeface="Times New Roman" pitchFamily="18" charset="0"/>
                <a:cs typeface="Times New Roman" pitchFamily="18" charset="0"/>
              </a:rPr>
              <a:t>                                 		Г.В. Лейбниц</a:t>
            </a:r>
          </a:p>
        </p:txBody>
      </p:sp>
      <p:pic>
        <p:nvPicPr>
          <p:cNvPr id="8194" name="Picture 2" descr="Настоящее всегда несет в себе зародыш будущего"/>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7411" y="3404427"/>
            <a:ext cx="3192575" cy="2584707"/>
          </a:xfrm>
          <a:prstGeom prst="rect">
            <a:avLst/>
          </a:prstGeom>
          <a:noFill/>
          <a:extLst>
            <a:ext uri="{909E8E84-426E-40DD-AFC4-6F175D3DCCD1}">
              <a14:hiddenFill xmlns:a14="http://schemas.microsoft.com/office/drawing/2010/main">
                <a:solidFill>
                  <a:srgbClr val="FFFFFF"/>
                </a:solidFill>
              </a14:hiddenFill>
            </a:ext>
          </a:extLst>
        </p:spPr>
      </p:pic>
      <p:sp>
        <p:nvSpPr>
          <p:cNvPr id="14" name="Прямоугольник 13"/>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10197291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2836"/>
            <a:ext cx="12192000" cy="737088"/>
          </a:xfrm>
        </p:spPr>
        <p:txBody>
          <a:bodyPr>
            <a:normAutofit fontScale="90000"/>
          </a:bodyPr>
          <a:lstStyle/>
          <a:p>
            <a:pPr algn="ctr"/>
            <a:r>
              <a:rPr lang="ru-RU" sz="3100"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В основе алгебраического языка </a:t>
            </a:r>
            <a:r>
              <a:rPr lang="ru-RU" sz="3100" dirty="0" smtClean="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лежит непривычный «</a:t>
            </a:r>
            <a:r>
              <a:rPr lang="ru-RU" sz="3100"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алфавит</a:t>
            </a:r>
            <a:r>
              <a:rPr lang="ru-RU" sz="3100" dirty="0" smtClean="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a:t>
            </a:r>
            <a:endParaRPr lang="ru-RU" b="0" dirty="0">
              <a:ln>
                <a:solidFill>
                  <a:schemeClr val="bg1"/>
                </a:solidFill>
              </a:ln>
              <a:solidFill>
                <a:schemeClr val="accent6">
                  <a:lumMod val="75000"/>
                </a:schemeClr>
              </a:solidFill>
              <a:effectLst/>
            </a:endParaRPr>
          </a:p>
        </p:txBody>
      </p:sp>
      <p:sp>
        <p:nvSpPr>
          <p:cNvPr id="9" name="Rectangle 3"/>
          <p:cNvSpPr>
            <a:spLocks noChangeArrowheads="1"/>
          </p:cNvSpPr>
          <p:nvPr/>
        </p:nvSpPr>
        <p:spPr bwMode="auto">
          <a:xfrm>
            <a:off x="0"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3" name="Rectangle 4"/>
          <p:cNvSpPr>
            <a:spLocks noChangeArrowheads="1"/>
          </p:cNvSpPr>
          <p:nvPr/>
        </p:nvSpPr>
        <p:spPr bwMode="auto">
          <a:xfrm>
            <a:off x="0" y="113526"/>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7"/>
          <p:cNvSpPr>
            <a:spLocks noChangeArrowheads="1"/>
          </p:cNvSpPr>
          <p:nvPr/>
        </p:nvSpPr>
        <p:spPr bwMode="auto">
          <a:xfrm>
            <a:off x="203200" y="-322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5" name="Rectangle 8"/>
          <p:cNvSpPr>
            <a:spLocks noChangeArrowheads="1"/>
          </p:cNvSpPr>
          <p:nvPr/>
        </p:nvSpPr>
        <p:spPr bwMode="auto">
          <a:xfrm>
            <a:off x="203200" y="265926"/>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r>
            <a:b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b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48" name="Заголовок 1"/>
          <p:cNvSpPr txBox="1">
            <a:spLocks/>
          </p:cNvSpPr>
          <p:nvPr/>
        </p:nvSpPr>
        <p:spPr>
          <a:xfrm>
            <a:off x="0" y="798106"/>
            <a:ext cx="12112169" cy="525261"/>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mj-ea"/>
                <a:cs typeface="+mj-cs"/>
              </a:defRPr>
            </a:lvl1pPr>
          </a:lstStyle>
          <a:p>
            <a:pPr algn="ctr"/>
            <a:r>
              <a:rPr lang="ru-RU" sz="3200" dirty="0" smtClean="0">
                <a:ln>
                  <a:noFill/>
                </a:ln>
                <a:solidFill>
                  <a:schemeClr val="tx1"/>
                </a:solidFill>
                <a:effectLst/>
                <a:latin typeface="Times New Roman" pitchFamily="18" charset="0"/>
                <a:cs typeface="Times New Roman" pitchFamily="18" charset="0"/>
              </a:rPr>
              <a:t>Вот его буквы: </a:t>
            </a:r>
            <a:endParaRPr lang="ru-RU" sz="3200" dirty="0">
              <a:ln>
                <a:solidFill>
                  <a:schemeClr val="bg1"/>
                </a:solidFill>
              </a:ln>
              <a:solidFill>
                <a:schemeClr val="tx1"/>
              </a:solidFill>
              <a:effectLst/>
              <a:latin typeface="Times New Roman" pitchFamily="18" charset="0"/>
              <a:cs typeface="Times New Roman" pitchFamily="18" charset="0"/>
            </a:endParaRPr>
          </a:p>
        </p:txBody>
      </p:sp>
      <mc:AlternateContent xmlns:mc="http://schemas.openxmlformats.org/markup-compatibility/2006" xmlns:a14="http://schemas.microsoft.com/office/drawing/2010/main">
        <mc:Choice Requires="a14">
          <p:sp>
            <p:nvSpPr>
              <p:cNvPr id="4" name="Прямоугольник 3"/>
              <p:cNvSpPr/>
              <p:nvPr/>
            </p:nvSpPr>
            <p:spPr>
              <a:xfrm>
                <a:off x="203200" y="1700808"/>
                <a:ext cx="11886854" cy="3416320"/>
              </a:xfrm>
              <a:prstGeom prst="rect">
                <a:avLst/>
              </a:prstGeom>
            </p:spPr>
            <p:txBody>
              <a:bodyPr wrap="square">
                <a:spAutoFit/>
              </a:bodyPr>
              <a:lstStyle/>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1. Числа </a:t>
                </a:r>
                <a:r>
                  <a:rPr lang="ru-RU" sz="2400" dirty="0">
                    <a:solidFill>
                      <a:schemeClr val="accent5">
                        <a:lumMod val="10000"/>
                      </a:schemeClr>
                    </a:solidFill>
                    <a:latin typeface="Times New Roman" panose="02020603050405020304" pitchFamily="18" charset="0"/>
                    <a:cs typeface="Times New Roman" panose="02020603050405020304" pitchFamily="18" charset="0"/>
                  </a:rPr>
                  <a:t>1; 2; 0,3; 4/7 и т. д</a:t>
                </a:r>
                <a:r>
                  <a:rPr lang="ru-RU" sz="2400" dirty="0">
                    <a:latin typeface="Times New Roman" panose="02020603050405020304" pitchFamily="18" charset="0"/>
                    <a:cs typeface="Times New Roman" panose="02020603050405020304" pitchFamily="18" charset="0"/>
                  </a:rPr>
                  <a:t>.</a:t>
                </a: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2. Буквы латинского алфавита </a:t>
                </a:r>
                <a:r>
                  <a:rPr lang="en-US" sz="2400" dirty="0">
                    <a:solidFill>
                      <a:schemeClr val="accent5">
                        <a:lumMod val="10000"/>
                      </a:schemeClr>
                    </a:solidFill>
                    <a:latin typeface="Times New Roman" panose="02020603050405020304" pitchFamily="18" charset="0"/>
                    <a:cs typeface="Times New Roman" panose="02020603050405020304" pitchFamily="18" charset="0"/>
                  </a:rPr>
                  <a:t>a, b, m, N </a:t>
                </a:r>
                <a:r>
                  <a:rPr lang="ru-RU" sz="2400" dirty="0">
                    <a:solidFill>
                      <a:schemeClr val="accent5">
                        <a:lumMod val="10000"/>
                      </a:schemeClr>
                    </a:solidFill>
                    <a:latin typeface="Times New Roman" panose="02020603050405020304" pitchFamily="18" charset="0"/>
                    <a:cs typeface="Times New Roman" panose="02020603050405020304" pitchFamily="18" charset="0"/>
                  </a:rPr>
                  <a:t>и др.</a:t>
                </a:r>
              </a:p>
              <a:p>
                <a:pPr lvl="1" algn="ct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В зависимости от ситуации мы будем называть их </a:t>
                </a:r>
                <a:endParaRPr lang="ru-RU" sz="2400" dirty="0" smtClean="0">
                  <a:latin typeface="Times New Roman" panose="02020603050405020304" pitchFamily="18" charset="0"/>
                  <a:cs typeface="Times New Roman" panose="02020603050405020304" pitchFamily="18" charset="0"/>
                </a:endParaRPr>
              </a:p>
              <a:p>
                <a:pPr lvl="1" algn="ctr">
                  <a:buFont typeface="Wingdings" panose="05000000000000000000" pitchFamily="2" charset="2"/>
                  <a:buNone/>
                  <a:defRPr/>
                </a:pPr>
                <a:r>
                  <a:rPr lang="ru-RU" sz="2400" b="1" dirty="0" smtClean="0">
                    <a:latin typeface="Times New Roman" panose="02020603050405020304" pitchFamily="18" charset="0"/>
                    <a:cs typeface="Times New Roman" panose="02020603050405020304" pitchFamily="18" charset="0"/>
                  </a:rPr>
                  <a:t>переменными</a:t>
                </a:r>
                <a:r>
                  <a:rPr lang="ru-RU" sz="2400" b="1" dirty="0">
                    <a:latin typeface="Times New Roman" panose="02020603050405020304" pitchFamily="18" charset="0"/>
                    <a:cs typeface="Times New Roman" panose="02020603050405020304" pitchFamily="18" charset="0"/>
                  </a:rPr>
                  <a:t>, неизвестными</a:t>
                </a:r>
                <a:r>
                  <a:rPr lang="ru-RU" sz="2400" dirty="0">
                    <a:latin typeface="Times New Roman" panose="02020603050405020304" pitchFamily="18" charset="0"/>
                    <a:cs typeface="Times New Roman" panose="02020603050405020304" pitchFamily="18" charset="0"/>
                  </a:rPr>
                  <a:t> или</a:t>
                </a:r>
                <a:r>
                  <a:rPr lang="ru-RU" sz="2400" b="1" dirty="0">
                    <a:latin typeface="Times New Roman" panose="02020603050405020304" pitchFamily="18" charset="0"/>
                    <a:cs typeface="Times New Roman" panose="02020603050405020304" pitchFamily="18" charset="0"/>
                  </a:rPr>
                  <a:t> параметрами</a:t>
                </a:r>
                <a:endParaRPr lang="ru-RU" sz="2400" dirty="0">
                  <a:latin typeface="Times New Roman" panose="02020603050405020304" pitchFamily="18" charset="0"/>
                  <a:cs typeface="Times New Roman" panose="02020603050405020304" pitchFamily="18" charset="0"/>
                </a:endParaRP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3. Буквы  греческого алфавита </a:t>
                </a:r>
                <a:r>
                  <a:rPr lang="ru-RU" sz="2400" dirty="0">
                    <a:solidFill>
                      <a:schemeClr val="accent5">
                        <a:lumMod val="10000"/>
                      </a:schemeClr>
                    </a:solidFill>
                    <a:latin typeface="Times New Roman" panose="02020603050405020304" pitchFamily="18" charset="0"/>
                    <a:cs typeface="Times New Roman" panose="02020603050405020304" pitchFamily="18" charset="0"/>
                  </a:rPr>
                  <a:t>α, β, 𝞿 и др.</a:t>
                </a: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4. Знаки операций: </a:t>
                </a:r>
                <a:r>
                  <a:rPr lang="ru-RU" sz="2400" dirty="0">
                    <a:solidFill>
                      <a:schemeClr val="tx2">
                        <a:lumMod val="50000"/>
                      </a:schemeClr>
                    </a:solidFill>
                    <a:latin typeface="Times New Roman" panose="02020603050405020304" pitchFamily="18" charset="0"/>
                    <a:cs typeface="Times New Roman" panose="02020603050405020304" pitchFamily="18" charset="0"/>
                  </a:rPr>
                  <a:t>+ , -, •, </a:t>
                </a:r>
                <a:r>
                  <a:rPr lang="ru-RU" sz="2400" b="1" dirty="0">
                    <a:solidFill>
                      <a:schemeClr val="tx2">
                        <a:lumMod val="50000"/>
                      </a:schemeClr>
                    </a:solidFill>
                    <a:latin typeface="Times New Roman" panose="02020603050405020304" pitchFamily="18" charset="0"/>
                    <a:cs typeface="Times New Roman" panose="02020603050405020304" pitchFamily="18" charset="0"/>
                  </a:rPr>
                  <a:t>:</a:t>
                </a:r>
                <a:r>
                  <a:rPr lang="ru-RU" sz="2400" dirty="0">
                    <a:solidFill>
                      <a:schemeClr val="tx2">
                        <a:lumMod val="50000"/>
                      </a:schemeClr>
                    </a:solidFill>
                    <a:latin typeface="Times New Roman" panose="02020603050405020304" pitchFamily="18" charset="0"/>
                    <a:cs typeface="Times New Roman" panose="02020603050405020304" pitchFamily="18" charset="0"/>
                  </a:rPr>
                  <a:t> </a:t>
                </a: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5. Скобки</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a:t>
                </a:r>
                <a:r>
                  <a:rPr lang="ru-RU" sz="2400" b="1" dirty="0">
                    <a:solidFill>
                      <a:schemeClr val="tx2">
                        <a:lumMod val="50000"/>
                      </a:schemeClr>
                    </a:solidFill>
                    <a:latin typeface="Times New Roman" panose="02020603050405020304" pitchFamily="18" charset="0"/>
                    <a:cs typeface="Times New Roman" panose="02020603050405020304" pitchFamily="18" charset="0"/>
                  </a:rPr>
                  <a:t>(</a:t>
                </a:r>
                <a:r>
                  <a:rPr lang="ru-RU" sz="2400" dirty="0">
                    <a:solidFill>
                      <a:schemeClr val="tx2">
                        <a:lumMod val="50000"/>
                      </a:schemeClr>
                    </a:solidFill>
                    <a:latin typeface="Times New Roman" panose="02020603050405020304" pitchFamily="18" charset="0"/>
                    <a:cs typeface="Times New Roman" panose="02020603050405020304" pitchFamily="18" charset="0"/>
                  </a:rPr>
                  <a:t>  </a:t>
                </a:r>
                <a:r>
                  <a:rPr lang="ru-RU" sz="2400" b="1" dirty="0">
                    <a:solidFill>
                      <a:schemeClr val="tx2">
                        <a:lumMod val="50000"/>
                      </a:schemeClr>
                    </a:solidFill>
                    <a:latin typeface="Times New Roman" panose="02020603050405020304" pitchFamily="18" charset="0"/>
                    <a:cs typeface="Times New Roman" panose="02020603050405020304" pitchFamily="18" charset="0"/>
                  </a:rPr>
                  <a:t>) , </a:t>
                </a:r>
                <a14:m>
                  <m:oMath xmlns:m="http://schemas.openxmlformats.org/officeDocument/2006/math">
                    <m:d>
                      <m:dPr>
                        <m:begChr m:val="["/>
                        <m:endChr m:val="]"/>
                        <m:ctrlPr>
                          <a:rPr lang="ru-RU" sz="2400" b="1" i="1">
                            <a:solidFill>
                              <a:schemeClr val="tx2">
                                <a:lumMod val="50000"/>
                              </a:schemeClr>
                            </a:solidFill>
                            <a:latin typeface="Cambria Math"/>
                            <a:cs typeface="Times New Roman" panose="02020603050405020304" pitchFamily="18" charset="0"/>
                          </a:rPr>
                        </m:ctrlPr>
                      </m:dPr>
                      <m:e/>
                    </m:d>
                  </m:oMath>
                </a14:m>
                <a:r>
                  <a:rPr lang="ru-RU" sz="2400" b="1" dirty="0">
                    <a:solidFill>
                      <a:schemeClr val="tx2">
                        <a:lumMod val="50000"/>
                      </a:schemeClr>
                    </a:solidFill>
                    <a:latin typeface="Times New Roman" panose="02020603050405020304" pitchFamily="18" charset="0"/>
                    <a:cs typeface="Times New Roman" panose="02020603050405020304" pitchFamily="18" charset="0"/>
                  </a:rPr>
                  <a:t> , </a:t>
                </a:r>
                <a14:m>
                  <m:oMath xmlns:m="http://schemas.openxmlformats.org/officeDocument/2006/math">
                    <m:d>
                      <m:dPr>
                        <m:begChr m:val="{"/>
                        <m:endChr m:val="}"/>
                        <m:ctrlPr>
                          <a:rPr lang="ru-RU" sz="2400" b="1" i="1">
                            <a:solidFill>
                              <a:schemeClr val="tx2">
                                <a:lumMod val="50000"/>
                              </a:schemeClr>
                            </a:solidFill>
                            <a:latin typeface="Cambria Math"/>
                            <a:cs typeface="Times New Roman" panose="02020603050405020304" pitchFamily="18" charset="0"/>
                          </a:rPr>
                        </m:ctrlPr>
                      </m:dPr>
                      <m:e/>
                    </m:d>
                  </m:oMath>
                </a14:m>
                <a:endParaRPr lang="ru-RU" sz="2400" b="1" dirty="0">
                  <a:solidFill>
                    <a:schemeClr val="tx2">
                      <a:lumMod val="50000"/>
                    </a:schemeClr>
                  </a:solidFill>
                  <a:latin typeface="Times New Roman" panose="02020603050405020304" pitchFamily="18" charset="0"/>
                  <a:cs typeface="Times New Roman" panose="02020603050405020304" pitchFamily="18" charset="0"/>
                </a:endParaRP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6. Знак равенства: = </a:t>
                </a:r>
              </a:p>
              <a:p>
                <a:pPr>
                  <a:buFont typeface="Wingdings" panose="05000000000000000000" pitchFamily="2" charset="2"/>
                  <a:buNone/>
                  <a:defRPr/>
                </a:pPr>
                <a:r>
                  <a:rPr lang="ru-RU" sz="2400" dirty="0">
                    <a:latin typeface="Times New Roman" panose="02020603050405020304" pitchFamily="18" charset="0"/>
                    <a:cs typeface="Times New Roman" panose="02020603050405020304" pitchFamily="18" charset="0"/>
                  </a:rPr>
                  <a:t>7. Знаки неравенств: </a:t>
                </a:r>
                <a:r>
                  <a:rPr lang="ru-RU" sz="2400" b="1" dirty="0">
                    <a:solidFill>
                      <a:schemeClr val="tx2">
                        <a:lumMod val="50000"/>
                      </a:schemeClr>
                    </a:solidFill>
                    <a:latin typeface="Times New Roman" panose="02020603050405020304" pitchFamily="18" charset="0"/>
                    <a:cs typeface="Times New Roman" panose="02020603050405020304" pitchFamily="18" charset="0"/>
                  </a:rPr>
                  <a:t>&lt;, ≤, &gt; , ≥</a:t>
                </a: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203200" y="1700808"/>
                <a:ext cx="11886854" cy="3416320"/>
              </a:xfrm>
              <a:prstGeom prst="rect">
                <a:avLst/>
              </a:prstGeom>
              <a:blipFill rotWithShape="1">
                <a:blip r:embed="rId2"/>
                <a:stretch>
                  <a:fillRect l="-769" t="-1429" b="-3214"/>
                </a:stretch>
              </a:blipFill>
            </p:spPr>
            <p:txBody>
              <a:bodyPr/>
              <a:lstStyle/>
              <a:p>
                <a:r>
                  <a:rPr lang="ru-RU">
                    <a:noFill/>
                  </a:rPr>
                  <a:t> </a:t>
                </a:r>
              </a:p>
            </p:txBody>
          </p:sp>
        </mc:Fallback>
      </mc:AlternateContent>
      <p:sp>
        <p:nvSpPr>
          <p:cNvPr id="23" name="Прямоугольник 2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340958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2"/>
          <p:cNvGraphicFramePr>
            <a:graphicFrameLocks noChangeAspect="1"/>
          </p:cNvGraphicFramePr>
          <p:nvPr/>
        </p:nvGraphicFramePr>
        <p:xfrm>
          <a:off x="381000" y="1857375"/>
          <a:ext cx="1136651" cy="1214438"/>
        </p:xfrm>
        <a:graphic>
          <a:graphicData uri="http://schemas.openxmlformats.org/presentationml/2006/ole">
            <mc:AlternateContent xmlns:mc="http://schemas.openxmlformats.org/markup-compatibility/2006">
              <mc:Choice xmlns:v="urn:schemas-microsoft-com:vml" Requires="v">
                <p:oleObj spid="_x0000_s1074" name="Формула" r:id="rId3" imgW="291960" imgH="419040" progId="Equation.3">
                  <p:embed/>
                </p:oleObj>
              </mc:Choice>
              <mc:Fallback>
                <p:oleObj name="Формула" r:id="rId3" imgW="29196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857375"/>
                        <a:ext cx="1136651" cy="12144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Прямоугольник 3"/>
          <p:cNvSpPr/>
          <p:nvPr/>
        </p:nvSpPr>
        <p:spPr>
          <a:xfrm>
            <a:off x="1586313" y="1221086"/>
            <a:ext cx="3274743" cy="461665"/>
          </a:xfrm>
          <a:prstGeom prst="rect">
            <a:avLst/>
          </a:prstGeom>
          <a:ln>
            <a:solidFill>
              <a:srgbClr val="C00000"/>
            </a:solidFill>
          </a:ln>
        </p:spPr>
        <p:style>
          <a:lnRef idx="2">
            <a:schemeClr val="accent3"/>
          </a:lnRef>
          <a:fillRef idx="1">
            <a:schemeClr val="lt1"/>
          </a:fillRef>
          <a:effectRef idx="0">
            <a:schemeClr val="accent3"/>
          </a:effectRef>
          <a:fontRef idx="minor">
            <a:schemeClr val="dk1"/>
          </a:fontRef>
        </p:style>
        <p:txBody>
          <a:bodyPr wrap="none" lIns="91440" tIns="45720" rIns="91440" bIns="45720">
            <a:spAutoFit/>
          </a:bodyPr>
          <a:lstStyle/>
          <a:p>
            <a:pPr algn="ctr"/>
            <a:r>
              <a:rPr lang="ru-RU" sz="2400" b="1" dirty="0" smtClean="0">
                <a:ln w="19050">
                  <a:solidFill>
                    <a:schemeClr val="tx2">
                      <a:tint val="1000"/>
                    </a:schemeClr>
                  </a:solidFill>
                  <a:prstDash val="solid"/>
                </a:ln>
                <a:solidFill>
                  <a:sysClr val="windowText" lastClr="000000"/>
                </a:solidFill>
                <a:effectLst>
                  <a:glow rad="63500">
                    <a:schemeClr val="accent2">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rPr>
              <a:t>Числовые выражения</a:t>
            </a:r>
            <a:endParaRPr lang="ru-RU" sz="2400" b="1" cap="none" spc="0" dirty="0">
              <a:ln w="19050">
                <a:solidFill>
                  <a:schemeClr val="tx2">
                    <a:tint val="1000"/>
                  </a:schemeClr>
                </a:solidFill>
                <a:prstDash val="solid"/>
              </a:ln>
              <a:solidFill>
                <a:sysClr val="windowText" lastClr="000000"/>
              </a:solidFill>
              <a:effectLst>
                <a:glow rad="63500">
                  <a:schemeClr val="accent2">
                    <a:satMod val="175000"/>
                    <a:alpha val="40000"/>
                  </a:schemeClr>
                </a:glow>
                <a:outerShdw blurRad="50000" dist="50800" dir="7500000" algn="tl">
                  <a:srgbClr val="000000">
                    <a:shade val="5000"/>
                    <a:alpha val="35000"/>
                  </a:srgbClr>
                </a:outerShdw>
              </a:effectLst>
              <a:latin typeface="Times New Roman" pitchFamily="18" charset="0"/>
              <a:cs typeface="Times New Roman" pitchFamily="18" charset="0"/>
            </a:endParaRPr>
          </a:p>
        </p:txBody>
      </p:sp>
      <p:sp>
        <p:nvSpPr>
          <p:cNvPr id="5" name="Прямоугольник 4"/>
          <p:cNvSpPr/>
          <p:nvPr/>
        </p:nvSpPr>
        <p:spPr>
          <a:xfrm>
            <a:off x="6862749" y="1214423"/>
            <a:ext cx="3435044" cy="461665"/>
          </a:xfrm>
          <a:prstGeom prst="rect">
            <a:avLst/>
          </a:prstGeom>
          <a:ln>
            <a:solidFill>
              <a:srgbClr val="C00000"/>
            </a:solidFill>
          </a:ln>
        </p:spPr>
        <p:style>
          <a:lnRef idx="2">
            <a:schemeClr val="accent5"/>
          </a:lnRef>
          <a:fillRef idx="1">
            <a:schemeClr val="lt1"/>
          </a:fillRef>
          <a:effectRef idx="0">
            <a:schemeClr val="accent5"/>
          </a:effectRef>
          <a:fontRef idx="minor">
            <a:schemeClr val="dk1"/>
          </a:fontRef>
        </p:style>
        <p:txBody>
          <a:bodyPr wrap="none" lIns="91440" tIns="45720" rIns="91440" bIns="45720">
            <a:spAutoFit/>
          </a:bodyPr>
          <a:lstStyle/>
          <a:p>
            <a:pPr algn="ctr"/>
            <a:r>
              <a:rPr lang="ru-RU" sz="2400" b="1" dirty="0" smtClean="0">
                <a:ln w="17780" cmpd="sng">
                  <a:solidFill>
                    <a:schemeClr val="accent1">
                      <a:tint val="3000"/>
                    </a:schemeClr>
                  </a:solidFill>
                  <a:prstDash val="solid"/>
                  <a:miter lim="800000"/>
                </a:ln>
                <a:solidFill>
                  <a:sysClr val="windowText" lastClr="000000"/>
                </a:solidFill>
                <a:effectLst>
                  <a:glow rad="63500">
                    <a:schemeClr val="accent2">
                      <a:satMod val="175000"/>
                      <a:alpha val="40000"/>
                    </a:schemeClr>
                  </a:glow>
                  <a:outerShdw blurRad="55000" dist="50800" dir="5400000" algn="tl">
                    <a:srgbClr val="000000">
                      <a:alpha val="33000"/>
                    </a:srgbClr>
                  </a:outerShdw>
                </a:effectLst>
                <a:latin typeface="Times New Roman" pitchFamily="18" charset="0"/>
                <a:cs typeface="Times New Roman" pitchFamily="18" charset="0"/>
              </a:rPr>
              <a:t>Буквенные выражения</a:t>
            </a:r>
            <a:endParaRPr lang="ru-RU" sz="2400" b="1" cap="none" spc="0" dirty="0">
              <a:ln w="17780" cmpd="sng">
                <a:solidFill>
                  <a:schemeClr val="accent1">
                    <a:tint val="3000"/>
                  </a:schemeClr>
                </a:solidFill>
                <a:prstDash val="solid"/>
                <a:miter lim="800000"/>
              </a:ln>
              <a:solidFill>
                <a:sysClr val="windowText" lastClr="000000"/>
              </a:solidFill>
              <a:effectLst>
                <a:glow rad="63500">
                  <a:schemeClr val="accent2">
                    <a:satMod val="175000"/>
                    <a:alpha val="40000"/>
                  </a:schemeClr>
                </a:glow>
                <a:outerShdw blurRad="55000" dist="50800" dir="5400000" algn="tl">
                  <a:srgbClr val="000000">
                    <a:alpha val="33000"/>
                  </a:srgbClr>
                </a:outerShdw>
              </a:effectLst>
              <a:latin typeface="Times New Roman" pitchFamily="18" charset="0"/>
              <a:cs typeface="Times New Roman" pitchFamily="18" charset="0"/>
            </a:endParaRPr>
          </a:p>
        </p:txBody>
      </p:sp>
      <p:graphicFrame>
        <p:nvGraphicFramePr>
          <p:cNvPr id="18435" name="Object 3"/>
          <p:cNvGraphicFramePr>
            <a:graphicFrameLocks noChangeAspect="1"/>
          </p:cNvGraphicFramePr>
          <p:nvPr/>
        </p:nvGraphicFramePr>
        <p:xfrm>
          <a:off x="3223684" y="2751138"/>
          <a:ext cx="592667" cy="1141412"/>
        </p:xfrm>
        <a:graphic>
          <a:graphicData uri="http://schemas.openxmlformats.org/presentationml/2006/ole">
            <mc:AlternateContent xmlns:mc="http://schemas.openxmlformats.org/markup-compatibility/2006">
              <mc:Choice xmlns:v="urn:schemas-microsoft-com:vml" Requires="v">
                <p:oleObj spid="_x0000_s1075" name="Формула" r:id="rId5" imgW="152280" imgH="393480" progId="Equation.3">
                  <p:embed/>
                </p:oleObj>
              </mc:Choice>
              <mc:Fallback>
                <p:oleObj name="Формула" r:id="rId5" imgW="1522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23684" y="2751138"/>
                        <a:ext cx="592667" cy="1141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6" name="Object 4"/>
          <p:cNvGraphicFramePr>
            <a:graphicFrameLocks noChangeAspect="1"/>
          </p:cNvGraphicFramePr>
          <p:nvPr/>
        </p:nvGraphicFramePr>
        <p:xfrm>
          <a:off x="4713818" y="3776663"/>
          <a:ext cx="2023533" cy="588962"/>
        </p:xfrm>
        <a:graphic>
          <a:graphicData uri="http://schemas.openxmlformats.org/presentationml/2006/ole">
            <mc:AlternateContent xmlns:mc="http://schemas.openxmlformats.org/markup-compatibility/2006">
              <mc:Choice xmlns:v="urn:schemas-microsoft-com:vml" Requires="v">
                <p:oleObj spid="_x0000_s1076" name="Формула" r:id="rId7" imgW="520560" imgH="203040" progId="Equation.3">
                  <p:embed/>
                </p:oleObj>
              </mc:Choice>
              <mc:Fallback>
                <p:oleObj name="Формула" r:id="rId7" imgW="520560" imgH="20304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13818" y="3776663"/>
                        <a:ext cx="2023533" cy="588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7" name="Object 5"/>
          <p:cNvGraphicFramePr>
            <a:graphicFrameLocks noChangeAspect="1"/>
          </p:cNvGraphicFramePr>
          <p:nvPr/>
        </p:nvGraphicFramePr>
        <p:xfrm>
          <a:off x="5448300" y="2000251"/>
          <a:ext cx="2271184" cy="1141413"/>
        </p:xfrm>
        <a:graphic>
          <a:graphicData uri="http://schemas.openxmlformats.org/presentationml/2006/ole">
            <mc:AlternateContent xmlns:mc="http://schemas.openxmlformats.org/markup-compatibility/2006">
              <mc:Choice xmlns:v="urn:schemas-microsoft-com:vml" Requires="v">
                <p:oleObj spid="_x0000_s1077" name="Формула" r:id="rId9" imgW="583920" imgH="393480" progId="Equation.3">
                  <p:embed/>
                </p:oleObj>
              </mc:Choice>
              <mc:Fallback>
                <p:oleObj name="Формула" r:id="rId9" imgW="583920" imgH="393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48300" y="2000251"/>
                        <a:ext cx="2271184" cy="1141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8" name="Object 6"/>
          <p:cNvGraphicFramePr>
            <a:graphicFrameLocks noChangeAspect="1"/>
          </p:cNvGraphicFramePr>
          <p:nvPr/>
        </p:nvGraphicFramePr>
        <p:xfrm>
          <a:off x="9406467" y="2632075"/>
          <a:ext cx="1974851" cy="590550"/>
        </p:xfrm>
        <a:graphic>
          <a:graphicData uri="http://schemas.openxmlformats.org/presentationml/2006/ole">
            <mc:AlternateContent xmlns:mc="http://schemas.openxmlformats.org/markup-compatibility/2006">
              <mc:Choice xmlns:v="urn:schemas-microsoft-com:vml" Requires="v">
                <p:oleObj spid="_x0000_s1078" name="Формула" r:id="rId11" imgW="507960" imgH="203040" progId="Equation.3">
                  <p:embed/>
                </p:oleObj>
              </mc:Choice>
              <mc:Fallback>
                <p:oleObj name="Формула" r:id="rId11" imgW="507960" imgH="20304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406467" y="2632075"/>
                        <a:ext cx="1974851"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9" name="Object 7"/>
          <p:cNvGraphicFramePr>
            <a:graphicFrameLocks noChangeAspect="1"/>
          </p:cNvGraphicFramePr>
          <p:nvPr/>
        </p:nvGraphicFramePr>
        <p:xfrm>
          <a:off x="4857742" y="4786323"/>
          <a:ext cx="1678517" cy="588963"/>
        </p:xfrm>
        <a:graphic>
          <a:graphicData uri="http://schemas.openxmlformats.org/presentationml/2006/ole">
            <mc:AlternateContent xmlns:mc="http://schemas.openxmlformats.org/markup-compatibility/2006">
              <mc:Choice xmlns:v="urn:schemas-microsoft-com:vml" Requires="v">
                <p:oleObj spid="_x0000_s1079" name="Формула" r:id="rId13" imgW="431640" imgH="203040" progId="Equation.3">
                  <p:embed/>
                </p:oleObj>
              </mc:Choice>
              <mc:Fallback>
                <p:oleObj name="Формула" r:id="rId13" imgW="431640" imgH="2030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857742" y="4786323"/>
                        <a:ext cx="1678517" cy="588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Заголовок 1"/>
          <p:cNvSpPr txBox="1">
            <a:spLocks/>
          </p:cNvSpPr>
          <p:nvPr/>
        </p:nvSpPr>
        <p:spPr>
          <a:xfrm>
            <a:off x="0" y="72851"/>
            <a:ext cx="12192000" cy="614040"/>
          </a:xfrm>
          <a:prstGeom prst="rect">
            <a:avLst/>
          </a:prstGeom>
        </p:spPr>
        <p:txBody>
          <a:bodyPr>
            <a:normAutofit fontScale="92500" lnSpcReduction="20000"/>
          </a:bodyPr>
          <a:lstStyle>
            <a:lvl1pPr algn="l" defTabSz="914400" rtl="0" eaLnBrk="1" latinLnBrk="0" hangingPunct="1">
              <a:spcBef>
                <a:spcPct val="0"/>
              </a:spcBef>
              <a:buNone/>
              <a:defRPr sz="44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mj-ea"/>
                <a:cs typeface="+mj-cs"/>
              </a:defRPr>
            </a:lvl1pPr>
          </a:lstStyle>
          <a:p>
            <a:endParaRPr lang="ru-RU" b="0" dirty="0">
              <a:ln>
                <a:solidFill>
                  <a:schemeClr val="bg1"/>
                </a:solidFill>
              </a:ln>
              <a:solidFill>
                <a:schemeClr val="accent6">
                  <a:lumMod val="75000"/>
                </a:schemeClr>
              </a:solidFill>
              <a:effectLst/>
            </a:endParaRPr>
          </a:p>
        </p:txBody>
      </p:sp>
      <p:sp>
        <p:nvSpPr>
          <p:cNvPr id="2" name="Прямоугольник 1"/>
          <p:cNvSpPr/>
          <p:nvPr/>
        </p:nvSpPr>
        <p:spPr>
          <a:xfrm>
            <a:off x="407368" y="262083"/>
            <a:ext cx="11521280" cy="646331"/>
          </a:xfrm>
          <a:prstGeom prst="rect">
            <a:avLst/>
          </a:prstGeom>
        </p:spPr>
        <p:txBody>
          <a:bodyPr wrap="square">
            <a:spAutoFit/>
          </a:bodyPr>
          <a:lstStyle/>
          <a:p>
            <a:pPr lvl="0"/>
            <a:r>
              <a:rPr lang="ru-RU" sz="36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Разделите данные выражения на две группы</a:t>
            </a:r>
          </a:p>
        </p:txBody>
      </p:sp>
      <p:sp>
        <p:nvSpPr>
          <p:cNvPr id="17" name="Прямоугольник 16"/>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23016579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2.22222E-6 7.40741E-7 L 0.6033 -0.01667 " pathEditMode="relative" rAng="0" ptsTypes="AA">
                                      <p:cBhvr>
                                        <p:cTn id="6" dur="2000" fill="hold"/>
                                        <p:tgtEl>
                                          <p:spTgt spid="18434"/>
                                        </p:tgtEl>
                                        <p:attrNameLst>
                                          <p:attrName>ppt_x</p:attrName>
                                          <p:attrName>ppt_y</p:attrName>
                                        </p:attrNameLst>
                                      </p:cBhvr>
                                      <p:rCtr x="30200" y="-800"/>
                                    </p:animMotion>
                                  </p:childTnLst>
                                </p:cTn>
                              </p:par>
                            </p:childTnLst>
                          </p:cTn>
                        </p:par>
                      </p:childTnLst>
                    </p:cTn>
                  </p:par>
                  <p:par>
                    <p:cTn id="7" fill="hold">
                      <p:stCondLst>
                        <p:cond delay="indefinite"/>
                      </p:stCondLst>
                      <p:childTnLst>
                        <p:par>
                          <p:cTn id="8" fill="hold">
                            <p:stCondLst>
                              <p:cond delay="0"/>
                            </p:stCondLst>
                            <p:childTnLst>
                              <p:par>
                                <p:cTn id="9" presetID="56" presetClass="path" presetSubtype="0" accel="50000" decel="50000" fill="hold" nodeType="clickEffect">
                                  <p:stCondLst>
                                    <p:cond delay="0"/>
                                  </p:stCondLst>
                                  <p:childTnLst>
                                    <p:animMotion origin="layout" path="M 4.72222E-6 7.40741E-7 L -0.12726 -0.17315 " pathEditMode="relative" rAng="0" ptsTypes="AA">
                                      <p:cBhvr>
                                        <p:cTn id="10" dur="2000" fill="hold"/>
                                        <p:tgtEl>
                                          <p:spTgt spid="18435"/>
                                        </p:tgtEl>
                                        <p:attrNameLst>
                                          <p:attrName>ppt_x</p:attrName>
                                          <p:attrName>ppt_y</p:attrName>
                                        </p:attrNameLst>
                                      </p:cBhvr>
                                      <p:rCtr x="-6400" y="-8700"/>
                                    </p:animMotion>
                                  </p:childTnLst>
                                </p:cTn>
                              </p:par>
                            </p:childTnLst>
                          </p:cTn>
                        </p:par>
                      </p:childTnLst>
                    </p:cTn>
                  </p:par>
                  <p:par>
                    <p:cTn id="11" fill="hold">
                      <p:stCondLst>
                        <p:cond delay="indefinite"/>
                      </p:stCondLst>
                      <p:childTnLst>
                        <p:par>
                          <p:cTn id="12" fill="hold">
                            <p:stCondLst>
                              <p:cond delay="0"/>
                            </p:stCondLst>
                            <p:childTnLst>
                              <p:par>
                                <p:cTn id="13" presetID="56" presetClass="path" presetSubtype="0" accel="50000" decel="50000" fill="hold" nodeType="clickEffect">
                                  <p:stCondLst>
                                    <p:cond delay="0"/>
                                  </p:stCondLst>
                                  <p:childTnLst>
                                    <p:animMotion origin="layout" path="M 1.94444E-6 1.48148E-6 L 0.20364 -0.10394 " pathEditMode="relative" rAng="0" ptsTypes="AA">
                                      <p:cBhvr>
                                        <p:cTn id="14" dur="2000" fill="hold"/>
                                        <p:tgtEl>
                                          <p:spTgt spid="18436"/>
                                        </p:tgtEl>
                                        <p:attrNameLst>
                                          <p:attrName>ppt_x</p:attrName>
                                          <p:attrName>ppt_y</p:attrName>
                                        </p:attrNameLst>
                                      </p:cBhvr>
                                      <p:rCtr x="10200" y="-5200"/>
                                    </p:animMotion>
                                  </p:childTnLst>
                                </p:cTn>
                              </p:par>
                            </p:childTnLst>
                          </p:cTn>
                        </p:par>
                      </p:childTnLst>
                    </p:cTn>
                  </p:par>
                  <p:par>
                    <p:cTn id="15" fill="hold">
                      <p:stCondLst>
                        <p:cond delay="indefinite"/>
                      </p:stCondLst>
                      <p:childTnLst>
                        <p:par>
                          <p:cTn id="16" fill="hold">
                            <p:stCondLst>
                              <p:cond delay="0"/>
                            </p:stCondLst>
                            <p:childTnLst>
                              <p:par>
                                <p:cTn id="17" presetID="56" presetClass="path" presetSubtype="0" accel="50000" decel="50000" fill="hold" nodeType="clickEffect">
                                  <p:stCondLst>
                                    <p:cond delay="0"/>
                                  </p:stCondLst>
                                  <p:childTnLst>
                                    <p:animMotion origin="layout" path="M -5.55556E-7 1.48148E-6 L 0.13333 0.27222 " pathEditMode="relative" rAng="0" ptsTypes="AA">
                                      <p:cBhvr>
                                        <p:cTn id="18" dur="2000" fill="hold"/>
                                        <p:tgtEl>
                                          <p:spTgt spid="18437"/>
                                        </p:tgtEl>
                                        <p:attrNameLst>
                                          <p:attrName>ppt_x</p:attrName>
                                          <p:attrName>ppt_y</p:attrName>
                                        </p:attrNameLst>
                                      </p:cBhvr>
                                      <p:rCtr x="6700" y="13600"/>
                                    </p:animMotion>
                                  </p:childTnLst>
                                </p:cTn>
                              </p:par>
                            </p:childTnLst>
                          </p:cTn>
                        </p:par>
                      </p:childTnLst>
                    </p:cTn>
                  </p:par>
                  <p:par>
                    <p:cTn id="19" fill="hold">
                      <p:stCondLst>
                        <p:cond delay="indefinite"/>
                      </p:stCondLst>
                      <p:childTnLst>
                        <p:par>
                          <p:cTn id="20" fill="hold">
                            <p:stCondLst>
                              <p:cond delay="0"/>
                            </p:stCondLst>
                            <p:childTnLst>
                              <p:par>
                                <p:cTn id="21" presetID="56" presetClass="path" presetSubtype="0" accel="50000" decel="50000" fill="hold" nodeType="clickEffect">
                                  <p:stCondLst>
                                    <p:cond delay="0"/>
                                  </p:stCondLst>
                                  <p:childTnLst>
                                    <p:animMotion origin="layout" path="M -5.55556E-7 -1.85185E-6 L -0.69097 0.06273 " pathEditMode="relative" rAng="0" ptsTypes="AA">
                                      <p:cBhvr>
                                        <p:cTn id="22" dur="2000" fill="hold"/>
                                        <p:tgtEl>
                                          <p:spTgt spid="18438"/>
                                        </p:tgtEl>
                                        <p:attrNameLst>
                                          <p:attrName>ppt_x</p:attrName>
                                          <p:attrName>ppt_y</p:attrName>
                                        </p:attrNameLst>
                                      </p:cBhvr>
                                      <p:rCtr x="-34500" y="3100"/>
                                    </p:animMotion>
                                  </p:childTnLst>
                                </p:cTn>
                              </p:par>
                            </p:childTnLst>
                          </p:cTn>
                        </p:par>
                      </p:childTnLst>
                    </p:cTn>
                  </p:par>
                  <p:par>
                    <p:cTn id="23" fill="hold">
                      <p:stCondLst>
                        <p:cond delay="indefinite"/>
                      </p:stCondLst>
                      <p:childTnLst>
                        <p:par>
                          <p:cTn id="24" fill="hold">
                            <p:stCondLst>
                              <p:cond delay="0"/>
                            </p:stCondLst>
                            <p:childTnLst>
                              <p:par>
                                <p:cTn id="25" presetID="56" presetClass="path" presetSubtype="0" accel="50000" decel="50000" fill="hold" nodeType="clickEffect">
                                  <p:stCondLst>
                                    <p:cond delay="0"/>
                                  </p:stCondLst>
                                  <p:childTnLst>
                                    <p:animMotion origin="layout" path="M 2.5E-6 -7.40741E-7 L -0.29792 -0.09375 " pathEditMode="relative" rAng="0" ptsTypes="AA">
                                      <p:cBhvr>
                                        <p:cTn id="26" dur="2000" fill="hold"/>
                                        <p:tgtEl>
                                          <p:spTgt spid="18439"/>
                                        </p:tgtEl>
                                        <p:attrNameLst>
                                          <p:attrName>ppt_x</p:attrName>
                                          <p:attrName>ppt_y</p:attrName>
                                        </p:attrNameLst>
                                      </p:cBhvr>
                                      <p:rCtr x="-14900" y="-47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0960" y="428605"/>
            <a:ext cx="5826147" cy="523220"/>
          </a:xfrm>
          <a:prstGeom prst="rect">
            <a:avLst/>
          </a:prstGeom>
          <a:noFill/>
        </p:spPr>
        <p:txBody>
          <a:bodyPr wrap="none" rtlCol="0">
            <a:spAutoFit/>
          </a:bodyPr>
          <a:lstStyle/>
          <a:p>
            <a:r>
              <a:rPr lang="ru-RU" sz="2800" b="1" dirty="0" smtClean="0">
                <a:latin typeface="Times New Roman" pitchFamily="18" charset="0"/>
                <a:cs typeface="Times New Roman" pitchFamily="18" charset="0"/>
              </a:rPr>
              <a:t>Рассмотрим буквенное выражение</a:t>
            </a:r>
            <a:endParaRPr lang="ru-RU" sz="2800" b="1" dirty="0">
              <a:latin typeface="Times New Roman" pitchFamily="18" charset="0"/>
              <a:cs typeface="Times New Roman" pitchFamily="18" charset="0"/>
            </a:endParaRPr>
          </a:p>
        </p:txBody>
      </p:sp>
      <p:graphicFrame>
        <p:nvGraphicFramePr>
          <p:cNvPr id="19458" name="Object 2"/>
          <p:cNvGraphicFramePr>
            <a:graphicFrameLocks noChangeAspect="1"/>
          </p:cNvGraphicFramePr>
          <p:nvPr>
            <p:extLst>
              <p:ext uri="{D42A27DB-BD31-4B8C-83A1-F6EECF244321}">
                <p14:modId xmlns:p14="http://schemas.microsoft.com/office/powerpoint/2010/main" val="2046456537"/>
              </p:ext>
            </p:extLst>
          </p:nvPr>
        </p:nvGraphicFramePr>
        <p:xfrm>
          <a:off x="6444674" y="343052"/>
          <a:ext cx="2385536" cy="694325"/>
        </p:xfrm>
        <a:graphic>
          <a:graphicData uri="http://schemas.openxmlformats.org/presentationml/2006/ole">
            <mc:AlternateContent xmlns:mc="http://schemas.openxmlformats.org/markup-compatibility/2006">
              <mc:Choice xmlns:v="urn:schemas-microsoft-com:vml" Requires="v">
                <p:oleObj spid="_x0000_s2066" name="Формула" r:id="rId3" imgW="520560" imgH="203040" progId="Equation.3">
                  <p:embed/>
                </p:oleObj>
              </mc:Choice>
              <mc:Fallback>
                <p:oleObj name="Формула" r:id="rId3" imgW="520560" imgH="203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4674" y="343052"/>
                        <a:ext cx="2385536" cy="694325"/>
                      </a:xfrm>
                      <a:prstGeom prst="rect">
                        <a:avLst/>
                      </a:prstGeom>
                      <a:noFill/>
                    </p:spPr>
                  </p:pic>
                </p:oleObj>
              </mc:Fallback>
            </mc:AlternateContent>
          </a:graphicData>
        </a:graphic>
      </p:graphicFrame>
      <p:sp>
        <p:nvSpPr>
          <p:cNvPr id="4" name="TextBox 3"/>
          <p:cNvSpPr txBox="1"/>
          <p:nvPr/>
        </p:nvSpPr>
        <p:spPr>
          <a:xfrm>
            <a:off x="380960" y="1124744"/>
            <a:ext cx="8359853" cy="523220"/>
          </a:xfrm>
          <a:prstGeom prst="rect">
            <a:avLst/>
          </a:prstGeom>
          <a:noFill/>
        </p:spPr>
        <p:txBody>
          <a:bodyPr wrap="none" rtlCol="0">
            <a:spAutoFit/>
          </a:bodyPr>
          <a:lstStyle/>
          <a:p>
            <a:r>
              <a:rPr lang="ru-RU" sz="2800" b="1" dirty="0" smtClean="0">
                <a:solidFill>
                  <a:srgbClr val="C00000"/>
                </a:solidFill>
                <a:latin typeface="Times New Roman" pitchFamily="18" charset="0"/>
                <a:cs typeface="Times New Roman" pitchFamily="18" charset="0"/>
              </a:rPr>
              <a:t>Можно ли из него получить числовое выражение?</a:t>
            </a:r>
            <a:endParaRPr lang="ru-RU" sz="2800" b="1" dirty="0">
              <a:solidFill>
                <a:srgbClr val="C00000"/>
              </a:solidFill>
              <a:latin typeface="Times New Roman" pitchFamily="18" charset="0"/>
              <a:cs typeface="Times New Roman" pitchFamily="18" charset="0"/>
            </a:endParaRPr>
          </a:p>
        </p:txBody>
      </p:sp>
      <p:sp>
        <p:nvSpPr>
          <p:cNvPr id="5" name="TextBox 4"/>
          <p:cNvSpPr txBox="1"/>
          <p:nvPr/>
        </p:nvSpPr>
        <p:spPr>
          <a:xfrm>
            <a:off x="380960" y="1772816"/>
            <a:ext cx="11619696" cy="954107"/>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Если, например, нам известно, что </a:t>
            </a:r>
            <a:r>
              <a:rPr lang="ru-RU" sz="2800" b="1" i="1" dirty="0" smtClean="0">
                <a:latin typeface="Times New Roman" pitchFamily="18" charset="0"/>
                <a:cs typeface="Times New Roman" pitchFamily="18" charset="0"/>
              </a:rPr>
              <a:t>а </a:t>
            </a:r>
            <a:r>
              <a:rPr lang="ru-RU" sz="2800" b="1" dirty="0" smtClean="0">
                <a:latin typeface="Times New Roman" pitchFamily="18" charset="0"/>
                <a:cs typeface="Times New Roman" pitchFamily="18" charset="0"/>
              </a:rPr>
              <a:t>= 3, </a:t>
            </a:r>
            <a:r>
              <a:rPr lang="en-US" sz="2800" b="1" i="1" dirty="0" smtClean="0">
                <a:latin typeface="Times New Roman" pitchFamily="18" charset="0"/>
                <a:cs typeface="Times New Roman" pitchFamily="18" charset="0"/>
              </a:rPr>
              <a:t>b</a:t>
            </a:r>
            <a:r>
              <a:rPr lang="ru-RU" sz="2800" b="1" i="1" dirty="0" smtClean="0">
                <a:latin typeface="Times New Roman" pitchFamily="18" charset="0"/>
                <a:cs typeface="Times New Roman" pitchFamily="18" charset="0"/>
              </a:rPr>
              <a:t> </a:t>
            </a:r>
            <a:r>
              <a:rPr lang="ru-RU" sz="2800" b="1" dirty="0" smtClean="0">
                <a:latin typeface="Times New Roman" pitchFamily="18" charset="0"/>
                <a:cs typeface="Times New Roman" pitchFamily="18" charset="0"/>
              </a:rPr>
              <a:t>= 4, то заменив буквы числами, получим </a:t>
            </a:r>
            <a:r>
              <a:rPr lang="ru-RU" sz="2800" b="1" dirty="0" smtClean="0">
                <a:solidFill>
                  <a:srgbClr val="C00000"/>
                </a:solidFill>
                <a:latin typeface="Times New Roman" pitchFamily="18" charset="0"/>
                <a:cs typeface="Times New Roman" pitchFamily="18" charset="0"/>
              </a:rPr>
              <a:t>числовое выражение</a:t>
            </a:r>
            <a:endParaRPr lang="ru-RU" sz="2800" b="1" dirty="0">
              <a:solidFill>
                <a:srgbClr val="C00000"/>
              </a:solidFill>
              <a:latin typeface="Times New Roman" pitchFamily="18" charset="0"/>
              <a:cs typeface="Times New Roman" pitchFamily="18" charset="0"/>
            </a:endParaRPr>
          </a:p>
        </p:txBody>
      </p:sp>
      <p:graphicFrame>
        <p:nvGraphicFramePr>
          <p:cNvPr id="19459" name="Object 3"/>
          <p:cNvGraphicFramePr>
            <a:graphicFrameLocks noChangeAspect="1"/>
          </p:cNvGraphicFramePr>
          <p:nvPr>
            <p:extLst>
              <p:ext uri="{D42A27DB-BD31-4B8C-83A1-F6EECF244321}">
                <p14:modId xmlns:p14="http://schemas.microsoft.com/office/powerpoint/2010/main" val="4289160991"/>
              </p:ext>
            </p:extLst>
          </p:nvPr>
        </p:nvGraphicFramePr>
        <p:xfrm>
          <a:off x="1919536" y="2857496"/>
          <a:ext cx="1974851" cy="590550"/>
        </p:xfrm>
        <a:graphic>
          <a:graphicData uri="http://schemas.openxmlformats.org/presentationml/2006/ole">
            <mc:AlternateContent xmlns:mc="http://schemas.openxmlformats.org/markup-compatibility/2006">
              <mc:Choice xmlns:v="urn:schemas-microsoft-com:vml" Requires="v">
                <p:oleObj spid="_x0000_s2067" name="Формула" r:id="rId5" imgW="507960" imgH="203040" progId="Equation.3">
                  <p:embed/>
                </p:oleObj>
              </mc:Choice>
              <mc:Fallback>
                <p:oleObj name="Формула" r:id="rId5" imgW="507960" imgH="2030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19536" y="2857496"/>
                        <a:ext cx="1974851" cy="590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a:off x="380960" y="3573016"/>
            <a:ext cx="11144328" cy="523220"/>
          </a:xfrm>
          <a:prstGeom prst="rect">
            <a:avLst/>
          </a:prstGeom>
          <a:noFill/>
        </p:spPr>
        <p:txBody>
          <a:bodyPr wrap="square" rtlCol="0">
            <a:spAutoFit/>
          </a:bodyPr>
          <a:lstStyle/>
          <a:p>
            <a:r>
              <a:rPr lang="ru-RU" sz="2800" b="1" dirty="0" smtClean="0">
                <a:solidFill>
                  <a:srgbClr val="C00000"/>
                </a:solidFill>
                <a:latin typeface="Times New Roman" pitchFamily="18" charset="0"/>
                <a:cs typeface="Times New Roman" pitchFamily="18" charset="0"/>
              </a:rPr>
              <a:t>Посчитайте, чему равно получившееся выражение?</a:t>
            </a:r>
            <a:endParaRPr lang="ru-RU" sz="2800" b="1" dirty="0">
              <a:solidFill>
                <a:srgbClr val="C00000"/>
              </a:solidFill>
              <a:latin typeface="Times New Roman" pitchFamily="18" charset="0"/>
              <a:cs typeface="Times New Roman" pitchFamily="18" charset="0"/>
            </a:endParaRPr>
          </a:p>
        </p:txBody>
      </p:sp>
      <p:sp>
        <p:nvSpPr>
          <p:cNvPr id="9" name="TextBox 8"/>
          <p:cNvSpPr txBox="1"/>
          <p:nvPr/>
        </p:nvSpPr>
        <p:spPr>
          <a:xfrm>
            <a:off x="3749778" y="2812460"/>
            <a:ext cx="769763" cy="584775"/>
          </a:xfrm>
          <a:prstGeom prst="rect">
            <a:avLst/>
          </a:prstGeom>
          <a:noFill/>
        </p:spPr>
        <p:txBody>
          <a:bodyPr wrap="none" rtlCol="0">
            <a:spAutoFit/>
          </a:bodyPr>
          <a:lstStyle/>
          <a:p>
            <a:r>
              <a:rPr lang="ru-RU" sz="2400" b="1" dirty="0" smtClean="0">
                <a:solidFill>
                  <a:srgbClr val="FF0000"/>
                </a:solidFill>
                <a:latin typeface="Times New Roman" pitchFamily="18" charset="0"/>
                <a:cs typeface="Times New Roman" pitchFamily="18" charset="0"/>
              </a:rPr>
              <a:t>=</a:t>
            </a:r>
            <a:r>
              <a:rPr lang="ru-RU" sz="3200" b="1" dirty="0" smtClean="0">
                <a:solidFill>
                  <a:srgbClr val="FF0000"/>
                </a:solidFill>
                <a:latin typeface="Times New Roman" pitchFamily="18" charset="0"/>
                <a:cs typeface="Times New Roman" pitchFamily="18" charset="0"/>
              </a:rPr>
              <a:t>14</a:t>
            </a:r>
            <a:endParaRPr lang="ru-RU" sz="3200" b="1" dirty="0">
              <a:solidFill>
                <a:srgbClr val="FF0000"/>
              </a:solidFill>
              <a:latin typeface="Times New Roman" pitchFamily="18" charset="0"/>
              <a:cs typeface="Times New Roman" pitchFamily="18" charset="0"/>
            </a:endParaRPr>
          </a:p>
        </p:txBody>
      </p:sp>
      <p:sp>
        <p:nvSpPr>
          <p:cNvPr id="10" name="TextBox 9"/>
          <p:cNvSpPr txBox="1"/>
          <p:nvPr/>
        </p:nvSpPr>
        <p:spPr>
          <a:xfrm>
            <a:off x="4560886" y="2926105"/>
            <a:ext cx="4949995" cy="430887"/>
          </a:xfrm>
          <a:prstGeom prst="rect">
            <a:avLst/>
          </a:prstGeom>
          <a:noFill/>
        </p:spPr>
        <p:txBody>
          <a:bodyPr wrap="square" rtlCol="0">
            <a:spAutoFit/>
          </a:bodyPr>
          <a:lstStyle/>
          <a:p>
            <a:r>
              <a:rPr lang="ru-RU" sz="2200" b="1" dirty="0" smtClean="0">
                <a:solidFill>
                  <a:srgbClr val="002060"/>
                </a:solidFill>
                <a:latin typeface="Times New Roman" pitchFamily="18" charset="0"/>
                <a:cs typeface="Times New Roman" pitchFamily="18" charset="0"/>
              </a:rPr>
              <a:t>Значение числового выражения</a:t>
            </a:r>
            <a:r>
              <a:rPr lang="ru-RU" sz="2200" b="1" dirty="0" smtClean="0">
                <a:solidFill>
                  <a:srgbClr val="0070C0"/>
                </a:solidFill>
                <a:latin typeface="Times New Roman" pitchFamily="18" charset="0"/>
                <a:cs typeface="Times New Roman" pitchFamily="18" charset="0"/>
              </a:rPr>
              <a:t>.</a:t>
            </a:r>
            <a:endParaRPr lang="ru-RU" sz="2200" b="1" dirty="0">
              <a:solidFill>
                <a:srgbClr val="0070C0"/>
              </a:solidFill>
              <a:latin typeface="Times New Roman" pitchFamily="18" charset="0"/>
              <a:cs typeface="Times New Roman" pitchFamily="18" charset="0"/>
            </a:endParaRPr>
          </a:p>
        </p:txBody>
      </p:sp>
      <p:sp>
        <p:nvSpPr>
          <p:cNvPr id="11" name="TextBox 10"/>
          <p:cNvSpPr txBox="1"/>
          <p:nvPr/>
        </p:nvSpPr>
        <p:spPr>
          <a:xfrm>
            <a:off x="380960" y="4365104"/>
            <a:ext cx="11691704" cy="523220"/>
          </a:xfrm>
          <a:prstGeom prst="rect">
            <a:avLst/>
          </a:prstGeom>
          <a:noFill/>
        </p:spPr>
        <p:txBody>
          <a:bodyPr wrap="square" rtlCol="0">
            <a:spAutoFit/>
          </a:bodyPr>
          <a:lstStyle/>
          <a:p>
            <a:r>
              <a:rPr lang="ru-RU" sz="2800" b="1" dirty="0" smtClean="0">
                <a:solidFill>
                  <a:srgbClr val="C00000"/>
                </a:solidFill>
                <a:latin typeface="Times New Roman" pitchFamily="18" charset="0"/>
                <a:cs typeface="Times New Roman" pitchFamily="18" charset="0"/>
              </a:rPr>
              <a:t>Как вы понимаете фразу : «Найдите значение числового выражения»?</a:t>
            </a:r>
            <a:endParaRPr lang="ru-RU" sz="2800" b="1" dirty="0">
              <a:solidFill>
                <a:srgbClr val="C00000"/>
              </a:solidFill>
              <a:latin typeface="Times New Roman" pitchFamily="18" charset="0"/>
              <a:cs typeface="Times New Roman" pitchFamily="18" charset="0"/>
            </a:endParaRPr>
          </a:p>
        </p:txBody>
      </p:sp>
      <p:sp>
        <p:nvSpPr>
          <p:cNvPr id="12" name="Прямоугольник 11"/>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7730364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9459"/>
                                        </p:tgtEl>
                                        <p:attrNameLst>
                                          <p:attrName>style.visibility</p:attrName>
                                        </p:attrNameLst>
                                      </p:cBhvr>
                                      <p:to>
                                        <p:strVal val="visible"/>
                                      </p:to>
                                    </p:set>
                                    <p:animEffect transition="in" filter="fade">
                                      <p:cBhvr>
                                        <p:cTn id="17" dur="500"/>
                                        <p:tgtEl>
                                          <p:spTgt spid="1945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2"/>
          <p:cNvGraphicFramePr>
            <a:graphicFrameLocks noChangeAspect="1"/>
          </p:cNvGraphicFramePr>
          <p:nvPr>
            <p:extLst>
              <p:ext uri="{D42A27DB-BD31-4B8C-83A1-F6EECF244321}">
                <p14:modId xmlns:p14="http://schemas.microsoft.com/office/powerpoint/2010/main" val="3165721507"/>
              </p:ext>
            </p:extLst>
          </p:nvPr>
        </p:nvGraphicFramePr>
        <p:xfrm>
          <a:off x="6379428" y="349930"/>
          <a:ext cx="2334563" cy="679490"/>
        </p:xfrm>
        <a:graphic>
          <a:graphicData uri="http://schemas.openxmlformats.org/presentationml/2006/ole">
            <mc:AlternateContent xmlns:mc="http://schemas.openxmlformats.org/markup-compatibility/2006">
              <mc:Choice xmlns:v="urn:schemas-microsoft-com:vml" Requires="v">
                <p:oleObj spid="_x0000_s3098" name="Формула" r:id="rId4" imgW="520560" imgH="203040" progId="Equation.3">
                  <p:embed/>
                </p:oleObj>
              </mc:Choice>
              <mc:Fallback>
                <p:oleObj name="Формула" r:id="rId4" imgW="520560" imgH="203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9428" y="349930"/>
                        <a:ext cx="2334563" cy="679490"/>
                      </a:xfrm>
                      <a:prstGeom prst="rect">
                        <a:avLst/>
                      </a:prstGeom>
                      <a:noFill/>
                    </p:spPr>
                  </p:pic>
                </p:oleObj>
              </mc:Fallback>
            </mc:AlternateContent>
          </a:graphicData>
        </a:graphic>
      </p:graphicFrame>
      <p:sp>
        <p:nvSpPr>
          <p:cNvPr id="3" name="TextBox 2"/>
          <p:cNvSpPr txBox="1"/>
          <p:nvPr/>
        </p:nvSpPr>
        <p:spPr>
          <a:xfrm>
            <a:off x="285709" y="428065"/>
            <a:ext cx="6093719" cy="523220"/>
          </a:xfrm>
          <a:prstGeom prst="rect">
            <a:avLst/>
          </a:prstGeom>
          <a:noFill/>
        </p:spPr>
        <p:txBody>
          <a:bodyPr wrap="none" rtlCol="0">
            <a:spAutoFit/>
          </a:bodyPr>
          <a:lstStyle/>
          <a:p>
            <a:r>
              <a:rPr lang="ru-RU" sz="2800" b="1" dirty="0" smtClean="0">
                <a:solidFill>
                  <a:srgbClr val="002060"/>
                </a:solidFill>
                <a:latin typeface="Times New Roman" pitchFamily="18" charset="0"/>
                <a:cs typeface="Times New Roman" pitchFamily="18" charset="0"/>
              </a:rPr>
              <a:t>Вернемся к буквенному выражению</a:t>
            </a:r>
            <a:endParaRPr lang="ru-RU" sz="2800" b="1" dirty="0">
              <a:solidFill>
                <a:srgbClr val="002060"/>
              </a:solidFill>
              <a:latin typeface="Times New Roman" pitchFamily="18" charset="0"/>
              <a:cs typeface="Times New Roman" pitchFamily="18" charset="0"/>
            </a:endParaRPr>
          </a:p>
        </p:txBody>
      </p:sp>
      <p:sp>
        <p:nvSpPr>
          <p:cNvPr id="4" name="TextBox 3"/>
          <p:cNvSpPr txBox="1"/>
          <p:nvPr/>
        </p:nvSpPr>
        <p:spPr>
          <a:xfrm>
            <a:off x="285709" y="1108983"/>
            <a:ext cx="11714947" cy="954107"/>
          </a:xfrm>
          <a:prstGeom prst="rect">
            <a:avLst/>
          </a:prstGeom>
          <a:noFill/>
        </p:spPr>
        <p:txBody>
          <a:bodyPr wrap="square" rtlCol="0">
            <a:spAutoFit/>
          </a:bodyPr>
          <a:lstStyle/>
          <a:p>
            <a:r>
              <a:rPr lang="ru-RU" sz="2800" b="1" dirty="0" smtClean="0">
                <a:solidFill>
                  <a:srgbClr val="C00000"/>
                </a:solidFill>
                <a:latin typeface="Times New Roman" pitchFamily="18" charset="0"/>
                <a:cs typeface="Times New Roman" pitchFamily="18" charset="0"/>
              </a:rPr>
              <a:t>Вместо букв а и </a:t>
            </a:r>
            <a:r>
              <a:rPr lang="en-US" sz="2800" b="1" dirty="0" smtClean="0">
                <a:solidFill>
                  <a:srgbClr val="C00000"/>
                </a:solidFill>
                <a:latin typeface="Times New Roman" pitchFamily="18" charset="0"/>
                <a:cs typeface="Times New Roman" pitchFamily="18" charset="0"/>
              </a:rPr>
              <a:t>b</a:t>
            </a:r>
            <a:r>
              <a:rPr lang="ru-RU" sz="2800" b="1" dirty="0" smtClean="0">
                <a:solidFill>
                  <a:srgbClr val="C00000"/>
                </a:solidFill>
                <a:latin typeface="Times New Roman" pitchFamily="18" charset="0"/>
                <a:cs typeface="Times New Roman" pitchFamily="18" charset="0"/>
              </a:rPr>
              <a:t>  можно подставлять и другие числа, получая каждый раз </a:t>
            </a:r>
            <a:r>
              <a:rPr lang="ru-RU" sz="2800" b="1" dirty="0" smtClean="0">
                <a:solidFill>
                  <a:srgbClr val="002060"/>
                </a:solidFill>
                <a:latin typeface="Times New Roman" pitchFamily="18" charset="0"/>
                <a:cs typeface="Times New Roman" pitchFamily="18" charset="0"/>
              </a:rPr>
              <a:t>новое </a:t>
            </a:r>
            <a:r>
              <a:rPr lang="ru-RU" sz="2800" b="1" u="sng" dirty="0" smtClean="0">
                <a:solidFill>
                  <a:srgbClr val="002060"/>
                </a:solidFill>
                <a:latin typeface="Times New Roman" pitchFamily="18" charset="0"/>
                <a:cs typeface="Times New Roman" pitchFamily="18" charset="0"/>
              </a:rPr>
              <a:t>числовое выражение</a:t>
            </a:r>
            <a:r>
              <a:rPr lang="ru-RU" sz="2800" b="1" dirty="0" smtClean="0">
                <a:solidFill>
                  <a:srgbClr val="002060"/>
                </a:solidFill>
                <a:latin typeface="Times New Roman" pitchFamily="18" charset="0"/>
                <a:cs typeface="Times New Roman" pitchFamily="18" charset="0"/>
              </a:rPr>
              <a:t>.</a:t>
            </a:r>
            <a:endParaRPr lang="ru-RU" sz="2800" b="1" dirty="0">
              <a:solidFill>
                <a:srgbClr val="002060"/>
              </a:solidFill>
              <a:latin typeface="Times New Roman" pitchFamily="18" charset="0"/>
              <a:cs typeface="Times New Roman" pitchFamily="18" charset="0"/>
            </a:endParaRPr>
          </a:p>
        </p:txBody>
      </p:sp>
      <p:sp>
        <p:nvSpPr>
          <p:cNvPr id="5" name="TextBox 4"/>
          <p:cNvSpPr txBox="1"/>
          <p:nvPr/>
        </p:nvSpPr>
        <p:spPr>
          <a:xfrm>
            <a:off x="285709" y="2220788"/>
            <a:ext cx="11642939" cy="954107"/>
          </a:xfrm>
          <a:prstGeom prst="rect">
            <a:avLst/>
          </a:prstGeom>
          <a:noFill/>
        </p:spPr>
        <p:txBody>
          <a:bodyPr wrap="square" rtlCol="0">
            <a:spAutoFit/>
          </a:bodyPr>
          <a:lstStyle/>
          <a:p>
            <a:r>
              <a:rPr lang="ru-RU" sz="2800" b="1" dirty="0" smtClean="0">
                <a:solidFill>
                  <a:srgbClr val="C00000"/>
                </a:solidFill>
                <a:latin typeface="Times New Roman" pitchFamily="18" charset="0"/>
                <a:cs typeface="Times New Roman" pitchFamily="18" charset="0"/>
              </a:rPr>
              <a:t>Так как буквы можно заменять разными числами, их назвали </a:t>
            </a:r>
            <a:r>
              <a:rPr lang="ru-RU" sz="2800" b="1" u="sng" dirty="0" smtClean="0">
                <a:solidFill>
                  <a:srgbClr val="002060"/>
                </a:solidFill>
                <a:latin typeface="Times New Roman" pitchFamily="18" charset="0"/>
                <a:cs typeface="Times New Roman" pitchFamily="18" charset="0"/>
              </a:rPr>
              <a:t>переменными</a:t>
            </a:r>
            <a:endParaRPr lang="ru-RU" sz="2800" b="1" u="sng" dirty="0">
              <a:solidFill>
                <a:srgbClr val="002060"/>
              </a:solidFill>
              <a:latin typeface="Times New Roman" pitchFamily="18" charset="0"/>
              <a:cs typeface="Times New Roman" pitchFamily="18" charset="0"/>
            </a:endParaRPr>
          </a:p>
        </p:txBody>
      </p:sp>
      <p:sp>
        <p:nvSpPr>
          <p:cNvPr id="6" name="TextBox 5"/>
          <p:cNvSpPr txBox="1"/>
          <p:nvPr/>
        </p:nvSpPr>
        <p:spPr>
          <a:xfrm>
            <a:off x="285709" y="3332593"/>
            <a:ext cx="11906291" cy="523220"/>
          </a:xfrm>
          <a:prstGeom prst="rect">
            <a:avLst/>
          </a:prstGeom>
          <a:noFill/>
        </p:spPr>
        <p:txBody>
          <a:bodyPr wrap="square" rtlCol="0">
            <a:spAutoFit/>
          </a:bodyPr>
          <a:lstStyle/>
          <a:p>
            <a:r>
              <a:rPr lang="ru-RU" sz="2800" b="1" dirty="0" smtClean="0">
                <a:solidFill>
                  <a:srgbClr val="C00000"/>
                </a:solidFill>
                <a:latin typeface="Times New Roman" pitchFamily="18" charset="0"/>
                <a:cs typeface="Times New Roman" pitchFamily="18" charset="0"/>
              </a:rPr>
              <a:t>Буквенное выражение называют </a:t>
            </a:r>
            <a:r>
              <a:rPr lang="ru-RU" sz="2800" b="1" u="sng" dirty="0" smtClean="0">
                <a:solidFill>
                  <a:srgbClr val="002060"/>
                </a:solidFill>
                <a:latin typeface="Times New Roman" pitchFamily="18" charset="0"/>
                <a:cs typeface="Times New Roman" pitchFamily="18" charset="0"/>
              </a:rPr>
              <a:t>выражением с переменными</a:t>
            </a:r>
            <a:r>
              <a:rPr lang="ru-RU" sz="2800" b="1" dirty="0" smtClean="0">
                <a:solidFill>
                  <a:srgbClr val="002060"/>
                </a:solidFill>
                <a:latin typeface="Times New Roman" pitchFamily="18" charset="0"/>
                <a:cs typeface="Times New Roman" pitchFamily="18" charset="0"/>
              </a:rPr>
              <a:t>.</a:t>
            </a:r>
            <a:endParaRPr lang="ru-RU" sz="2800" b="1" dirty="0">
              <a:solidFill>
                <a:srgbClr val="002060"/>
              </a:solidFill>
              <a:latin typeface="Times New Roman" pitchFamily="18" charset="0"/>
              <a:cs typeface="Times New Roman" pitchFamily="18" charset="0"/>
            </a:endParaRPr>
          </a:p>
        </p:txBody>
      </p:sp>
      <p:sp>
        <p:nvSpPr>
          <p:cNvPr id="7" name="TextBox 6"/>
          <p:cNvSpPr txBox="1"/>
          <p:nvPr/>
        </p:nvSpPr>
        <p:spPr>
          <a:xfrm>
            <a:off x="285709" y="4013511"/>
            <a:ext cx="10953827" cy="523220"/>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Найдите значение выражения                    ,   если </a:t>
            </a:r>
            <a:r>
              <a:rPr lang="ru-RU" sz="2800" b="1" i="1" dirty="0" smtClean="0">
                <a:latin typeface="Times New Roman" pitchFamily="18" charset="0"/>
                <a:cs typeface="Times New Roman" pitchFamily="18" charset="0"/>
              </a:rPr>
              <a:t>х </a:t>
            </a:r>
            <a:r>
              <a:rPr lang="ru-RU" sz="2800" b="1" dirty="0" smtClean="0">
                <a:latin typeface="Times New Roman" pitchFamily="18" charset="0"/>
                <a:cs typeface="Times New Roman" pitchFamily="18" charset="0"/>
              </a:rPr>
              <a:t>= 5</a:t>
            </a:r>
            <a:endParaRPr lang="ru-RU" sz="2800" b="1" dirty="0">
              <a:latin typeface="Times New Roman" pitchFamily="18" charset="0"/>
              <a:cs typeface="Times New Roman" pitchFamily="18" charset="0"/>
            </a:endParaRPr>
          </a:p>
        </p:txBody>
      </p:sp>
      <p:graphicFrame>
        <p:nvGraphicFramePr>
          <p:cNvPr id="20483" name="Object 3"/>
          <p:cNvGraphicFramePr>
            <a:graphicFrameLocks noChangeAspect="1"/>
          </p:cNvGraphicFramePr>
          <p:nvPr>
            <p:extLst>
              <p:ext uri="{D42A27DB-BD31-4B8C-83A1-F6EECF244321}">
                <p14:modId xmlns:p14="http://schemas.microsoft.com/office/powerpoint/2010/main" val="2160141639"/>
              </p:ext>
            </p:extLst>
          </p:nvPr>
        </p:nvGraphicFramePr>
        <p:xfrm>
          <a:off x="5422763" y="4013511"/>
          <a:ext cx="1632181" cy="533303"/>
        </p:xfrm>
        <a:graphic>
          <a:graphicData uri="http://schemas.openxmlformats.org/presentationml/2006/ole">
            <mc:AlternateContent xmlns:mc="http://schemas.openxmlformats.org/markup-compatibility/2006">
              <mc:Choice xmlns:v="urn:schemas-microsoft-com:vml" Requires="v">
                <p:oleObj spid="_x0000_s3099" name="Формула" r:id="rId6" imgW="406080" imgH="177480" progId="Equation.3">
                  <p:embed/>
                </p:oleObj>
              </mc:Choice>
              <mc:Fallback>
                <p:oleObj name="Формула" r:id="rId6" imgW="406080" imgH="177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22763" y="4013511"/>
                        <a:ext cx="1632181" cy="533303"/>
                      </a:xfrm>
                      <a:prstGeom prst="rect">
                        <a:avLst/>
                      </a:prstGeom>
                      <a:noFill/>
                    </p:spPr>
                  </p:pic>
                </p:oleObj>
              </mc:Fallback>
            </mc:AlternateContent>
          </a:graphicData>
        </a:graphic>
      </p:graphicFrame>
      <p:graphicFrame>
        <p:nvGraphicFramePr>
          <p:cNvPr id="20484" name="Object 4"/>
          <p:cNvGraphicFramePr>
            <a:graphicFrameLocks noChangeAspect="1"/>
          </p:cNvGraphicFramePr>
          <p:nvPr>
            <p:extLst>
              <p:ext uri="{D42A27DB-BD31-4B8C-83A1-F6EECF244321}">
                <p14:modId xmlns:p14="http://schemas.microsoft.com/office/powerpoint/2010/main" val="1688929194"/>
              </p:ext>
            </p:extLst>
          </p:nvPr>
        </p:nvGraphicFramePr>
        <p:xfrm>
          <a:off x="3602038" y="4645025"/>
          <a:ext cx="5084762" cy="515938"/>
        </p:xfrm>
        <a:graphic>
          <a:graphicData uri="http://schemas.openxmlformats.org/presentationml/2006/ole">
            <mc:AlternateContent xmlns:mc="http://schemas.openxmlformats.org/markup-compatibility/2006">
              <mc:Choice xmlns:v="urn:schemas-microsoft-com:vml" Requires="v">
                <p:oleObj spid="_x0000_s3100" name="Формула" r:id="rId8" imgW="1307880" imgH="177480" progId="Equation.3">
                  <p:embed/>
                </p:oleObj>
              </mc:Choice>
              <mc:Fallback>
                <p:oleObj name="Формула" r:id="rId8" imgW="1307880" imgH="177480" progId="Equation.3">
                  <p:embed/>
                  <p:pic>
                    <p:nvPicPr>
                      <p:cNvPr id="0" name=""/>
                      <p:cNvPicPr>
                        <a:picLocks noChangeAspect="1" noChangeArrowheads="1"/>
                      </p:cNvPicPr>
                      <p:nvPr/>
                    </p:nvPicPr>
                    <p:blipFill>
                      <a:blip r:embed="rId9"/>
                      <a:srcRect/>
                      <a:stretch>
                        <a:fillRect/>
                      </a:stretch>
                    </p:blipFill>
                    <p:spPr bwMode="auto">
                      <a:xfrm>
                        <a:off x="3602038" y="4645025"/>
                        <a:ext cx="5084762" cy="5159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 name="TextBox 9"/>
          <p:cNvSpPr txBox="1"/>
          <p:nvPr/>
        </p:nvSpPr>
        <p:spPr>
          <a:xfrm>
            <a:off x="1809677" y="5205244"/>
            <a:ext cx="10382323" cy="954107"/>
          </a:xfrm>
          <a:prstGeom prst="rect">
            <a:avLst/>
          </a:prstGeom>
          <a:noFill/>
        </p:spPr>
        <p:txBody>
          <a:bodyPr wrap="square" rtlCol="0">
            <a:spAutoFit/>
          </a:bodyPr>
          <a:lstStyle/>
          <a:p>
            <a:r>
              <a:rPr lang="ru-RU" sz="2800" b="1" dirty="0" smtClean="0">
                <a:latin typeface="Times New Roman" pitchFamily="18" charset="0"/>
                <a:cs typeface="Times New Roman" pitchFamily="18" charset="0"/>
              </a:rPr>
              <a:t>5- </a:t>
            </a:r>
            <a:r>
              <a:rPr lang="ru-RU" sz="2800" b="1" u="sng" dirty="0" smtClean="0">
                <a:solidFill>
                  <a:srgbClr val="002060"/>
                </a:solidFill>
                <a:latin typeface="Times New Roman" pitchFamily="18" charset="0"/>
                <a:cs typeface="Times New Roman" pitchFamily="18" charset="0"/>
              </a:rPr>
              <a:t>значение переменной</a:t>
            </a:r>
            <a:r>
              <a:rPr lang="ru-RU" sz="2800" b="1" dirty="0" smtClean="0">
                <a:latin typeface="Times New Roman" pitchFamily="18" charset="0"/>
                <a:cs typeface="Times New Roman" pitchFamily="18" charset="0"/>
              </a:rPr>
              <a:t>;</a:t>
            </a:r>
          </a:p>
          <a:p>
            <a:r>
              <a:rPr lang="ru-RU" sz="2800" b="1" dirty="0" smtClean="0">
                <a:latin typeface="Times New Roman" pitchFamily="18" charset="0"/>
                <a:cs typeface="Times New Roman" pitchFamily="18" charset="0"/>
              </a:rPr>
              <a:t> 13- </a:t>
            </a:r>
            <a:r>
              <a:rPr lang="ru-RU" sz="2800" b="1" u="sng" dirty="0" smtClean="0">
                <a:solidFill>
                  <a:srgbClr val="002060"/>
                </a:solidFill>
                <a:latin typeface="Times New Roman" pitchFamily="18" charset="0"/>
                <a:cs typeface="Times New Roman" pitchFamily="18" charset="0"/>
              </a:rPr>
              <a:t>значение выражения при х=5</a:t>
            </a:r>
            <a:endParaRPr lang="ru-RU" sz="2800" b="1" u="sng" dirty="0">
              <a:solidFill>
                <a:srgbClr val="002060"/>
              </a:solidFill>
              <a:latin typeface="Times New Roman" pitchFamily="18" charset="0"/>
              <a:cs typeface="Times New Roman" pitchFamily="18" charset="0"/>
            </a:endParaRPr>
          </a:p>
        </p:txBody>
      </p:sp>
      <p:sp>
        <p:nvSpPr>
          <p:cNvPr id="11" name="Прямоугольник 10"/>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35248458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5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20483"/>
                                        </p:tgtEl>
                                        <p:attrNameLst>
                                          <p:attrName>style.visibility</p:attrName>
                                        </p:attrNameLst>
                                      </p:cBhvr>
                                      <p:to>
                                        <p:strVal val="visible"/>
                                      </p:to>
                                    </p:set>
                                    <p:animEffect transition="in" filter="fade">
                                      <p:cBhvr>
                                        <p:cTn id="25" dur="500"/>
                                        <p:tgtEl>
                                          <p:spTgt spid="2048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0484"/>
                                        </p:tgtEl>
                                        <p:attrNameLst>
                                          <p:attrName>style.visibility</p:attrName>
                                        </p:attrNameLst>
                                      </p:cBhvr>
                                      <p:to>
                                        <p:strVal val="visible"/>
                                      </p:to>
                                    </p:set>
                                    <p:animEffect transition="in" filter="fade">
                                      <p:cBhvr>
                                        <p:cTn id="30" dur="500"/>
                                        <p:tgtEl>
                                          <p:spTgt spid="2048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767408" y="1839915"/>
            <a:ext cx="10382251" cy="1214438"/>
          </a:xfrm>
          <a:prstGeom prst="roundRect">
            <a:avLst/>
          </a:prstGeom>
          <a:solidFill>
            <a:schemeClr val="tx2">
              <a:lumMod val="40000"/>
              <a:lumOff val="60000"/>
            </a:schemeClr>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3">
            <a:schemeClr val="lt1"/>
          </a:lnRef>
          <a:fillRef idx="1">
            <a:schemeClr val="accent5"/>
          </a:fillRef>
          <a:effectRef idx="1">
            <a:schemeClr val="accent5"/>
          </a:effectRef>
          <a:fontRef idx="minor">
            <a:schemeClr val="lt1"/>
          </a:fontRef>
        </p:style>
        <p:txBody>
          <a:bodyPr anchor="ctr"/>
          <a:lstStyle/>
          <a:p>
            <a:pPr algn="ctr">
              <a:defRPr/>
            </a:pPr>
            <a:r>
              <a:rPr lang="ru-RU" sz="4400" b="1" dirty="0">
                <a:solidFill>
                  <a:srgbClr val="002060"/>
                </a:solidFill>
                <a:latin typeface="Times New Roman" pitchFamily="18" charset="0"/>
                <a:cs typeface="Times New Roman" pitchFamily="18" charset="0"/>
              </a:rPr>
              <a:t>Алгебраические выражения</a:t>
            </a:r>
          </a:p>
        </p:txBody>
      </p:sp>
      <p:sp>
        <p:nvSpPr>
          <p:cNvPr id="5" name="Скругленный прямоугольник 4"/>
          <p:cNvSpPr/>
          <p:nvPr/>
        </p:nvSpPr>
        <p:spPr>
          <a:xfrm>
            <a:off x="695400" y="3904105"/>
            <a:ext cx="4667251" cy="1214438"/>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800" b="1" dirty="0">
                <a:solidFill>
                  <a:srgbClr val="002060"/>
                </a:solidFill>
                <a:latin typeface="Times New Roman" pitchFamily="18" charset="0"/>
                <a:cs typeface="Times New Roman" pitchFamily="18" charset="0"/>
              </a:rPr>
              <a:t>Числовые выражения</a:t>
            </a:r>
          </a:p>
        </p:txBody>
      </p:sp>
      <p:sp>
        <p:nvSpPr>
          <p:cNvPr id="6" name="Скругленный прямоугольник 5"/>
          <p:cNvSpPr/>
          <p:nvPr/>
        </p:nvSpPr>
        <p:spPr>
          <a:xfrm>
            <a:off x="6528048" y="3914562"/>
            <a:ext cx="4788024" cy="1214438"/>
          </a:xfrm>
          <a:prstGeom prst="roundRect">
            <a:avLst/>
          </a:prstGeom>
          <a:solidFill>
            <a:schemeClr val="tx2">
              <a:lumMod val="40000"/>
              <a:lumOff val="60000"/>
            </a:schemeClr>
          </a:solidFill>
          <a:ln/>
        </p:spPr>
        <p:style>
          <a:lnRef idx="0">
            <a:schemeClr val="accent5"/>
          </a:lnRef>
          <a:fillRef idx="3">
            <a:schemeClr val="accent5"/>
          </a:fillRef>
          <a:effectRef idx="3">
            <a:schemeClr val="accent5"/>
          </a:effectRef>
          <a:fontRef idx="minor">
            <a:schemeClr val="lt1"/>
          </a:fontRef>
        </p:style>
        <p:txBody>
          <a:bodyPr anchor="ctr"/>
          <a:lstStyle/>
          <a:p>
            <a:pPr algn="ctr">
              <a:defRPr/>
            </a:pPr>
            <a:r>
              <a:rPr lang="ru-RU" sz="2800" b="1" dirty="0">
                <a:solidFill>
                  <a:srgbClr val="002060"/>
                </a:solidFill>
                <a:latin typeface="Times New Roman" pitchFamily="18" charset="0"/>
                <a:cs typeface="Times New Roman" pitchFamily="18" charset="0"/>
              </a:rPr>
              <a:t>Выражения с переменными</a:t>
            </a:r>
          </a:p>
        </p:txBody>
      </p:sp>
      <p:cxnSp>
        <p:nvCxnSpPr>
          <p:cNvPr id="8" name="Прямая со стрелкой 7"/>
          <p:cNvCxnSpPr>
            <a:stCxn id="4" idx="2"/>
            <a:endCxn id="5" idx="0"/>
          </p:cNvCxnSpPr>
          <p:nvPr/>
        </p:nvCxnSpPr>
        <p:spPr>
          <a:xfrm flipH="1">
            <a:off x="3029026" y="3054353"/>
            <a:ext cx="2929508" cy="849752"/>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a:stCxn id="4" idx="2"/>
            <a:endCxn id="6" idx="0"/>
          </p:cNvCxnSpPr>
          <p:nvPr/>
        </p:nvCxnSpPr>
        <p:spPr>
          <a:xfrm>
            <a:off x="5958534" y="3054353"/>
            <a:ext cx="2963526" cy="860209"/>
          </a:xfrm>
          <a:prstGeom prst="straightConnector1">
            <a:avLst/>
          </a:prstGeom>
          <a:ln w="63500">
            <a:solidFill>
              <a:schemeClr val="tx2">
                <a:lumMod val="60000"/>
                <a:lumOff val="40000"/>
              </a:schemeClr>
            </a:solidFill>
            <a:tailEnd type="arrow"/>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32" name="Заголовок 1"/>
          <p:cNvSpPr txBox="1">
            <a:spLocks/>
          </p:cNvSpPr>
          <p:nvPr/>
        </p:nvSpPr>
        <p:spPr>
          <a:xfrm>
            <a:off x="0" y="260648"/>
            <a:ext cx="12192000" cy="1294446"/>
          </a:xfrm>
          <a:prstGeom prst="rect">
            <a:avLst/>
          </a:prstGeom>
        </p:spPr>
        <p:txBody>
          <a:bodyPr>
            <a:noAutofit/>
          </a:bodyPr>
          <a:lstStyle>
            <a:lvl1pPr algn="l" defTabSz="914400" rtl="0" eaLnBrk="1" latinLnBrk="0" hangingPunct="1">
              <a:spcBef>
                <a:spcPct val="0"/>
              </a:spcBef>
              <a:buNone/>
              <a:defRPr sz="44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mj-ea"/>
                <a:cs typeface="+mj-cs"/>
              </a:defRPr>
            </a:lvl1pPr>
          </a:lstStyle>
          <a:p>
            <a:pPr algn="ctr"/>
            <a:r>
              <a:rPr lang="ru-RU" sz="3600"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Числовые выражения и выражения с переменными называют </a:t>
            </a:r>
            <a:r>
              <a:rPr lang="ru-RU" sz="3600" dirty="0" smtClean="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rPr>
              <a:t>алгебраическими выражениями</a:t>
            </a:r>
            <a:endParaRPr lang="ru-RU" sz="3600" dirty="0">
              <a:solidFill>
                <a:srgbClr val="0070C0"/>
              </a:solidFill>
              <a:effectLst>
                <a:outerShdw blurRad="50800" dist="38100" dir="18900000" algn="bl" rotWithShape="0">
                  <a:prstClr val="black">
                    <a:alpha val="40000"/>
                  </a:prstClr>
                </a:outerShdw>
              </a:effectLst>
              <a:latin typeface="Comic Sans MS" pitchFamily="66" charset="0"/>
              <a:cs typeface="Courier New" pitchFamily="49" charset="0"/>
            </a:endParaRPr>
          </a:p>
          <a:p>
            <a:endParaRPr lang="ru-RU" sz="2800" b="0" dirty="0">
              <a:ln>
                <a:solidFill>
                  <a:schemeClr val="bg1"/>
                </a:solidFill>
              </a:ln>
              <a:solidFill>
                <a:schemeClr val="accent6">
                  <a:lumMod val="75000"/>
                </a:schemeClr>
              </a:solidFill>
              <a:effectLst/>
            </a:endParaRPr>
          </a:p>
        </p:txBody>
      </p:sp>
      <p:sp>
        <p:nvSpPr>
          <p:cNvPr id="12" name="Прямоугольник 11"/>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33818680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nodeType="withGroup">
                            <p:stCondLst>
                              <p:cond delay="0"/>
                            </p:stCondLst>
                            <p:childTnLst>
                              <p:par>
                                <p:cTn id="8" presetID="1"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nodeType="afterGroup">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par>
                          <p:cTn id="13" fill="hold" nodeType="withGroup">
                            <p:stCondLst>
                              <p:cond delay="0"/>
                            </p:stCondLst>
                            <p:childTnLst>
                              <p:par>
                                <p:cTn id="14" presetID="1" presetClass="entr" presetSubtype="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childTnLst>
                                </p:cTn>
                              </p:par>
                            </p:childTnLst>
                          </p:cTn>
                        </p:par>
                        <p:par>
                          <p:cTn id="16" fill="hold" nodeType="afterGroup">
                            <p:stCondLst>
                              <p:cond delay="0"/>
                            </p:stCondLst>
                            <p:childTnLst>
                              <p:par>
                                <p:cTn id="17" presetID="1"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Текст 5"/>
          <p:cNvSpPr>
            <a:spLocks noGrp="1"/>
          </p:cNvSpPr>
          <p:nvPr>
            <p:ph type="body" sz="quarter" idx="3"/>
          </p:nvPr>
        </p:nvSpPr>
        <p:spPr>
          <a:xfrm>
            <a:off x="6221847" y="764704"/>
            <a:ext cx="4876800" cy="658368"/>
          </a:xfrm>
          <a:prstGeom prst="roundRect">
            <a:avLst>
              <a:gd name="adj" fmla="val 50000"/>
            </a:avLst>
          </a:prstGeom>
        </p:spPr>
        <p:txBody>
          <a:bodyPr anchor="t"/>
          <a:lstStyle/>
          <a:p>
            <a:r>
              <a:rPr lang="en-US" dirty="0" smtClean="0">
                <a:latin typeface="Times New Roman" pitchFamily="18" charset="0"/>
                <a:cs typeface="Times New Roman" pitchFamily="18" charset="0"/>
              </a:rPr>
              <a:t>II</a:t>
            </a:r>
            <a:r>
              <a:rPr lang="ru-RU" dirty="0" smtClean="0">
                <a:latin typeface="Times New Roman" pitchFamily="18" charset="0"/>
                <a:cs typeface="Times New Roman" pitchFamily="18" charset="0"/>
              </a:rPr>
              <a:t> группа</a:t>
            </a:r>
            <a:endParaRPr lang="ru-RU" dirty="0">
              <a:latin typeface="Times New Roman" pitchFamily="18" charset="0"/>
              <a:cs typeface="Times New Roman" pitchFamily="18" charset="0"/>
            </a:endParaRPr>
          </a:p>
        </p:txBody>
      </p:sp>
      <p:graphicFrame>
        <p:nvGraphicFramePr>
          <p:cNvPr id="21506" name="Object 2"/>
          <p:cNvGraphicFramePr>
            <a:graphicFrameLocks noGrp="1" noChangeAspect="1"/>
          </p:cNvGraphicFramePr>
          <p:nvPr>
            <p:ph sz="quarter" idx="2"/>
            <p:extLst>
              <p:ext uri="{D42A27DB-BD31-4B8C-83A1-F6EECF244321}">
                <p14:modId xmlns:p14="http://schemas.microsoft.com/office/powerpoint/2010/main" val="680118547"/>
              </p:ext>
            </p:extLst>
          </p:nvPr>
        </p:nvGraphicFramePr>
        <p:xfrm>
          <a:off x="2279576" y="3194043"/>
          <a:ext cx="1309697" cy="571504"/>
        </p:xfrm>
        <a:graphic>
          <a:graphicData uri="http://schemas.openxmlformats.org/presentationml/2006/ole">
            <mc:AlternateContent xmlns:mc="http://schemas.openxmlformats.org/markup-compatibility/2006">
              <mc:Choice xmlns:v="urn:schemas-microsoft-com:vml" Requires="v">
                <p:oleObj spid="_x0000_s4162" name="Формула" r:id="rId3" imgW="393480" imgH="228600" progId="Equation.3">
                  <p:embed/>
                </p:oleObj>
              </mc:Choice>
              <mc:Fallback>
                <p:oleObj name="Формула" r:id="rId3" imgW="393480" imgH="228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79576" y="3194043"/>
                        <a:ext cx="1309697" cy="57150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7" name="Object 3"/>
          <p:cNvGraphicFramePr>
            <a:graphicFrameLocks noChangeAspect="1"/>
          </p:cNvGraphicFramePr>
          <p:nvPr>
            <p:extLst>
              <p:ext uri="{D42A27DB-BD31-4B8C-83A1-F6EECF244321}">
                <p14:modId xmlns:p14="http://schemas.microsoft.com/office/powerpoint/2010/main" val="1917865520"/>
              </p:ext>
            </p:extLst>
          </p:nvPr>
        </p:nvGraphicFramePr>
        <p:xfrm>
          <a:off x="983432" y="1628800"/>
          <a:ext cx="477893" cy="928694"/>
        </p:xfrm>
        <a:graphic>
          <a:graphicData uri="http://schemas.openxmlformats.org/presentationml/2006/ole">
            <mc:AlternateContent xmlns:mc="http://schemas.openxmlformats.org/markup-compatibility/2006">
              <mc:Choice xmlns:v="urn:schemas-microsoft-com:vml" Requires="v">
                <p:oleObj spid="_x0000_s4163" name="Формула" r:id="rId5" imgW="152280" imgH="393480" progId="Equation.3">
                  <p:embed/>
                </p:oleObj>
              </mc:Choice>
              <mc:Fallback>
                <p:oleObj name="Формула" r:id="rId5" imgW="152280" imgH="3934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3432" y="1628800"/>
                        <a:ext cx="477893" cy="92869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08" name="Object 4"/>
          <p:cNvGraphicFramePr>
            <a:graphicFrameLocks noChangeAspect="1"/>
          </p:cNvGraphicFramePr>
          <p:nvPr>
            <p:extLst>
              <p:ext uri="{D42A27DB-BD31-4B8C-83A1-F6EECF244321}">
                <p14:modId xmlns:p14="http://schemas.microsoft.com/office/powerpoint/2010/main" val="3432911816"/>
              </p:ext>
            </p:extLst>
          </p:nvPr>
        </p:nvGraphicFramePr>
        <p:xfrm>
          <a:off x="911424" y="2924944"/>
          <a:ext cx="901124" cy="1072140"/>
        </p:xfrm>
        <a:graphic>
          <a:graphicData uri="http://schemas.openxmlformats.org/presentationml/2006/ole">
            <mc:AlternateContent xmlns:mc="http://schemas.openxmlformats.org/markup-compatibility/2006">
              <mc:Choice xmlns:v="urn:schemas-microsoft-com:vml" Requires="v">
                <p:oleObj spid="_x0000_s4164" name="Формула" r:id="rId7" imgW="266400" imgH="393480" progId="Equation.3">
                  <p:embed/>
                </p:oleObj>
              </mc:Choice>
              <mc:Fallback>
                <p:oleObj name="Формула" r:id="rId7" imgW="266400" imgH="393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1424" y="2924944"/>
                        <a:ext cx="901124" cy="1072140"/>
                      </a:xfrm>
                      <a:prstGeom prst="rect">
                        <a:avLst/>
                      </a:prstGeom>
                      <a:noFill/>
                      <a:extLst/>
                    </p:spPr>
                  </p:pic>
                </p:oleObj>
              </mc:Fallback>
            </mc:AlternateContent>
          </a:graphicData>
        </a:graphic>
      </p:graphicFrame>
      <p:graphicFrame>
        <p:nvGraphicFramePr>
          <p:cNvPr id="21509" name="Object 5"/>
          <p:cNvGraphicFramePr>
            <a:graphicFrameLocks noChangeAspect="1"/>
          </p:cNvGraphicFramePr>
          <p:nvPr>
            <p:extLst>
              <p:ext uri="{D42A27DB-BD31-4B8C-83A1-F6EECF244321}">
                <p14:modId xmlns:p14="http://schemas.microsoft.com/office/powerpoint/2010/main" val="487575386"/>
              </p:ext>
            </p:extLst>
          </p:nvPr>
        </p:nvGraphicFramePr>
        <p:xfrm>
          <a:off x="1986339" y="1628800"/>
          <a:ext cx="1809763" cy="916719"/>
        </p:xfrm>
        <a:graphic>
          <a:graphicData uri="http://schemas.openxmlformats.org/presentationml/2006/ole">
            <mc:AlternateContent xmlns:mc="http://schemas.openxmlformats.org/markup-compatibility/2006">
              <mc:Choice xmlns:v="urn:schemas-microsoft-com:vml" Requires="v">
                <p:oleObj spid="_x0000_s4165" name="Формула" r:id="rId9" imgW="583920" imgH="393480" progId="Equation.3">
                  <p:embed/>
                </p:oleObj>
              </mc:Choice>
              <mc:Fallback>
                <p:oleObj name="Формула" r:id="rId9" imgW="583920" imgH="393480" progId="Equation.3">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86339" y="1628800"/>
                        <a:ext cx="1809763" cy="916719"/>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1" name="Object 7"/>
          <p:cNvGraphicFramePr>
            <a:graphicFrameLocks noGrp="1" noChangeAspect="1"/>
          </p:cNvGraphicFramePr>
          <p:nvPr>
            <p:ph sz="quarter" idx="4"/>
            <p:extLst>
              <p:ext uri="{D42A27DB-BD31-4B8C-83A1-F6EECF244321}">
                <p14:modId xmlns:p14="http://schemas.microsoft.com/office/powerpoint/2010/main" val="2744886493"/>
              </p:ext>
            </p:extLst>
          </p:nvPr>
        </p:nvGraphicFramePr>
        <p:xfrm>
          <a:off x="6528048" y="1556792"/>
          <a:ext cx="461440" cy="893930"/>
        </p:xfrm>
        <a:graphic>
          <a:graphicData uri="http://schemas.openxmlformats.org/presentationml/2006/ole">
            <mc:AlternateContent xmlns:mc="http://schemas.openxmlformats.org/markup-compatibility/2006">
              <mc:Choice xmlns:v="urn:schemas-microsoft-com:vml" Requires="v">
                <p:oleObj spid="_x0000_s4166" name="Формула" r:id="rId11" imgW="152280" imgH="393480" progId="Equation.3">
                  <p:embed/>
                </p:oleObj>
              </mc:Choice>
              <mc:Fallback>
                <p:oleObj name="Формула" r:id="rId11" imgW="152280" imgH="393480" progId="Equation.3">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528048" y="1556792"/>
                        <a:ext cx="461440" cy="8939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2" name="Object 8"/>
          <p:cNvGraphicFramePr>
            <a:graphicFrameLocks noChangeAspect="1"/>
          </p:cNvGraphicFramePr>
          <p:nvPr>
            <p:extLst>
              <p:ext uri="{D42A27DB-BD31-4B8C-83A1-F6EECF244321}">
                <p14:modId xmlns:p14="http://schemas.microsoft.com/office/powerpoint/2010/main" val="1516977637"/>
              </p:ext>
            </p:extLst>
          </p:nvPr>
        </p:nvGraphicFramePr>
        <p:xfrm>
          <a:off x="6168008" y="2636912"/>
          <a:ext cx="1524011" cy="898258"/>
        </p:xfrm>
        <a:graphic>
          <a:graphicData uri="http://schemas.openxmlformats.org/presentationml/2006/ole">
            <mc:AlternateContent xmlns:mc="http://schemas.openxmlformats.org/markup-compatibility/2006">
              <mc:Choice xmlns:v="urn:schemas-microsoft-com:vml" Requires="v">
                <p:oleObj spid="_x0000_s4167" name="Формула" r:id="rId13" imgW="533160" imgH="419040" progId="Equation.3">
                  <p:embed/>
                </p:oleObj>
              </mc:Choice>
              <mc:Fallback>
                <p:oleObj name="Формула" r:id="rId13" imgW="533160" imgH="419040" progId="Equation.3">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168008" y="2636912"/>
                        <a:ext cx="1524011" cy="8982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3" name="Object 9"/>
          <p:cNvGraphicFramePr>
            <a:graphicFrameLocks noChangeAspect="1"/>
          </p:cNvGraphicFramePr>
          <p:nvPr>
            <p:extLst>
              <p:ext uri="{D42A27DB-BD31-4B8C-83A1-F6EECF244321}">
                <p14:modId xmlns:p14="http://schemas.microsoft.com/office/powerpoint/2010/main" val="1692585909"/>
              </p:ext>
            </p:extLst>
          </p:nvPr>
        </p:nvGraphicFramePr>
        <p:xfrm>
          <a:off x="8772621" y="2636912"/>
          <a:ext cx="1143008" cy="949510"/>
        </p:xfrm>
        <a:graphic>
          <a:graphicData uri="http://schemas.openxmlformats.org/presentationml/2006/ole">
            <mc:AlternateContent xmlns:mc="http://schemas.openxmlformats.org/markup-compatibility/2006">
              <mc:Choice xmlns:v="urn:schemas-microsoft-com:vml" Requires="v">
                <p:oleObj spid="_x0000_s4168" name="Формула" r:id="rId15" imgW="355320" imgH="393480" progId="Equation.3">
                  <p:embed/>
                </p:oleObj>
              </mc:Choice>
              <mc:Fallback>
                <p:oleObj name="Формула" r:id="rId15" imgW="355320" imgH="393480" progId="Equation.3">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772621" y="2636912"/>
                        <a:ext cx="1143008" cy="94951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1514" name="Object 10"/>
          <p:cNvGraphicFramePr>
            <a:graphicFrameLocks noChangeAspect="1"/>
          </p:cNvGraphicFramePr>
          <p:nvPr>
            <p:extLst>
              <p:ext uri="{D42A27DB-BD31-4B8C-83A1-F6EECF244321}">
                <p14:modId xmlns:p14="http://schemas.microsoft.com/office/powerpoint/2010/main" val="1808007492"/>
              </p:ext>
            </p:extLst>
          </p:nvPr>
        </p:nvGraphicFramePr>
        <p:xfrm>
          <a:off x="8328248" y="1484784"/>
          <a:ext cx="1238259" cy="902087"/>
        </p:xfrm>
        <a:graphic>
          <a:graphicData uri="http://schemas.openxmlformats.org/presentationml/2006/ole">
            <mc:AlternateContent xmlns:mc="http://schemas.openxmlformats.org/markup-compatibility/2006">
              <mc:Choice xmlns:v="urn:schemas-microsoft-com:vml" Requires="v">
                <p:oleObj spid="_x0000_s4169" name="Формула" r:id="rId17" imgW="431640" imgH="419040" progId="Equation.3">
                  <p:embed/>
                </p:oleObj>
              </mc:Choice>
              <mc:Fallback>
                <p:oleObj name="Формула" r:id="rId17" imgW="431640" imgH="419040" progId="Equation.3">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8328248" y="1484784"/>
                        <a:ext cx="1238259" cy="9020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 name="TextBox 15"/>
          <p:cNvSpPr txBox="1"/>
          <p:nvPr/>
        </p:nvSpPr>
        <p:spPr>
          <a:xfrm>
            <a:off x="285709" y="4017496"/>
            <a:ext cx="3794067" cy="769441"/>
          </a:xfrm>
          <a:prstGeom prst="rect">
            <a:avLst/>
          </a:prstGeom>
          <a:noFill/>
        </p:spPr>
        <p:txBody>
          <a:bodyPr wrap="square" rtlCol="0">
            <a:spAutoFit/>
          </a:bodyPr>
          <a:lstStyle/>
          <a:p>
            <a:r>
              <a:rPr lang="ru-RU" sz="2200" b="1" dirty="0" smtClean="0">
                <a:solidFill>
                  <a:srgbClr val="002060"/>
                </a:solidFill>
                <a:latin typeface="Times New Roman" pitchFamily="18" charset="0"/>
                <a:cs typeface="Times New Roman" pitchFamily="18" charset="0"/>
              </a:rPr>
              <a:t>Нет деления на выражения </a:t>
            </a:r>
          </a:p>
          <a:p>
            <a:r>
              <a:rPr lang="ru-RU" sz="2200" b="1" dirty="0" smtClean="0">
                <a:solidFill>
                  <a:srgbClr val="002060"/>
                </a:solidFill>
                <a:latin typeface="Times New Roman" pitchFamily="18" charset="0"/>
                <a:cs typeface="Times New Roman" pitchFamily="18" charset="0"/>
              </a:rPr>
              <a:t>с переменными</a:t>
            </a:r>
            <a:endParaRPr lang="ru-RU" sz="2200" b="1" dirty="0">
              <a:solidFill>
                <a:srgbClr val="002060"/>
              </a:solidFill>
              <a:latin typeface="Times New Roman" pitchFamily="18" charset="0"/>
              <a:cs typeface="Times New Roman" pitchFamily="18" charset="0"/>
            </a:endParaRPr>
          </a:p>
        </p:txBody>
      </p:sp>
      <p:sp>
        <p:nvSpPr>
          <p:cNvPr id="17" name="TextBox 16"/>
          <p:cNvSpPr txBox="1"/>
          <p:nvPr/>
        </p:nvSpPr>
        <p:spPr>
          <a:xfrm>
            <a:off x="5791200" y="4017496"/>
            <a:ext cx="6161451" cy="769441"/>
          </a:xfrm>
          <a:prstGeom prst="rect">
            <a:avLst/>
          </a:prstGeom>
          <a:noFill/>
        </p:spPr>
        <p:txBody>
          <a:bodyPr wrap="square" rtlCol="0">
            <a:spAutoFit/>
          </a:bodyPr>
          <a:lstStyle/>
          <a:p>
            <a:r>
              <a:rPr lang="ru-RU" sz="2200" b="1" dirty="0" smtClean="0">
                <a:solidFill>
                  <a:srgbClr val="002060"/>
                </a:solidFill>
                <a:latin typeface="Times New Roman" pitchFamily="18" charset="0"/>
                <a:cs typeface="Times New Roman" pitchFamily="18" charset="0"/>
              </a:rPr>
              <a:t>Есть деление на выражения </a:t>
            </a:r>
          </a:p>
          <a:p>
            <a:r>
              <a:rPr lang="ru-RU" sz="2200" b="1" dirty="0" smtClean="0">
                <a:solidFill>
                  <a:srgbClr val="002060"/>
                </a:solidFill>
                <a:latin typeface="Times New Roman" pitchFamily="18" charset="0"/>
                <a:cs typeface="Times New Roman" pitchFamily="18" charset="0"/>
              </a:rPr>
              <a:t>с переменными</a:t>
            </a:r>
            <a:endParaRPr lang="ru-RU" sz="2200" b="1" dirty="0">
              <a:solidFill>
                <a:srgbClr val="002060"/>
              </a:solidFill>
              <a:latin typeface="Times New Roman" pitchFamily="18" charset="0"/>
              <a:cs typeface="Times New Roman" pitchFamily="18" charset="0"/>
            </a:endParaRPr>
          </a:p>
        </p:txBody>
      </p:sp>
      <p:sp>
        <p:nvSpPr>
          <p:cNvPr id="18" name="Прямоугольник 17"/>
          <p:cNvSpPr/>
          <p:nvPr/>
        </p:nvSpPr>
        <p:spPr>
          <a:xfrm>
            <a:off x="983432" y="4884201"/>
            <a:ext cx="3449727" cy="553998"/>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Целые выражения</a:t>
            </a:r>
            <a:endParaRPr lang="ru-RU" sz="3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25" name="Заголовок 1"/>
          <p:cNvSpPr txBox="1">
            <a:spLocks/>
          </p:cNvSpPr>
          <p:nvPr/>
        </p:nvSpPr>
        <p:spPr>
          <a:xfrm>
            <a:off x="0" y="66452"/>
            <a:ext cx="12192000" cy="985696"/>
          </a:xfrm>
          <a:prstGeom prst="rect">
            <a:avLst/>
          </a:prstGeom>
        </p:spPr>
        <p:txBody>
          <a:bodyPr>
            <a:normAutofit/>
          </a:bodyPr>
          <a:lstStyle>
            <a:lvl1pPr algn="l" defTabSz="914400" rtl="0" eaLnBrk="1" latinLnBrk="0" hangingPunct="1">
              <a:spcBef>
                <a:spcPct val="0"/>
              </a:spcBef>
              <a:buNone/>
              <a:defRPr sz="4400" b="1" kern="1200" cap="none" spc="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Black" pitchFamily="34" charset="0"/>
                <a:ea typeface="+mj-ea"/>
                <a:cs typeface="+mj-cs"/>
              </a:defRPr>
            </a:lvl1pPr>
          </a:lstStyle>
          <a:p>
            <a:endParaRPr lang="ru-RU" b="0" dirty="0">
              <a:ln>
                <a:solidFill>
                  <a:schemeClr val="bg1"/>
                </a:solidFill>
              </a:ln>
              <a:solidFill>
                <a:schemeClr val="accent6">
                  <a:lumMod val="75000"/>
                </a:schemeClr>
              </a:solidFill>
              <a:effectLst/>
            </a:endParaRPr>
          </a:p>
        </p:txBody>
      </p:sp>
      <p:sp>
        <p:nvSpPr>
          <p:cNvPr id="26" name="Прямоугольник 25"/>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2" name="Прямоугольник 1"/>
          <p:cNvSpPr/>
          <p:nvPr/>
        </p:nvSpPr>
        <p:spPr>
          <a:xfrm>
            <a:off x="191343" y="188640"/>
            <a:ext cx="11761307" cy="523220"/>
          </a:xfrm>
          <a:prstGeom prst="rect">
            <a:avLst/>
          </a:prstGeom>
        </p:spPr>
        <p:txBody>
          <a:bodyPr wrap="square">
            <a:spAutoFit/>
          </a:bodyPr>
          <a:lstStyle/>
          <a:p>
            <a:pPr lvl="0"/>
            <a:r>
              <a:rPr lang="ru-RU" sz="2800" b="1" dirty="0">
                <a:ln w="1905"/>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Найдите разницу между группами алгебраических выражений:</a:t>
            </a:r>
          </a:p>
        </p:txBody>
      </p:sp>
      <p:sp>
        <p:nvSpPr>
          <p:cNvPr id="28" name="Текст 5"/>
          <p:cNvSpPr txBox="1">
            <a:spLocks/>
          </p:cNvSpPr>
          <p:nvPr/>
        </p:nvSpPr>
        <p:spPr bwMode="auto">
          <a:xfrm>
            <a:off x="600054" y="764704"/>
            <a:ext cx="4876800" cy="658368"/>
          </a:xfrm>
          <a:prstGeom prst="roundRect">
            <a:avLst>
              <a:gd name="adj"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1" fontAlgn="base" hangingPunct="1">
              <a:spcBef>
                <a:spcPct val="20000"/>
              </a:spcBef>
              <a:spcAft>
                <a:spcPct val="0"/>
              </a:spcAft>
              <a:buFont typeface="Arial" charset="0"/>
              <a:buNone/>
              <a:defRPr sz="2400" b="1" kern="1200">
                <a:solidFill>
                  <a:schemeClr val="tx1"/>
                </a:solidFill>
                <a:latin typeface="+mn-lt"/>
                <a:ea typeface="+mn-ea"/>
                <a:cs typeface="+mn-cs"/>
              </a:defRPr>
            </a:lvl1pPr>
            <a:lvl2pPr marL="457200" indent="0" algn="l" rtl="0" eaLnBrk="1" fontAlgn="base" hangingPunct="1">
              <a:spcBef>
                <a:spcPct val="20000"/>
              </a:spcBef>
              <a:spcAft>
                <a:spcPct val="0"/>
              </a:spcAft>
              <a:buFont typeface="Arial" charset="0"/>
              <a:buNone/>
              <a:defRPr sz="2000" b="1" kern="1200">
                <a:solidFill>
                  <a:schemeClr val="tx1"/>
                </a:solidFill>
                <a:latin typeface="+mn-lt"/>
                <a:ea typeface="+mn-ea"/>
                <a:cs typeface="+mn-cs"/>
              </a:defRPr>
            </a:lvl2pPr>
            <a:lvl3pPr marL="914400" indent="0" algn="l" rtl="0" eaLnBrk="1" fontAlgn="base" hangingPunct="1">
              <a:spcBef>
                <a:spcPct val="20000"/>
              </a:spcBef>
              <a:spcAft>
                <a:spcPct val="0"/>
              </a:spcAft>
              <a:buFont typeface="Arial" charset="0"/>
              <a:buNone/>
              <a:defRPr sz="1800" b="1" kern="1200">
                <a:solidFill>
                  <a:schemeClr val="tx1"/>
                </a:solidFill>
                <a:latin typeface="+mn-lt"/>
                <a:ea typeface="+mn-ea"/>
                <a:cs typeface="+mn-cs"/>
              </a:defRPr>
            </a:lvl3pPr>
            <a:lvl4pPr marL="1371600" indent="0" algn="l" rtl="0" eaLnBrk="1" fontAlgn="base" hangingPunct="1">
              <a:spcBef>
                <a:spcPct val="20000"/>
              </a:spcBef>
              <a:spcAft>
                <a:spcPct val="0"/>
              </a:spcAft>
              <a:buFont typeface="Arial" charset="0"/>
              <a:buNone/>
              <a:defRPr sz="1600" b="1" kern="1200">
                <a:solidFill>
                  <a:schemeClr val="tx1"/>
                </a:solidFill>
                <a:latin typeface="+mn-lt"/>
                <a:ea typeface="+mn-ea"/>
                <a:cs typeface="+mn-cs"/>
              </a:defRPr>
            </a:lvl4pPr>
            <a:lvl5pPr marL="1828800" indent="0" algn="l" rtl="0" eaLnBrk="1" fontAlgn="base" hangingPunct="1">
              <a:spcBef>
                <a:spcPct val="20000"/>
              </a:spcBef>
              <a:spcAft>
                <a:spcPct val="0"/>
              </a:spcAft>
              <a:buFont typeface="Arial" charset="0"/>
              <a:buNone/>
              <a:defRPr sz="1600" b="1" kern="1200">
                <a:solidFill>
                  <a:schemeClr val="tx1"/>
                </a:solidFill>
                <a:latin typeface="+mn-lt"/>
                <a:ea typeface="+mn-ea"/>
                <a:cs typeface="+mn-cs"/>
              </a:defRPr>
            </a:lvl5pPr>
            <a:lvl6pPr marL="22860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solidFill>
                <a:latin typeface="+mn-lt"/>
                <a:ea typeface="+mn-ea"/>
                <a:cs typeface="+mn-cs"/>
              </a:defRPr>
            </a:lvl9pPr>
          </a:lstStyle>
          <a:p>
            <a:r>
              <a:rPr lang="en-US" dirty="0" smtClean="0">
                <a:latin typeface="Times New Roman" pitchFamily="18" charset="0"/>
                <a:cs typeface="Times New Roman" pitchFamily="18" charset="0"/>
              </a:rPr>
              <a:t>I</a:t>
            </a:r>
            <a:r>
              <a:rPr lang="ru-RU" dirty="0" smtClean="0">
                <a:latin typeface="Times New Roman" pitchFamily="18" charset="0"/>
                <a:cs typeface="Times New Roman" pitchFamily="18" charset="0"/>
              </a:rPr>
              <a:t> группа</a:t>
            </a:r>
            <a:endParaRPr lang="ru-RU" dirty="0">
              <a:latin typeface="Times New Roman" pitchFamily="18" charset="0"/>
              <a:cs typeface="Times New Roman" pitchFamily="18" charset="0"/>
            </a:endParaRPr>
          </a:p>
        </p:txBody>
      </p:sp>
      <p:sp>
        <p:nvSpPr>
          <p:cNvPr id="29" name="Прямоугольник 28"/>
          <p:cNvSpPr/>
          <p:nvPr/>
        </p:nvSpPr>
        <p:spPr>
          <a:xfrm>
            <a:off x="6456040" y="4884201"/>
            <a:ext cx="3938258" cy="1015663"/>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Не являются </a:t>
            </a:r>
            <a:r>
              <a:rPr lang="ru-RU" sz="3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ц</a:t>
            </a:r>
            <a:r>
              <a:rPr lang="ru-RU" sz="3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елыми</a:t>
            </a:r>
          </a:p>
          <a:p>
            <a:pPr algn="ctr"/>
            <a:r>
              <a:rPr lang="ru-RU" sz="3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rPr>
              <a:t>выражениями</a:t>
            </a:r>
            <a:endParaRPr lang="ru-RU" sz="3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38799528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blinds(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blinds(horizontal)">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blinds(horizontal)">
                                      <p:cBhvr>
                                        <p:cTn id="2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9" grpId="0" animBg="1"/>
    </p:bldLst>
  </p:timing>
</p:sld>
</file>

<file path=ppt/theme/theme1.xml><?xml version="1.0" encoding="utf-8"?>
<a:theme xmlns:a="http://schemas.openxmlformats.org/drawingml/2006/main" name="Present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Presentation5</Template>
  <TotalTime>4962</TotalTime>
  <Words>401</Words>
  <Application>Microsoft Office PowerPoint</Application>
  <PresentationFormat>Произвольный</PresentationFormat>
  <Paragraphs>70</Paragraphs>
  <Slides>13</Slides>
  <Notes>2</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13</vt:i4>
      </vt:variant>
    </vt:vector>
  </HeadingPairs>
  <TitlesOfParts>
    <vt:vector size="15" baseType="lpstr">
      <vt:lpstr>Presentation5</vt:lpstr>
      <vt:lpstr>Формула</vt:lpstr>
      <vt:lpstr>Презентация PowerPoint</vt:lpstr>
      <vt:lpstr>  Классная работа     20.09</vt:lpstr>
      <vt:lpstr>Презентация PowerPoint</vt:lpstr>
      <vt:lpstr>В основе алгебраического языка лежит непривычный «алфавит»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7</dc:title>
  <dc:subject>teachers, education</dc:subject>
  <dc:creator>Аян</dc:creator>
  <cp:keywords>powerpoint templates for teachers, free powerpoint templates for teachers, powerpoint templates teachers, powerpoints for teachers, powerpoint presentations for teachers, free, PowerPoint template, download, PPT template, PowerPoint templates, slideshow template, POT, POTX, Power Point template, slide show template</cp:keywords>
  <dc:description>Made by Leawo Software. To find more free PowerPoint templates, please visit http://www.leawo.com/free-powerpoint-templates/</dc:description>
  <cp:lastModifiedBy>1.50</cp:lastModifiedBy>
  <cp:revision>210</cp:revision>
  <dcterms:created xsi:type="dcterms:W3CDTF">2016-02-14T13:06:29Z</dcterms:created>
  <dcterms:modified xsi:type="dcterms:W3CDTF">2022-12-07T14:18:33Z</dcterms:modified>
  <cp:category>PowerPoint template, education</cp:category>
</cp:coreProperties>
</file>