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73" r:id="rId12"/>
    <p:sldId id="274" r:id="rId13"/>
    <p:sldId id="266" r:id="rId14"/>
    <p:sldId id="276" r:id="rId15"/>
    <p:sldId id="267" r:id="rId16"/>
    <p:sldId id="277" r:id="rId17"/>
    <p:sldId id="268" r:id="rId18"/>
    <p:sldId id="269" r:id="rId19"/>
    <p:sldId id="280" r:id="rId20"/>
    <p:sldId id="270" r:id="rId21"/>
    <p:sldId id="271" r:id="rId22"/>
    <p:sldId id="272" r:id="rId23"/>
  </p:sldIdLst>
  <p:sldSz cx="9144000" cy="6858000" type="screen4x3"/>
  <p:notesSz cx="6858000" cy="9144000"/>
  <p:custDataLst>
    <p:tags r:id="rId2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6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9146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75534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24261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27595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03319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97731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522826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56421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359512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66945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827756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3EF28-EBC8-4B42-8A72-F795D6AA79A7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975BA-1360-45FC-847E-F727BDC510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535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07154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Подготовка детей к обучению грамоте. </a:t>
            </a:r>
            <a:b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Игровые приемы.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4000504"/>
            <a:ext cx="6400800" cy="1752600"/>
          </a:xfrm>
        </p:spPr>
        <p:txBody>
          <a:bodyPr/>
          <a:lstStyle/>
          <a:p>
            <a:pPr algn="r"/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Учитель-логопед</a:t>
            </a:r>
          </a:p>
          <a:p>
            <a:pPr algn="r"/>
            <a:r>
              <a:rPr lang="ru-RU" sz="28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Абдюшева</a:t>
            </a:r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Н.А.</a:t>
            </a:r>
          </a:p>
          <a:p>
            <a:pPr algn="r"/>
            <a:endParaRPr lang="ru-RU" sz="18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ГБОУ РК «ССШИ-№1»</a:t>
            </a:r>
            <a: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8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4" name="Рисунок 3" descr="D:\Документы\Nely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928934"/>
            <a:ext cx="250033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270051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ru-RU" dirty="0" smtClean="0"/>
              <a:t>Игровые упражнения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86808" cy="507209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Обведение пальцем контура выпуклых рельефных букв.</a:t>
            </a:r>
          </a:p>
          <a:p>
            <a:r>
              <a:rPr lang="ru-RU" sz="1800" b="1" dirty="0" smtClean="0">
                <a:latin typeface="Arial" pitchFamily="34" charset="0"/>
                <a:cs typeface="Arial" pitchFamily="34" charset="0"/>
              </a:rPr>
              <a:t>Тактильное опознание «наждачных» букв – «Читающие пальчики».</a:t>
            </a:r>
          </a:p>
          <a:p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Игра «Чудесный мешочек» с буквами.</a:t>
            </a:r>
          </a:p>
          <a:p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Зашумленные картинки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– «буквы рассыпались» (найти букву А и обвести её фломастером по контуру, раскрасить). </a:t>
            </a:r>
          </a:p>
          <a:p>
            <a:r>
              <a:rPr lang="ru-RU" sz="1800" b="1" dirty="0" smtClean="0">
                <a:latin typeface="Arial" pitchFamily="34" charset="0"/>
                <a:cs typeface="Arial" pitchFamily="34" charset="0"/>
              </a:rPr>
              <a:t>Упражнения по конструированию и </a:t>
            </a:r>
            <a:r>
              <a:rPr lang="ru-RU" sz="1800" b="1" dirty="0" err="1" smtClean="0">
                <a:latin typeface="Arial" pitchFamily="34" charset="0"/>
                <a:cs typeface="Arial" pitchFamily="34" charset="0"/>
              </a:rPr>
              <a:t>реконструированию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 букв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- составление букв из счетных палочек, веревочек, фасоли, из «буквенного конструктора» (дуга – полукруг, короткая и длинная полоски).</a:t>
            </a:r>
          </a:p>
          <a:p>
            <a:r>
              <a:rPr lang="ru-RU" sz="1800" b="1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1800" b="1" dirty="0" err="1" smtClean="0">
                <a:latin typeface="Arial" pitchFamily="34" charset="0"/>
                <a:cs typeface="Arial" pitchFamily="34" charset="0"/>
              </a:rPr>
              <a:t>Буквоежка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» – «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откусил» от каждой буквы по «кусочку» (элементу) и хочет, что бы вы догадались, какие буквы были написаны на листочках. </a:t>
            </a:r>
          </a:p>
          <a:p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Группировка букв -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детям предлагается на буквенной таблице найти все буквы, например, А и закрыть их фишками или пальчиками. Более сложный вариант, когда дети ищут 2 буквы (например А, У) и закрывают их фишками разного цвета или пальчиками правой и левой руки.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4" descr="https://fs.znanio.ru/d5af0e/8a/ef/1e4bdefcbd9ce0c614493c8e30250bcc1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5" y="428604"/>
            <a:ext cx="7929618" cy="569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Составление </a:t>
            </a:r>
            <a:r>
              <a:rPr lang="ru-RU" b="1" dirty="0" smtClean="0">
                <a:solidFill>
                  <a:srgbClr val="0070C0"/>
                </a:solidFill>
              </a:rPr>
              <a:t>предложений с использованием букв.</a:t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dirty="0"/>
          </a:p>
        </p:txBody>
      </p:sp>
      <p:pic>
        <p:nvPicPr>
          <p:cNvPr id="4" name="Picture 2" descr="D:\Рабочий стол\ДОКУМЕНТЫ школа\АТТЕСТАЦИЯ\фото\IMG_07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345978"/>
            <a:ext cx="6500857" cy="478018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Работа с буквенными таблицами, направленная  на распределение внимания.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857364"/>
            <a:ext cx="8115328" cy="4268799"/>
          </a:xfrm>
        </p:spPr>
        <p:txBody>
          <a:bodyPr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Игровое упражнение «Близнецы» -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на таблице буквы </a:t>
            </a:r>
            <a:r>
              <a:rPr lang="ru-RU" sz="4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разного шрифта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каждая буква в двух экземплярах – «близнецы». Задание: найти две одинаковые буквы и закрыть их пальчиками левой и правой руки. Работа начинается с верхнего ряда и идёт построчно: слева – направо.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929618" cy="928694"/>
          </a:xfrm>
        </p:spPr>
        <p:txBody>
          <a:bodyPr/>
          <a:lstStyle/>
          <a:p>
            <a:r>
              <a:rPr lang="ru-RU" dirty="0" smtClean="0"/>
              <a:t>Найди две одинаковые буквы</a:t>
            </a:r>
            <a:endParaRPr lang="ru-RU" dirty="0"/>
          </a:p>
        </p:txBody>
      </p:sp>
      <p:pic>
        <p:nvPicPr>
          <p:cNvPr id="7" name="Рисунок 6" descr="https://bookree.org/loader/img.php?dir=e04d399f196e5d32f89d874c63257c0b&amp;file=6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00108"/>
            <a:ext cx="4071966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https://urok.1sept.ru/articles/518252/5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142984"/>
            <a:ext cx="4071966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Игровое упражнение 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«Слово рассыпалось».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525963"/>
          </a:xfrm>
        </p:spPr>
        <p:txBody>
          <a:bodyPr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Проводится по принципу разрезной картинки, на одной стороне карточки слоги, на другой – части предмета. Если слово составлено верно, карточки со слогами переворачиваются и на обратной стороне получится предмет, соответствующий прочитанному слову.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Рабочий стол\ДОКУМЕНТЫ школа\АТТЕСТАЦИЯ\фото\слог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81034"/>
            <a:ext cx="7794825" cy="584512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ru-RU" dirty="0" smtClean="0"/>
              <a:t>Игровое упражнение «Рыболов»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Дети ловят на удочку слоги, читают их. Когда «аквариум» опустел, детям предлагается из своих слогов составить слова и объяснить их значение.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dirty="0" smtClean="0"/>
              <a:t>                                            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r>
              <a:rPr lang="ru-RU" dirty="0" smtClean="0"/>
              <a:t>«Цепочка слов»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25963"/>
          </a:xfrm>
        </p:spPr>
        <p:txBody>
          <a:bodyPr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У каждого ребенка по 6 карточек. Начинает выкладывать цепочку логопед. Следующую картинку кладет ребенок, у которого название изображенного предмета начинается с того звука, каким кончается слово – название первого предмета. Выигравшим считается тот, кто первым выложит все свои карточки.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ru-RU" dirty="0" smtClean="0"/>
              <a:t>Цепочка слов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4857784"/>
          </a:xfrm>
          <a:solidFill>
            <a:schemeClr val="bg1"/>
          </a:solidFill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Содержимое 3" descr="https://info-war.gr/wp-content/uploads/2018/07/koukounari2-1280x720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00174"/>
            <a:ext cx="2069869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catherineasquithgallery.com/uploads/posts/2021-03/1614555610_4-p-kartinka-ananasa-na-belom-fone-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1357298"/>
            <a:ext cx="228601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www.tulasamovar.ru/upload/iblock/7c2/DSC_584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1357298"/>
            <a:ext cx="1752600" cy="195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steamuserimages-a.akamaihd.net/ugc/269470216291070669/5D8C2185E13E2879145B6D83D310AC0B21036444/?imw=512&amp;amp;imh=276&amp;amp;ima=fit&amp;amp;impolicy=Letterbox&amp;amp;imcolor=%23000000&amp;amp;letterbox=true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1714488"/>
            <a:ext cx="2628900" cy="1421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www.pngjoy.com/pngm/904/10554795_alligator-head-cartoon-hd-png-download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3" y="3714752"/>
            <a:ext cx="2357454" cy="1350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catherineasquithgallery.com/uploads/posts/2021-03/1614577368_4-p-luk-na-belom-fone-4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86050" y="3286124"/>
            <a:ext cx="2214578" cy="166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paposhop.ru/f/paposhop/products/15459000280.530x530.jpg?b728dcddc0ea7ab13b98d501b6cbc16b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357686" y="3286124"/>
            <a:ext cx="2286016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catherineasquithgallery.com/uploads/posts/2021-03/1614552606_88-p-detskie-kartinki-na-belom-fone-96.pn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29454" y="3429000"/>
            <a:ext cx="200026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Фундамент для успешного</a:t>
            </a:r>
            <a:b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обучения грамоте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 smtClean="0">
                <a:latin typeface="Arial" pitchFamily="34" charset="0"/>
                <a:cs typeface="Arial" pitchFamily="34" charset="0"/>
              </a:rPr>
              <a:t>Логопеды и психологи, занимающиеся вопросами обучения грамоте, единодушно подчеркивают, что </a:t>
            </a: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для овладения грамотой необходимо</a:t>
            </a:r>
            <a:r>
              <a:rPr lang="ru-RU" sz="3400" dirty="0" smtClean="0">
                <a:latin typeface="Arial" pitchFamily="34" charset="0"/>
                <a:cs typeface="Arial" pitchFamily="34" charset="0"/>
              </a:rPr>
              <a:t>, чтобы ребенок не только правильно слышал и произносил отдельные слова и звуки, содержащиеся в них , но – и это главное </a:t>
            </a: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– имел четкое представление о звуках родного языка и умел четко различать их. </a:t>
            </a:r>
          </a:p>
          <a:p>
            <a:endParaRPr lang="ru-RU" sz="3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400" dirty="0" smtClean="0">
                <a:latin typeface="Arial" pitchFamily="34" charset="0"/>
                <a:cs typeface="Arial" pitchFamily="34" charset="0"/>
              </a:rPr>
              <a:t>Умение </a:t>
            </a: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слышать каждый отдельный звук в слове</a:t>
            </a:r>
            <a:r>
              <a:rPr lang="ru-RU" sz="3400" dirty="0" smtClean="0">
                <a:latin typeface="Arial" pitchFamily="34" charset="0"/>
                <a:cs typeface="Arial" pitchFamily="34" charset="0"/>
              </a:rPr>
              <a:t>, четко </a:t>
            </a: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отделять его от рядом стоящих</a:t>
            </a:r>
            <a:r>
              <a:rPr lang="ru-RU" sz="3400" dirty="0" smtClean="0">
                <a:latin typeface="Arial" pitchFamily="34" charset="0"/>
                <a:cs typeface="Arial" pitchFamily="34" charset="0"/>
              </a:rPr>
              <a:t>, знать, из каких звуков состоит слово, т. е. </a:t>
            </a: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умение анализировать звуковой состав слова</a:t>
            </a:r>
            <a:r>
              <a:rPr lang="ru-RU" sz="3400" dirty="0" smtClean="0">
                <a:latin typeface="Arial" pitchFamily="34" charset="0"/>
                <a:cs typeface="Arial" pitchFamily="34" charset="0"/>
              </a:rPr>
              <a:t>, является важнейшей предпосылкой для правильного обучения грамоте.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023596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«Перевёртыши»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8286808" cy="471490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Развивает умение составлять слова из слогов, накопление в памяти слоговых образов.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Ход игры: логопед называет по отдельности слоги. Дети берут карточки со слогами и оставляют из них сначала 1 слово, читают его, объяснят значение, потом, переставив слоги, читают второе слово, объясняют его значение. В конце игры детям предлагается придумать предложения с составленными словами. Например, слоги:   СОС, НА,          ЧАЙ, КА, ВЕС, НА,        КА, МЫШ,               РА, НО,   БАН, КА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«Цепочка»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Развивает умение подбирать слова по данному слогу.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Ход игры: логопед записывает на доске слово ОК – НО по слогам (или ставит карточку), дети подбирают слово, которое начинается с последнего слога – НО – НОРА, затем новое слово, начинающееся слогом РА – РАМА и т.д. за правильный ответ ребенок получает фишку.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                      СПАСИБО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                  ЗА ВНИМАНИЕ!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ttps://flomaster.club/uploads/posts/2022-06/1654250020_25-flomaster-club-p-risunok-deti-za-partoi-krasivo-4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357298"/>
            <a:ext cx="378621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Обучение грамоте проводится в несколько этапов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1 этап – учимся различать и запоминать  звуки и буквы, их обозначающие;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2 этап - учимся читать слоги разной степени трудности;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3 этап - читаем и понимаем смысл прочитанного слова;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4 этап - читаем и воспринимаем прочитанные слова как часть определенного смыслового целого (словосочетания, предложения, текста).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План работы по изучению звука и буквы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u-RU" sz="4400" b="1" dirty="0" smtClean="0">
                <a:latin typeface="Arial" pitchFamily="34" charset="0"/>
                <a:cs typeface="Arial" pitchFamily="34" charset="0"/>
              </a:rPr>
              <a:t>Уточнение артикуляции и характеристика звука.</a:t>
            </a:r>
          </a:p>
          <a:p>
            <a:pPr lvl="0"/>
            <a:r>
              <a:rPr lang="ru-RU" sz="4400" b="1" dirty="0" smtClean="0">
                <a:latin typeface="Arial" pitchFamily="34" charset="0"/>
                <a:cs typeface="Arial" pitchFamily="34" charset="0"/>
              </a:rPr>
              <a:t>Выделение звука из ряда других звуков, ряда слогов, слов.</a:t>
            </a:r>
            <a:endParaRPr lang="ru-RU" sz="44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4400" b="1" dirty="0" smtClean="0">
                <a:latin typeface="Arial" pitchFamily="34" charset="0"/>
                <a:cs typeface="Arial" pitchFamily="34" charset="0"/>
              </a:rPr>
              <a:t>Определение места звука в слове.</a:t>
            </a:r>
            <a:endParaRPr lang="ru-RU" sz="44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4400" b="1" dirty="0" smtClean="0">
                <a:latin typeface="Arial" pitchFamily="34" charset="0"/>
                <a:cs typeface="Arial" pitchFamily="34" charset="0"/>
              </a:rPr>
              <a:t>Подбор слов на заданный звук.</a:t>
            </a:r>
            <a:endParaRPr lang="ru-RU" sz="44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4400" b="1" dirty="0" smtClean="0">
                <a:latin typeface="Arial" pitchFamily="34" charset="0"/>
                <a:cs typeface="Arial" pitchFamily="34" charset="0"/>
              </a:rPr>
              <a:t>Знакомство с буквой.</a:t>
            </a:r>
            <a:endParaRPr lang="ru-RU" sz="4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4400" b="1" dirty="0" smtClean="0">
                <a:latin typeface="Arial" pitchFamily="34" charset="0"/>
                <a:cs typeface="Arial" pitchFamily="34" charset="0"/>
              </a:rPr>
              <a:t>Из каких элементов буква состоит. </a:t>
            </a:r>
          </a:p>
          <a:p>
            <a:r>
              <a:rPr lang="ru-RU" sz="4400" b="1" dirty="0" smtClean="0">
                <a:latin typeface="Arial" pitchFamily="34" charset="0"/>
                <a:cs typeface="Arial" pitchFamily="34" charset="0"/>
              </a:rPr>
              <a:t>Определение пространственных соотношений элементов букв, расположение буквы на листе бумаги.</a:t>
            </a:r>
            <a:endParaRPr lang="ru-RU" sz="44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4400" b="1" dirty="0" smtClean="0">
                <a:latin typeface="Arial" pitchFamily="34" charset="0"/>
                <a:cs typeface="Arial" pitchFamily="34" charset="0"/>
              </a:rPr>
              <a:t>На что похожа буква.</a:t>
            </a:r>
            <a:endParaRPr lang="ru-RU" sz="44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4400" b="1" dirty="0" smtClean="0">
                <a:latin typeface="Arial" pitchFamily="34" charset="0"/>
                <a:cs typeface="Arial" pitchFamily="34" charset="0"/>
              </a:rPr>
              <a:t>Узнавание заданной буквы среди других букв.</a:t>
            </a:r>
            <a:endParaRPr lang="ru-RU" sz="44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4400" b="1" dirty="0" smtClean="0">
                <a:latin typeface="Arial" pitchFamily="34" charset="0"/>
                <a:cs typeface="Arial" pitchFamily="34" charset="0"/>
              </a:rPr>
              <a:t>Работа с буквенными таблицами, направленная на  распределение внимания</a:t>
            </a:r>
            <a:r>
              <a:rPr lang="ru-RU" sz="4400" b="1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Методы и приемы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358246" cy="4857784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Методика обучения грамоте младших школьников – это применение разнообразных упражнений и всевозможных  игр. 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Они последовательно, начиная с самого простого, знакомят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школьника с такими понятиями, как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звук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буква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звуковой ряд и прочее.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072494" cy="928694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            Игровая форма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142984"/>
            <a:ext cx="8072462" cy="464347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Учителя начальной школы констатируют, что в последнее время мало уделяется внимания именно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составу слова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как самого важного в процессе обучения. Ведь именно отталкиваясь от этих навыков, ребенок познает роль слова.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Всё время совершенствуются и разрабатываются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новые оригинальные методики.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Они позволяют в простой и интересной детям игровой форме запомнить такие важные понятия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гласные и согласные звуки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твердые и мягкие согласные звуки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ударный слог, а также 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подготовить руку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дошкольника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к письму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r>
              <a:rPr lang="ru-RU" b="1" dirty="0" smtClean="0"/>
              <a:t>НАШИ ЛЮБИМЫЕ ИГРЫ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«Угадай звук»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- определить гласный звук по его беззвучной артикуляции.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«Поймай звук»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Хлопнуть в ладоши, когда услышишь в слоге или слове знакомый звук, названный взрослым            (изолированно, в слоге, в начале слова).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«Узнай звук»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 – взрослый называет несколько слов начинающихся на одинаковый звук. Задача ребенка определить звук, стоящий в начале каждого слова.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86808" cy="5786478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«Найди слово» (по картинкам) -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выбрать картинку, в названии которой имеется заданный звук.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«Письмо на ладошке» -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один из детей пишет на ладони другого ребёнка («листа») , который  закрывает глаза— букву пальцем. Ребенок-«лист» отгадывает, какую букву написали у него на ладони.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«Фантазёры» -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из каких элементов состоит буква, на что она похожа.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«Начерти в воздухе букву» -  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развивает у детей зрительное и пространственное представление букв, память, внимание, воображение, включает «моторную» память руки.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«Я купила в магазине»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позволяет упражнять детей в выделении последнего звука в слове; учить подбирать слова на заданный звук. Дети становятся в круг, взрослый начинает игру с фразы «Я купила в магазине АБРИКОС». Дети передают «микрофон» (макет микрофона или предмет-заменитель) по кругу и называют слова на последний звук предшествующего слова. «Я купил(а) в магазине СУХАРЬ» и т.д.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Стабильный графический образ буквы необходимо формировать на основе включения в работу как можно большего числа  анализаторов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643182"/>
            <a:ext cx="8401080" cy="3197229"/>
          </a:xfrm>
        </p:spPr>
        <p:txBody>
          <a:bodyPr/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Слухового    </a:t>
            </a:r>
          </a:p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Зрительного    </a:t>
            </a:r>
          </a:p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Тактильного  </a:t>
            </a:r>
          </a:p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Кинестетического     </a:t>
            </a:r>
          </a:p>
          <a:p>
            <a:endParaRPr lang="ru-RU" dirty="0"/>
          </a:p>
        </p:txBody>
      </p:sp>
      <p:pic>
        <p:nvPicPr>
          <p:cNvPr id="4" name="Рисунок 3" descr="https://i.pinimg.com/originals/ef/36/70/ef36707833892bdda4839d8be13c745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2500306"/>
            <a:ext cx="601152" cy="901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catherineasquithgallery.com/uploads/posts/2021-02/1612794740_68-p-goluboi-glaz-na-belom-fone-88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3429000"/>
            <a:ext cx="1000132" cy="62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catherineasquithgallery.com/uploads/posts/2021-03/1614601366_79-p-kartinka-ruki-na-belom-fone-9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4071942"/>
            <a:ext cx="85725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www.german-pens.ru/wa-data/public/shop/products/52/04/452/images/550/550.97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4857760"/>
            <a:ext cx="1285884" cy="6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866e152e3691ed9873eda12d7842dc582a252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1037</Words>
  <Application>Microsoft Office PowerPoint</Application>
  <PresentationFormat>Экран (4:3)</PresentationFormat>
  <Paragraphs>76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Подготовка детей к обучению грамоте.  Игровые приемы.</vt:lpstr>
      <vt:lpstr>Фундамент для успешного  обучения грамоте</vt:lpstr>
      <vt:lpstr>Обучение грамоте проводится в несколько этапов</vt:lpstr>
      <vt:lpstr>План работы по изучению звука и буквы</vt:lpstr>
      <vt:lpstr>Методы и приемы </vt:lpstr>
      <vt:lpstr>                Игровая форма</vt:lpstr>
      <vt:lpstr>НАШИ ЛЮБИМЫЕ ИГРЫ</vt:lpstr>
      <vt:lpstr>Слайд 8</vt:lpstr>
      <vt:lpstr>Стабильный графический образ буквы необходимо формировать на основе включения в работу как можно большего числа  анализаторов</vt:lpstr>
      <vt:lpstr>Игровые упражнения</vt:lpstr>
      <vt:lpstr>Слайд 11</vt:lpstr>
      <vt:lpstr> Составление предложений с использованием букв. </vt:lpstr>
      <vt:lpstr>Работа с буквенными таблицами, направленная  на распределение внимания.</vt:lpstr>
      <vt:lpstr>Найди две одинаковые буквы</vt:lpstr>
      <vt:lpstr>Игровое упражнение  «Слово рассыпалось». </vt:lpstr>
      <vt:lpstr>Слайд 16</vt:lpstr>
      <vt:lpstr>Игровое упражнение «Рыболов»</vt:lpstr>
      <vt:lpstr>«Цепочка слов»</vt:lpstr>
      <vt:lpstr>Цепочка слов</vt:lpstr>
      <vt:lpstr>«Перевёртыши»</vt:lpstr>
      <vt:lpstr>«Цепочка»</vt:lpstr>
      <vt:lpstr>Слайд 22</vt:lpstr>
    </vt:vector>
  </TitlesOfParts>
  <Company>presentation-creation.ru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Салатовая абстракция</dc:title>
  <dc:creator>obstinate</dc:creator>
  <dc:description>Шаблон презентации с сайта http://presentation-creation.ru/</dc:description>
  <cp:lastModifiedBy>Пользователь Windows</cp:lastModifiedBy>
  <cp:revision>15</cp:revision>
  <dcterms:created xsi:type="dcterms:W3CDTF">2018-02-25T09:14:29Z</dcterms:created>
  <dcterms:modified xsi:type="dcterms:W3CDTF">2022-12-07T19:53:12Z</dcterms:modified>
</cp:coreProperties>
</file>