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8" r:id="rId5"/>
  </p:sldIdLst>
  <p:sldSz cx="10980738" cy="7740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0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4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556" y="1266815"/>
            <a:ext cx="9333627" cy="2694893"/>
          </a:xfrm>
        </p:spPr>
        <p:txBody>
          <a:bodyPr anchor="b"/>
          <a:lstStyle>
            <a:lvl1pPr algn="ctr">
              <a:defRPr sz="677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592" y="4065633"/>
            <a:ext cx="8235554" cy="1868865"/>
          </a:xfrm>
        </p:spPr>
        <p:txBody>
          <a:bodyPr/>
          <a:lstStyle>
            <a:lvl1pPr marL="0" indent="0" algn="ctr">
              <a:buNone/>
              <a:defRPr sz="2709"/>
            </a:lvl1pPr>
            <a:lvl2pPr marL="516042" indent="0" algn="ctr">
              <a:buNone/>
              <a:defRPr sz="2257"/>
            </a:lvl2pPr>
            <a:lvl3pPr marL="1032083" indent="0" algn="ctr">
              <a:buNone/>
              <a:defRPr sz="2032"/>
            </a:lvl3pPr>
            <a:lvl4pPr marL="1548125" indent="0" algn="ctr">
              <a:buNone/>
              <a:defRPr sz="1806"/>
            </a:lvl4pPr>
            <a:lvl5pPr marL="2064167" indent="0" algn="ctr">
              <a:buNone/>
              <a:defRPr sz="1806"/>
            </a:lvl5pPr>
            <a:lvl6pPr marL="2580208" indent="0" algn="ctr">
              <a:buNone/>
              <a:defRPr sz="1806"/>
            </a:lvl6pPr>
            <a:lvl7pPr marL="3096250" indent="0" algn="ctr">
              <a:buNone/>
              <a:defRPr sz="1806"/>
            </a:lvl7pPr>
            <a:lvl8pPr marL="3612291" indent="0" algn="ctr">
              <a:buNone/>
              <a:defRPr sz="1806"/>
            </a:lvl8pPr>
            <a:lvl9pPr marL="4128333" indent="0" algn="ctr">
              <a:buNone/>
              <a:defRPr sz="180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464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68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8091" y="412118"/>
            <a:ext cx="2367722" cy="655984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926" y="412118"/>
            <a:ext cx="6965906" cy="655984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78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60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07" y="1929789"/>
            <a:ext cx="9470887" cy="3219895"/>
          </a:xfrm>
        </p:spPr>
        <p:txBody>
          <a:bodyPr anchor="b"/>
          <a:lstStyle>
            <a:lvl1pPr>
              <a:defRPr sz="677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207" y="5180145"/>
            <a:ext cx="9470887" cy="1693267"/>
          </a:xfrm>
        </p:spPr>
        <p:txBody>
          <a:bodyPr/>
          <a:lstStyle>
            <a:lvl1pPr marL="0" indent="0">
              <a:buNone/>
              <a:defRPr sz="2709">
                <a:solidFill>
                  <a:schemeClr val="tx1"/>
                </a:solidFill>
              </a:defRPr>
            </a:lvl1pPr>
            <a:lvl2pPr marL="516042" indent="0">
              <a:buNone/>
              <a:defRPr sz="2257">
                <a:solidFill>
                  <a:schemeClr val="tx1">
                    <a:tint val="75000"/>
                  </a:schemeClr>
                </a:solidFill>
              </a:defRPr>
            </a:lvl2pPr>
            <a:lvl3pPr marL="1032083" indent="0">
              <a:buNone/>
              <a:defRPr sz="2032">
                <a:solidFill>
                  <a:schemeClr val="tx1">
                    <a:tint val="75000"/>
                  </a:schemeClr>
                </a:solidFill>
              </a:defRPr>
            </a:lvl3pPr>
            <a:lvl4pPr marL="1548125" indent="0">
              <a:buNone/>
              <a:defRPr sz="1806">
                <a:solidFill>
                  <a:schemeClr val="tx1">
                    <a:tint val="75000"/>
                  </a:schemeClr>
                </a:solidFill>
              </a:defRPr>
            </a:lvl4pPr>
            <a:lvl5pPr marL="2064167" indent="0">
              <a:buNone/>
              <a:defRPr sz="1806">
                <a:solidFill>
                  <a:schemeClr val="tx1">
                    <a:tint val="75000"/>
                  </a:schemeClr>
                </a:solidFill>
              </a:defRPr>
            </a:lvl5pPr>
            <a:lvl6pPr marL="2580208" indent="0">
              <a:buNone/>
              <a:defRPr sz="1806">
                <a:solidFill>
                  <a:schemeClr val="tx1">
                    <a:tint val="75000"/>
                  </a:schemeClr>
                </a:solidFill>
              </a:defRPr>
            </a:lvl6pPr>
            <a:lvl7pPr marL="3096250" indent="0">
              <a:buNone/>
              <a:defRPr sz="1806">
                <a:solidFill>
                  <a:schemeClr val="tx1">
                    <a:tint val="75000"/>
                  </a:schemeClr>
                </a:solidFill>
              </a:defRPr>
            </a:lvl7pPr>
            <a:lvl8pPr marL="3612291" indent="0">
              <a:buNone/>
              <a:defRPr sz="1806">
                <a:solidFill>
                  <a:schemeClr val="tx1">
                    <a:tint val="75000"/>
                  </a:schemeClr>
                </a:solidFill>
              </a:defRPr>
            </a:lvl8pPr>
            <a:lvl9pPr marL="4128333" indent="0">
              <a:buNone/>
              <a:defRPr sz="18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91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926" y="2060590"/>
            <a:ext cx="4666814" cy="4911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8998" y="2060590"/>
            <a:ext cx="4666814" cy="4911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04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356" y="412120"/>
            <a:ext cx="9470887" cy="149616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357" y="1897535"/>
            <a:ext cx="4645366" cy="929953"/>
          </a:xfrm>
        </p:spPr>
        <p:txBody>
          <a:bodyPr anchor="b"/>
          <a:lstStyle>
            <a:lvl1pPr marL="0" indent="0">
              <a:buNone/>
              <a:defRPr sz="2709" b="1"/>
            </a:lvl1pPr>
            <a:lvl2pPr marL="516042" indent="0">
              <a:buNone/>
              <a:defRPr sz="2257" b="1"/>
            </a:lvl2pPr>
            <a:lvl3pPr marL="1032083" indent="0">
              <a:buNone/>
              <a:defRPr sz="2032" b="1"/>
            </a:lvl3pPr>
            <a:lvl4pPr marL="1548125" indent="0">
              <a:buNone/>
              <a:defRPr sz="1806" b="1"/>
            </a:lvl4pPr>
            <a:lvl5pPr marL="2064167" indent="0">
              <a:buNone/>
              <a:defRPr sz="1806" b="1"/>
            </a:lvl5pPr>
            <a:lvl6pPr marL="2580208" indent="0">
              <a:buNone/>
              <a:defRPr sz="1806" b="1"/>
            </a:lvl6pPr>
            <a:lvl7pPr marL="3096250" indent="0">
              <a:buNone/>
              <a:defRPr sz="1806" b="1"/>
            </a:lvl7pPr>
            <a:lvl8pPr marL="3612291" indent="0">
              <a:buNone/>
              <a:defRPr sz="1806" b="1"/>
            </a:lvl8pPr>
            <a:lvl9pPr marL="4128333" indent="0">
              <a:buNone/>
              <a:defRPr sz="180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6357" y="2827487"/>
            <a:ext cx="4645366" cy="41588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8999" y="1897535"/>
            <a:ext cx="4668244" cy="929953"/>
          </a:xfrm>
        </p:spPr>
        <p:txBody>
          <a:bodyPr anchor="b"/>
          <a:lstStyle>
            <a:lvl1pPr marL="0" indent="0">
              <a:buNone/>
              <a:defRPr sz="2709" b="1"/>
            </a:lvl1pPr>
            <a:lvl2pPr marL="516042" indent="0">
              <a:buNone/>
              <a:defRPr sz="2257" b="1"/>
            </a:lvl2pPr>
            <a:lvl3pPr marL="1032083" indent="0">
              <a:buNone/>
              <a:defRPr sz="2032" b="1"/>
            </a:lvl3pPr>
            <a:lvl4pPr marL="1548125" indent="0">
              <a:buNone/>
              <a:defRPr sz="1806" b="1"/>
            </a:lvl4pPr>
            <a:lvl5pPr marL="2064167" indent="0">
              <a:buNone/>
              <a:defRPr sz="1806" b="1"/>
            </a:lvl5pPr>
            <a:lvl6pPr marL="2580208" indent="0">
              <a:buNone/>
              <a:defRPr sz="1806" b="1"/>
            </a:lvl6pPr>
            <a:lvl7pPr marL="3096250" indent="0">
              <a:buNone/>
              <a:defRPr sz="1806" b="1"/>
            </a:lvl7pPr>
            <a:lvl8pPr marL="3612291" indent="0">
              <a:buNone/>
              <a:defRPr sz="1806" b="1"/>
            </a:lvl8pPr>
            <a:lvl9pPr marL="4128333" indent="0">
              <a:buNone/>
              <a:defRPr sz="180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8999" y="2827487"/>
            <a:ext cx="4668244" cy="41588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0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36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6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356" y="516043"/>
            <a:ext cx="3541574" cy="1806152"/>
          </a:xfrm>
        </p:spPr>
        <p:txBody>
          <a:bodyPr anchor="b"/>
          <a:lstStyle>
            <a:lvl1pPr>
              <a:defRPr sz="361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8244" y="1114512"/>
            <a:ext cx="5558999" cy="5500879"/>
          </a:xfrm>
        </p:spPr>
        <p:txBody>
          <a:bodyPr/>
          <a:lstStyle>
            <a:lvl1pPr>
              <a:defRPr sz="3612"/>
            </a:lvl1pPr>
            <a:lvl2pPr>
              <a:defRPr sz="3160"/>
            </a:lvl2pPr>
            <a:lvl3pPr>
              <a:defRPr sz="2709"/>
            </a:lvl3pPr>
            <a:lvl4pPr>
              <a:defRPr sz="2257"/>
            </a:lvl4pPr>
            <a:lvl5pPr>
              <a:defRPr sz="2257"/>
            </a:lvl5pPr>
            <a:lvl6pPr>
              <a:defRPr sz="2257"/>
            </a:lvl6pPr>
            <a:lvl7pPr>
              <a:defRPr sz="2257"/>
            </a:lvl7pPr>
            <a:lvl8pPr>
              <a:defRPr sz="2257"/>
            </a:lvl8pPr>
            <a:lvl9pPr>
              <a:defRPr sz="225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356" y="2322195"/>
            <a:ext cx="3541574" cy="4302153"/>
          </a:xfrm>
        </p:spPr>
        <p:txBody>
          <a:bodyPr/>
          <a:lstStyle>
            <a:lvl1pPr marL="0" indent="0">
              <a:buNone/>
              <a:defRPr sz="1806"/>
            </a:lvl1pPr>
            <a:lvl2pPr marL="516042" indent="0">
              <a:buNone/>
              <a:defRPr sz="1580"/>
            </a:lvl2pPr>
            <a:lvl3pPr marL="1032083" indent="0">
              <a:buNone/>
              <a:defRPr sz="1354"/>
            </a:lvl3pPr>
            <a:lvl4pPr marL="1548125" indent="0">
              <a:buNone/>
              <a:defRPr sz="1129"/>
            </a:lvl4pPr>
            <a:lvl5pPr marL="2064167" indent="0">
              <a:buNone/>
              <a:defRPr sz="1129"/>
            </a:lvl5pPr>
            <a:lvl6pPr marL="2580208" indent="0">
              <a:buNone/>
              <a:defRPr sz="1129"/>
            </a:lvl6pPr>
            <a:lvl7pPr marL="3096250" indent="0">
              <a:buNone/>
              <a:defRPr sz="1129"/>
            </a:lvl7pPr>
            <a:lvl8pPr marL="3612291" indent="0">
              <a:buNone/>
              <a:defRPr sz="1129"/>
            </a:lvl8pPr>
            <a:lvl9pPr marL="4128333" indent="0">
              <a:buNone/>
              <a:defRPr sz="112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15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356" y="516043"/>
            <a:ext cx="3541574" cy="1806152"/>
          </a:xfrm>
        </p:spPr>
        <p:txBody>
          <a:bodyPr anchor="b"/>
          <a:lstStyle>
            <a:lvl1pPr>
              <a:defRPr sz="361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8244" y="1114512"/>
            <a:ext cx="5558999" cy="5500879"/>
          </a:xfrm>
        </p:spPr>
        <p:txBody>
          <a:bodyPr anchor="t"/>
          <a:lstStyle>
            <a:lvl1pPr marL="0" indent="0">
              <a:buNone/>
              <a:defRPr sz="3612"/>
            </a:lvl1pPr>
            <a:lvl2pPr marL="516042" indent="0">
              <a:buNone/>
              <a:defRPr sz="3160"/>
            </a:lvl2pPr>
            <a:lvl3pPr marL="1032083" indent="0">
              <a:buNone/>
              <a:defRPr sz="2709"/>
            </a:lvl3pPr>
            <a:lvl4pPr marL="1548125" indent="0">
              <a:buNone/>
              <a:defRPr sz="2257"/>
            </a:lvl4pPr>
            <a:lvl5pPr marL="2064167" indent="0">
              <a:buNone/>
              <a:defRPr sz="2257"/>
            </a:lvl5pPr>
            <a:lvl6pPr marL="2580208" indent="0">
              <a:buNone/>
              <a:defRPr sz="2257"/>
            </a:lvl6pPr>
            <a:lvl7pPr marL="3096250" indent="0">
              <a:buNone/>
              <a:defRPr sz="2257"/>
            </a:lvl7pPr>
            <a:lvl8pPr marL="3612291" indent="0">
              <a:buNone/>
              <a:defRPr sz="2257"/>
            </a:lvl8pPr>
            <a:lvl9pPr marL="4128333" indent="0">
              <a:buNone/>
              <a:defRPr sz="2257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356" y="2322195"/>
            <a:ext cx="3541574" cy="4302153"/>
          </a:xfrm>
        </p:spPr>
        <p:txBody>
          <a:bodyPr/>
          <a:lstStyle>
            <a:lvl1pPr marL="0" indent="0">
              <a:buNone/>
              <a:defRPr sz="1806"/>
            </a:lvl1pPr>
            <a:lvl2pPr marL="516042" indent="0">
              <a:buNone/>
              <a:defRPr sz="1580"/>
            </a:lvl2pPr>
            <a:lvl3pPr marL="1032083" indent="0">
              <a:buNone/>
              <a:defRPr sz="1354"/>
            </a:lvl3pPr>
            <a:lvl4pPr marL="1548125" indent="0">
              <a:buNone/>
              <a:defRPr sz="1129"/>
            </a:lvl4pPr>
            <a:lvl5pPr marL="2064167" indent="0">
              <a:buNone/>
              <a:defRPr sz="1129"/>
            </a:lvl5pPr>
            <a:lvl6pPr marL="2580208" indent="0">
              <a:buNone/>
              <a:defRPr sz="1129"/>
            </a:lvl6pPr>
            <a:lvl7pPr marL="3096250" indent="0">
              <a:buNone/>
              <a:defRPr sz="1129"/>
            </a:lvl7pPr>
            <a:lvl8pPr marL="3612291" indent="0">
              <a:buNone/>
              <a:defRPr sz="1129"/>
            </a:lvl8pPr>
            <a:lvl9pPr marL="4128333" indent="0">
              <a:buNone/>
              <a:defRPr sz="112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80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926" y="412120"/>
            <a:ext cx="9470887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926" y="2060590"/>
            <a:ext cx="9470887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926" y="7174437"/>
            <a:ext cx="2470666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78854-9AE9-4DAA-864B-7A6EE5F35D4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7370" y="7174437"/>
            <a:ext cx="3705999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55146" y="7174437"/>
            <a:ext cx="2470666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3CDB2-F650-44B9-A062-F7ADCDCEE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32083" rtl="0" eaLnBrk="1" latinLnBrk="0" hangingPunct="1">
        <a:lnSpc>
          <a:spcPct val="90000"/>
        </a:lnSpc>
        <a:spcBef>
          <a:spcPct val="0"/>
        </a:spcBef>
        <a:buNone/>
        <a:defRPr sz="49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021" indent="-258021" algn="l" defTabSz="1032083" rtl="0" eaLnBrk="1" latinLnBrk="0" hangingPunct="1">
        <a:lnSpc>
          <a:spcPct val="90000"/>
        </a:lnSpc>
        <a:spcBef>
          <a:spcPts val="1129"/>
        </a:spcBef>
        <a:buFont typeface="Arial" panose="020B0604020202020204" pitchFamily="34" charset="0"/>
        <a:buChar char="•"/>
        <a:defRPr sz="3160" kern="1200">
          <a:solidFill>
            <a:schemeClr val="tx1"/>
          </a:solidFill>
          <a:latin typeface="+mn-lt"/>
          <a:ea typeface="+mn-ea"/>
          <a:cs typeface="+mn-cs"/>
        </a:defRPr>
      </a:lvl1pPr>
      <a:lvl2pPr marL="774062" indent="-258021" algn="l" defTabSz="1032083" rtl="0" eaLnBrk="1" latinLnBrk="0" hangingPunct="1">
        <a:lnSpc>
          <a:spcPct val="90000"/>
        </a:lnSpc>
        <a:spcBef>
          <a:spcPts val="564"/>
        </a:spcBef>
        <a:buFont typeface="Arial" panose="020B0604020202020204" pitchFamily="34" charset="0"/>
        <a:buChar char="•"/>
        <a:defRPr sz="2709" kern="1200">
          <a:solidFill>
            <a:schemeClr val="tx1"/>
          </a:solidFill>
          <a:latin typeface="+mn-lt"/>
          <a:ea typeface="+mn-ea"/>
          <a:cs typeface="+mn-cs"/>
        </a:defRPr>
      </a:lvl2pPr>
      <a:lvl3pPr marL="1290104" indent="-258021" algn="l" defTabSz="1032083" rtl="0" eaLnBrk="1" latinLnBrk="0" hangingPunct="1">
        <a:lnSpc>
          <a:spcPct val="90000"/>
        </a:lnSpc>
        <a:spcBef>
          <a:spcPts val="564"/>
        </a:spcBef>
        <a:buFont typeface="Arial" panose="020B0604020202020204" pitchFamily="34" charset="0"/>
        <a:buChar char="•"/>
        <a:defRPr sz="2257" kern="1200">
          <a:solidFill>
            <a:schemeClr val="tx1"/>
          </a:solidFill>
          <a:latin typeface="+mn-lt"/>
          <a:ea typeface="+mn-ea"/>
          <a:cs typeface="+mn-cs"/>
        </a:defRPr>
      </a:lvl3pPr>
      <a:lvl4pPr marL="1806146" indent="-258021" algn="l" defTabSz="1032083" rtl="0" eaLnBrk="1" latinLnBrk="0" hangingPunct="1">
        <a:lnSpc>
          <a:spcPct val="90000"/>
        </a:lnSpc>
        <a:spcBef>
          <a:spcPts val="564"/>
        </a:spcBef>
        <a:buFont typeface="Arial" panose="020B0604020202020204" pitchFamily="34" charset="0"/>
        <a:buChar char="•"/>
        <a:defRPr sz="2032" kern="1200">
          <a:solidFill>
            <a:schemeClr val="tx1"/>
          </a:solidFill>
          <a:latin typeface="+mn-lt"/>
          <a:ea typeface="+mn-ea"/>
          <a:cs typeface="+mn-cs"/>
        </a:defRPr>
      </a:lvl4pPr>
      <a:lvl5pPr marL="2322187" indent="-258021" algn="l" defTabSz="1032083" rtl="0" eaLnBrk="1" latinLnBrk="0" hangingPunct="1">
        <a:lnSpc>
          <a:spcPct val="90000"/>
        </a:lnSpc>
        <a:spcBef>
          <a:spcPts val="564"/>
        </a:spcBef>
        <a:buFont typeface="Arial" panose="020B0604020202020204" pitchFamily="34" charset="0"/>
        <a:buChar char="•"/>
        <a:defRPr sz="2032" kern="1200">
          <a:solidFill>
            <a:schemeClr val="tx1"/>
          </a:solidFill>
          <a:latin typeface="+mn-lt"/>
          <a:ea typeface="+mn-ea"/>
          <a:cs typeface="+mn-cs"/>
        </a:defRPr>
      </a:lvl5pPr>
      <a:lvl6pPr marL="2838229" indent="-258021" algn="l" defTabSz="1032083" rtl="0" eaLnBrk="1" latinLnBrk="0" hangingPunct="1">
        <a:lnSpc>
          <a:spcPct val="90000"/>
        </a:lnSpc>
        <a:spcBef>
          <a:spcPts val="564"/>
        </a:spcBef>
        <a:buFont typeface="Arial" panose="020B0604020202020204" pitchFamily="34" charset="0"/>
        <a:buChar char="•"/>
        <a:defRPr sz="2032" kern="1200">
          <a:solidFill>
            <a:schemeClr val="tx1"/>
          </a:solidFill>
          <a:latin typeface="+mn-lt"/>
          <a:ea typeface="+mn-ea"/>
          <a:cs typeface="+mn-cs"/>
        </a:defRPr>
      </a:lvl6pPr>
      <a:lvl7pPr marL="3354271" indent="-258021" algn="l" defTabSz="1032083" rtl="0" eaLnBrk="1" latinLnBrk="0" hangingPunct="1">
        <a:lnSpc>
          <a:spcPct val="90000"/>
        </a:lnSpc>
        <a:spcBef>
          <a:spcPts val="564"/>
        </a:spcBef>
        <a:buFont typeface="Arial" panose="020B0604020202020204" pitchFamily="34" charset="0"/>
        <a:buChar char="•"/>
        <a:defRPr sz="2032" kern="1200">
          <a:solidFill>
            <a:schemeClr val="tx1"/>
          </a:solidFill>
          <a:latin typeface="+mn-lt"/>
          <a:ea typeface="+mn-ea"/>
          <a:cs typeface="+mn-cs"/>
        </a:defRPr>
      </a:lvl7pPr>
      <a:lvl8pPr marL="3870312" indent="-258021" algn="l" defTabSz="1032083" rtl="0" eaLnBrk="1" latinLnBrk="0" hangingPunct="1">
        <a:lnSpc>
          <a:spcPct val="90000"/>
        </a:lnSpc>
        <a:spcBef>
          <a:spcPts val="564"/>
        </a:spcBef>
        <a:buFont typeface="Arial" panose="020B0604020202020204" pitchFamily="34" charset="0"/>
        <a:buChar char="•"/>
        <a:defRPr sz="2032" kern="1200">
          <a:solidFill>
            <a:schemeClr val="tx1"/>
          </a:solidFill>
          <a:latin typeface="+mn-lt"/>
          <a:ea typeface="+mn-ea"/>
          <a:cs typeface="+mn-cs"/>
        </a:defRPr>
      </a:lvl8pPr>
      <a:lvl9pPr marL="4386354" indent="-258021" algn="l" defTabSz="1032083" rtl="0" eaLnBrk="1" latinLnBrk="0" hangingPunct="1">
        <a:lnSpc>
          <a:spcPct val="90000"/>
        </a:lnSpc>
        <a:spcBef>
          <a:spcPts val="564"/>
        </a:spcBef>
        <a:buFont typeface="Arial" panose="020B0604020202020204" pitchFamily="34" charset="0"/>
        <a:buChar char="•"/>
        <a:defRPr sz="20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1pPr>
      <a:lvl2pPr marL="516042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2pPr>
      <a:lvl3pPr marL="1032083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3pPr>
      <a:lvl4pPr marL="1548125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4pPr>
      <a:lvl5pPr marL="2064167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5pPr>
      <a:lvl6pPr marL="2580208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6pPr>
      <a:lvl7pPr marL="3096250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7pPr>
      <a:lvl8pPr marL="3612291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8pPr>
      <a:lvl9pPr marL="4128333" algn="l" defTabSz="1032083" rtl="0" eaLnBrk="1" latinLnBrk="0" hangingPunct="1">
        <a:defRPr sz="20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80738" cy="77397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6740" r="16527"/>
          <a:stretch/>
        </p:blipFill>
        <p:spPr>
          <a:xfrm>
            <a:off x="8036445" y="5179643"/>
            <a:ext cx="3003386" cy="270204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19807" y="1119352"/>
            <a:ext cx="9932275" cy="4943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Цель: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формирование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и закрепление знаний о последовательной смене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сезонов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Игра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помогает дошкольникам: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запомнить сезоны года и последовательность их чередования;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правильно определять визуальные сезонные признаки;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закрепить представления об особенностях 4-х календарных времен;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развить наблюдательность, зрительную память, умение концентрировать внимание, речевые навыки;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воспитать в себе любовь в природе, заботливое отношение к ее объектам;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видеть природную красоту во все времена года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089" y="646386"/>
            <a:ext cx="100505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Дидактическая игра «Времена года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» (сезонное дерево)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sz="2800" u="none" strike="noStrike" dirty="0">
              <a:solidFill>
                <a:schemeClr val="accent2">
                  <a:lumMod val="50000"/>
                </a:schemeClr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70233" y="3988676"/>
            <a:ext cx="81507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Ход игры: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Воспитатель показывает  картинку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сезонным пейзажем или загадывает загадку 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оспитанники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называют, что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изображено или загадано определяют время года, объясняют  своё предположение и   выбирают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изображения, соответствующие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сезону.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-Наступила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золотая осень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. На дереве появились жёлтые листочки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-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Весной-дерево в цвету.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-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Зимнее дерево. На ветках лежит снег;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- Дерево летом. Дерево в зелени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195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80738" cy="77397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4762" y="0"/>
            <a:ext cx="3322555" cy="186893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536026" y="788276"/>
            <a:ext cx="8182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Цель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: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формирование представления о садовых и огородных растениях, месте и способе их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произрастания. Закрепить правильное  название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плодов,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развивать умение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отличать овощи по внешним признакам от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фруктов.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45477" y="472966"/>
            <a:ext cx="703142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Дидактическая игра «Овощи и фрукты»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0000"/>
                </a:solidFill>
              </a:rPr>
              <a:t/>
            </a:r>
            <a:br>
              <a:rPr lang="ru-RU" b="1" dirty="0">
                <a:solidFill>
                  <a:srgbClr val="000000"/>
                </a:solidFill>
              </a:rPr>
            </a:br>
            <a:endParaRPr lang="ru-RU" b="1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6026" y="1765628"/>
            <a:ext cx="1012146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«Что где растёт»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Воспитатель </a:t>
            </a:r>
            <a:r>
              <a:rPr lang="ru-RU" alt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раскладывает перед детьми картинки с плодами, просит их назвать, рассказать, где они растут – на деревьях или огородных грядках. Задача воспитанников – правильно определить место произрастания культуры, прицепить ее к муляжному дереву </a:t>
            </a:r>
            <a:r>
              <a:rPr lang="ru-RU" alt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или </a:t>
            </a:r>
            <a:r>
              <a:rPr lang="ru-RU" alt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положить на грядку.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Возможен другой вариант игры: педагог размещает все картинки на дереве, спрашивает у детей, все ли плоды висят правильно, какие нужно переместить на огород</a:t>
            </a:r>
            <a:r>
              <a:rPr lang="ru-RU" alt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Можно </a:t>
            </a:r>
            <a:r>
              <a:rPr lang="ru-RU" alt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усложнить задание, предложить: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разделить фрукты и корнеплоды по цвету;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назвать геометрическую форму овощей и плодов;</a:t>
            </a:r>
            <a:endParaRPr lang="ru-RU" sz="17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90952" y="4414344"/>
            <a:ext cx="816653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«Отгадай 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по 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описанию»</a:t>
            </a:r>
            <a:endParaRPr lang="ru-RU" sz="17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Дидактическая игра про фрукты и овощи строится в форме вопросов и ответов. Педагог называет признаки, спрашивает, какой овощ он описал, а дети должны догадаться 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, ответить</a:t>
            </a: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и выбрать из множества нужный плод.</a:t>
            </a:r>
          </a:p>
          <a:p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Например: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красный, круглый, сочный, мясистый (помидор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);</a:t>
            </a:r>
            <a:endParaRPr lang="ru-RU" sz="17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зеленый, овальный, хрустящий, покрытый пупырышками (огурец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); и </a:t>
            </a:r>
            <a:r>
              <a:rPr lang="ru-RU" sz="1700" dirty="0" err="1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т.д</a:t>
            </a:r>
            <a:endParaRPr lang="ru-RU" sz="1700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«Четвёртый лишний»</a:t>
            </a:r>
            <a:r>
              <a:rPr lang="ru-RU" sz="1700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1700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Воспитатель располагает перед детьми  4 плода, </a:t>
            </a: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просит </a:t>
            </a:r>
            <a:r>
              <a:rPr lang="ru-RU" sz="17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назвать их, </a:t>
            </a: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определить, какой из них лишний, объяснить, почему.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sz="1600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14582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6"/>
            <a:ext cx="10980738" cy="77397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47697" y="3100046"/>
            <a:ext cx="49866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9090" y="1192418"/>
            <a:ext cx="697009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Цель: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Совершенствовать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умение детей средней группы классифицировать животных по признаку: дикие-домашние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Закрепить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представления детей о диких и домашних 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Задачи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: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Формировать умение различать животных и их детенышей, правильно соотносить их названия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Закрепление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 речи детей названии детёнышей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животных.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Воспитывать чувство любви к окружающему миру, бережное отношение к обитателям живой природы.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0167" y="646386"/>
            <a:ext cx="947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Дидактическая игра «Дикие и домашние животные»</a:t>
            </a:r>
            <a:endParaRPr lang="ru-RU" sz="24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t="12156" b="5085"/>
          <a:stretch/>
        </p:blipFill>
        <p:spPr>
          <a:xfrm>
            <a:off x="7569185" y="1108051"/>
            <a:ext cx="3075801" cy="190762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317532" y="3777740"/>
            <a:ext cx="80877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Ход игры: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Воспитатель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просит детей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определить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на макете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лес и ферму.  Фигурки диких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животных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поселить в лесу,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а домашних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на ферму.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При этом воспитатель интересуется, как называется животное, чем оно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питается,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как говорит это животное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.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17532" y="5255069"/>
            <a:ext cx="80877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dirty="0" smtClean="0">
                <a:solidFill>
                  <a:srgbClr val="C00000"/>
                </a:solidFill>
              </a:rPr>
              <a:t>    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«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Назови семью»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Цель: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 закрепить знания детей о домашних животных и их детенышах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Ход игры: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Дети находят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и называют изображение детёныша и подбирают картинку с соответствующим изображением взрослого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животного(или наоборот)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630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6"/>
            <a:ext cx="10980738" cy="77397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1209" y="982494"/>
            <a:ext cx="95331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Цель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: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формировать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представления об основных цветах и о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геометрических фигурах, развивать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зрительное восприятие, мыслительные операции, внимание.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упражнять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 умении называть и различать геометрические фигуры: круг, квадрат, треугольник, овал,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прямоугольник.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Ход игры: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Воспитатель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предлагает детям взять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геометрическую фигуру,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назвать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её, определить цвет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и «поселить» её там, где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она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живёт.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6111" y="593387"/>
            <a:ext cx="9854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30764"/>
                </a:solidFill>
                <a:latin typeface="Georgia" panose="02040502050405020303" pitchFamily="18" charset="0"/>
              </a:rPr>
              <a:t>Дидактическая игра: </a:t>
            </a:r>
            <a:r>
              <a:rPr lang="ru-RU" sz="2400" b="1" dirty="0" smtClean="0">
                <a:solidFill>
                  <a:srgbClr val="730764"/>
                </a:solidFill>
                <a:latin typeface="Georgia" panose="02040502050405020303" pitchFamily="18" charset="0"/>
              </a:rPr>
              <a:t>«Найди </a:t>
            </a:r>
            <a:r>
              <a:rPr lang="ru-RU" sz="2400" b="1" dirty="0">
                <a:solidFill>
                  <a:srgbClr val="730764"/>
                </a:solidFill>
                <a:latin typeface="Georgia" panose="02040502050405020303" pitchFamily="18" charset="0"/>
              </a:rPr>
              <a:t>свой домик»</a:t>
            </a:r>
            <a:r>
              <a:rPr lang="ru-RU" sz="2400" b="1" dirty="0" smtClean="0">
                <a:solidFill>
                  <a:srgbClr val="730764"/>
                </a:solidFill>
                <a:latin typeface="Georgia" panose="02040502050405020303" pitchFamily="18" charset="0"/>
              </a:rPr>
              <a:t>»</a:t>
            </a:r>
            <a:endParaRPr lang="ru-RU" sz="2400" dirty="0">
              <a:solidFill>
                <a:srgbClr val="730764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37362" y="3190672"/>
            <a:ext cx="7966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30764"/>
                </a:solidFill>
                <a:latin typeface="Georgia" panose="02040502050405020303" pitchFamily="18" charset="0"/>
              </a:rPr>
              <a:t>                                             «</a:t>
            </a:r>
            <a:r>
              <a:rPr lang="ru-RU" b="1" dirty="0">
                <a:solidFill>
                  <a:srgbClr val="730764"/>
                </a:solidFill>
                <a:latin typeface="Georgia" panose="02040502050405020303" pitchFamily="18" charset="0"/>
              </a:rPr>
              <a:t>Найди пару</a:t>
            </a:r>
            <a:r>
              <a:rPr lang="ru-RU" b="1" dirty="0" smtClean="0">
                <a:solidFill>
                  <a:srgbClr val="730764"/>
                </a:solidFill>
                <a:latin typeface="Georgia" panose="02040502050405020303" pitchFamily="18" charset="0"/>
              </a:rPr>
              <a:t>»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Цель: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Закрепить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знания о геометрических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фигурах.  Развивать умение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классифицировать предметы по одному признаку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(цвет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форма)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Ход игры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Подбираются пары похожих предметов,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похожие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 какому-либо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признаку. Перед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ребенком выкладываются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1 геометрическая фигура. Задача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ребенка – подобрать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подходящую по форме  или цвету фигуру.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Например: </a:t>
            </a: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квадрат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зеленый  и красный </a:t>
            </a: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квадрат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, </a:t>
            </a: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жёлтый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треугольник и </a:t>
            </a: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жёлтый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овал.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0361" t="26415" r="10996" b="10240"/>
          <a:stretch/>
        </p:blipFill>
        <p:spPr>
          <a:xfrm>
            <a:off x="7469947" y="5823349"/>
            <a:ext cx="3122579" cy="174675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069836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577</Words>
  <Application>Microsoft Office PowerPoint</Application>
  <PresentationFormat>Произвольный</PresentationFormat>
  <Paragraphs>68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Учетная запись Майкрософт</cp:lastModifiedBy>
  <cp:revision>17</cp:revision>
  <dcterms:created xsi:type="dcterms:W3CDTF">2022-12-06T12:04:47Z</dcterms:created>
  <dcterms:modified xsi:type="dcterms:W3CDTF">2022-12-06T18:12:53Z</dcterms:modified>
</cp:coreProperties>
</file>