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FE3A11E-BF3D-4282-9ADA-31EA8A2CA2C7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B97A6BF-45D8-40D0-9A25-C357E15C00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Формирование УУД у младших школьников на уроках русского языка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/>
              <a:t>Куликова Юлия Игоревна</a:t>
            </a:r>
          </a:p>
          <a:p>
            <a:r>
              <a:rPr lang="ru-RU" b="1" i="1" dirty="0" smtClean="0"/>
              <a:t>Учитель начальных классов ГБОУ СОШ № 143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Горе, нагорный, горевать.</a:t>
            </a:r>
          </a:p>
          <a:p>
            <a:r>
              <a:rPr lang="ru-RU" dirty="0"/>
              <a:t>Вода, водяной, водить.</a:t>
            </a:r>
          </a:p>
          <a:p>
            <a:r>
              <a:rPr lang="ru-RU" dirty="0"/>
              <a:t>Переносить, переносица, носовой.</a:t>
            </a:r>
          </a:p>
          <a:p>
            <a:r>
              <a:rPr lang="ru-RU" dirty="0"/>
              <a:t>Речонка, речь, заречье.</a:t>
            </a:r>
          </a:p>
          <a:p>
            <a:r>
              <a:rPr lang="ru-RU" dirty="0"/>
              <a:t>Морской, морить, моряк.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[</a:t>
            </a:r>
            <a:r>
              <a:rPr lang="ru-RU" sz="6000" dirty="0" err="1"/>
              <a:t>й'ош</a:t>
            </a:r>
            <a:r>
              <a:rPr lang="ru-RU" sz="6000" dirty="0"/>
              <a:t> </a:t>
            </a:r>
            <a:r>
              <a:rPr lang="ru-RU" sz="6000" dirty="0" smtClean="0"/>
              <a:t>] </a:t>
            </a:r>
            <a:r>
              <a:rPr lang="ru-RU" sz="6000" dirty="0"/>
              <a:t>  </a:t>
            </a:r>
            <a:endParaRPr lang="ru-RU" sz="6000" dirty="0" smtClean="0"/>
          </a:p>
          <a:p>
            <a:r>
              <a:rPr lang="ru-RU" sz="6000" dirty="0" smtClean="0"/>
              <a:t>[</a:t>
            </a:r>
            <a:r>
              <a:rPr lang="ru-RU" sz="6000" dirty="0" err="1"/>
              <a:t>сапаг'и</a:t>
            </a:r>
            <a:r>
              <a:rPr lang="ru-RU" sz="6000" dirty="0" smtClean="0"/>
              <a:t>]</a:t>
            </a:r>
          </a:p>
          <a:p>
            <a:r>
              <a:rPr lang="ru-RU" sz="6000" dirty="0" smtClean="0"/>
              <a:t>[</a:t>
            </a:r>
            <a:r>
              <a:rPr lang="ru-RU" sz="6000" dirty="0" err="1"/>
              <a:t>л'иса</a:t>
            </a:r>
            <a:r>
              <a:rPr lang="ru-RU" sz="6000" dirty="0" smtClean="0"/>
              <a:t>]</a:t>
            </a:r>
          </a:p>
          <a:p>
            <a:r>
              <a:rPr lang="ru-RU" sz="6000" dirty="0" smtClean="0"/>
              <a:t> [</a:t>
            </a:r>
            <a:r>
              <a:rPr lang="ru-RU" sz="6000" dirty="0"/>
              <a:t>стол</a:t>
            </a:r>
            <a:r>
              <a:rPr lang="ru-RU" sz="6000" dirty="0" smtClean="0"/>
              <a:t>]</a:t>
            </a:r>
            <a:endParaRPr lang="ru-RU" sz="6000" dirty="0"/>
          </a:p>
          <a:p>
            <a:endParaRPr lang="ru-RU" sz="6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6000" dirty="0" smtClean="0"/>
              <a:t>  Стоит </a:t>
            </a:r>
            <a:r>
              <a:rPr lang="ru-RU" sz="6000" dirty="0"/>
              <a:t>жара Игорь и Саша бегут на пляж на волнах плывет белый парус морская вода моет берег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ВСЕГДААЛЕНЬБЕРЕТТРУДТОЛЬКОДАЕТ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924944"/>
          <a:ext cx="8229600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16201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Сущ.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/>
                        <a:t>Прилаг</a:t>
                      </a:r>
                      <a:r>
                        <a:rPr lang="ru-RU" sz="3200" dirty="0" smtClean="0"/>
                        <a:t>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Глаг.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Мест.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Нареч.</a:t>
                      </a:r>
                      <a:endParaRPr lang="ru-RU" sz="3200" dirty="0"/>
                    </a:p>
                  </a:txBody>
                  <a:tcPr/>
                </a:tc>
              </a:tr>
              <a:tr h="16201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3096344"/>
          </a:xfrm>
        </p:spPr>
        <p:txBody>
          <a:bodyPr>
            <a:noAutofit/>
          </a:bodyPr>
          <a:lstStyle/>
          <a:p>
            <a:r>
              <a:rPr lang="ru-RU" sz="3600" dirty="0" err="1"/>
              <a:t>Ос.нью</a:t>
            </a:r>
            <a:r>
              <a:rPr lang="ru-RU" sz="3600" dirty="0"/>
              <a:t> в </a:t>
            </a:r>
            <a:r>
              <a:rPr lang="ru-RU" sz="3600" dirty="0" err="1"/>
              <a:t>д.ождливый</a:t>
            </a:r>
            <a:r>
              <a:rPr lang="ru-RU" sz="3600" dirty="0"/>
              <a:t> серый день </a:t>
            </a:r>
            <a:r>
              <a:rPr lang="ru-RU" sz="3600" dirty="0" err="1"/>
              <a:t>проск.кал</a:t>
            </a:r>
            <a:r>
              <a:rPr lang="ru-RU" sz="3600" dirty="0"/>
              <a:t> по </a:t>
            </a:r>
            <a:r>
              <a:rPr lang="ru-RU" sz="3600" dirty="0" err="1"/>
              <a:t>гор.ду</a:t>
            </a:r>
            <a:r>
              <a:rPr lang="ru-RU" sz="3600" dirty="0"/>
              <a:t> олень.</a:t>
            </a:r>
            <a:br>
              <a:rPr lang="ru-RU" sz="3600" dirty="0"/>
            </a:br>
            <a:r>
              <a:rPr lang="ru-RU" sz="3600" dirty="0"/>
              <a:t>Он л.тел над гулкой </a:t>
            </a:r>
            <a:r>
              <a:rPr lang="ru-RU" sz="3600" dirty="0" err="1"/>
              <a:t>м.стовой</a:t>
            </a:r>
            <a:r>
              <a:rPr lang="ru-RU" sz="3600" dirty="0"/>
              <a:t> </a:t>
            </a:r>
            <a:r>
              <a:rPr lang="ru-RU" sz="3600" dirty="0" err="1"/>
              <a:t>рыж.м</a:t>
            </a:r>
            <a:r>
              <a:rPr lang="ru-RU" sz="3600" dirty="0"/>
              <a:t> лесом пущенной </a:t>
            </a:r>
            <a:r>
              <a:rPr lang="ru-RU" sz="3600" dirty="0" err="1"/>
              <a:t>стр.лой</a:t>
            </a:r>
            <a:r>
              <a:rPr lang="ru-RU" sz="3600" dirty="0"/>
              <a:t>.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5400" b="1" dirty="0" smtClean="0"/>
              <a:t>Дядя</a:t>
            </a:r>
            <a:r>
              <a:rPr lang="ru-RU" sz="5400" b="1" dirty="0"/>
              <a:t>, зевака, прадедушка, тетя, недоучка, плакса, прабабушка, сластена, старушка, зубрила.</a:t>
            </a:r>
            <a:endParaRPr lang="ru-RU" sz="54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обеспечивают </a:t>
            </a:r>
            <a:r>
              <a:rPr lang="ru-RU" dirty="0"/>
              <a:t>возможности сотрудничества: умение слышать, слушать и понимать партнера, планировать и согласованно выполнять совместную деятельность, распределять роли, взаимно контролировать действия друг друга, уметь договариваться, вести дискуссию, правильно выражать свои мысли, оказывать поддержку друг другу и эффективно сотрудничать как с учителем, так и со сверстниками.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Коммуникативные УУД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–</a:t>
            </a:r>
            <a:r>
              <a:rPr lang="ru-RU" dirty="0"/>
              <a:t> составь задание партнеру;</a:t>
            </a:r>
            <a:br>
              <a:rPr lang="ru-RU" dirty="0"/>
            </a:br>
            <a:r>
              <a:rPr lang="ru-RU" dirty="0"/>
              <a:t>– представь себя в роли учителя и составь задание для класса; </a:t>
            </a:r>
            <a:br>
              <a:rPr lang="ru-RU" dirty="0"/>
            </a:br>
            <a:r>
              <a:rPr lang="ru-RU" dirty="0"/>
              <a:t>– составь рассказ от имени героя; </a:t>
            </a:r>
            <a:br>
              <a:rPr lang="ru-RU" dirty="0"/>
            </a:br>
            <a:r>
              <a:rPr lang="ru-RU" dirty="0"/>
              <a:t>– составь рассказ от имени неодушевленного предмета (например, от имени школьной парты, от имени разделительного мягкого знака и т.п.); </a:t>
            </a:r>
            <a:br>
              <a:rPr lang="ru-RU" dirty="0"/>
            </a:br>
            <a:r>
              <a:rPr lang="ru-RU" dirty="0"/>
              <a:t>– отзыв на работу товарища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– групповая работа по составлению кроссворда; кластера, </a:t>
            </a:r>
            <a:r>
              <a:rPr lang="ru-RU" dirty="0" err="1"/>
              <a:t>синквейна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– отгадай, о какой части речи говорим; опиши устно;  объясни.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заданий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направлены </a:t>
            </a:r>
            <a:r>
              <a:rPr lang="ru-RU" dirty="0"/>
              <a:t>на осознание, исследование и принятие жизненных ценностей. Они позволяют сориентироваться в нравственных нормах и правилах, выработать свою жизненную позицию в отношении мира.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Личностные УУД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dirty="0"/>
              <a:t>это обобщенные действия, порождающие широкую ориентацию учащихся в различных предметных областях познания и мотивацию к обучению.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универсальные учебные действия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arenR"/>
            </a:pPr>
            <a:r>
              <a:rPr lang="ru-RU" dirty="0" smtClean="0"/>
              <a:t>познавательные </a:t>
            </a:r>
            <a:r>
              <a:rPr lang="ru-RU" dirty="0"/>
              <a:t>и учебные мотивы, </a:t>
            </a:r>
            <a:endParaRPr lang="ru-RU" dirty="0" smtClean="0"/>
          </a:p>
          <a:p>
            <a:pPr marL="624078" indent="-514350">
              <a:buAutoNum type="arabicParenR"/>
            </a:pPr>
            <a:r>
              <a:rPr lang="ru-RU" dirty="0" smtClean="0"/>
              <a:t>учебная </a:t>
            </a:r>
            <a:r>
              <a:rPr lang="ru-RU" dirty="0"/>
              <a:t>цель, </a:t>
            </a:r>
            <a:r>
              <a:rPr lang="ru-RU" dirty="0" smtClean="0"/>
              <a:t> </a:t>
            </a:r>
          </a:p>
          <a:p>
            <a:pPr marL="624078" indent="-514350">
              <a:buAutoNum type="arabicParenR"/>
            </a:pPr>
            <a:r>
              <a:rPr lang="ru-RU" dirty="0" smtClean="0"/>
              <a:t>учебная </a:t>
            </a:r>
            <a:r>
              <a:rPr lang="ru-RU" dirty="0"/>
              <a:t>задачу, </a:t>
            </a:r>
            <a:endParaRPr lang="ru-RU" dirty="0" smtClean="0"/>
          </a:p>
          <a:p>
            <a:pPr marL="624078" indent="-514350">
              <a:buAutoNum type="arabicParenR"/>
            </a:pPr>
            <a:r>
              <a:rPr lang="ru-RU" dirty="0" smtClean="0"/>
              <a:t>учебные </a:t>
            </a:r>
            <a:r>
              <a:rPr lang="ru-RU" dirty="0"/>
              <a:t>действия и операции (ориентировка, преобразование материала, контроль и оценка). </a:t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компоненты </a:t>
            </a:r>
            <a:r>
              <a:rPr lang="ru-RU" dirty="0"/>
              <a:t>учебной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состоянием </a:t>
            </a:r>
            <a:r>
              <a:rPr lang="ru-RU" dirty="0"/>
              <a:t>здоровья детей; </a:t>
            </a:r>
            <a:endParaRPr lang="ru-RU" dirty="0" smtClean="0"/>
          </a:p>
          <a:p>
            <a:r>
              <a:rPr lang="ru-RU" dirty="0" smtClean="0"/>
              <a:t> успеваемостью </a:t>
            </a:r>
            <a:r>
              <a:rPr lang="ru-RU" dirty="0"/>
              <a:t>по основным предметам; </a:t>
            </a:r>
            <a:endParaRPr lang="ru-RU" dirty="0" smtClean="0"/>
          </a:p>
          <a:p>
            <a:r>
              <a:rPr lang="ru-RU" dirty="0" smtClean="0"/>
              <a:t>уровнем </a:t>
            </a:r>
            <a:r>
              <a:rPr lang="ru-RU" dirty="0"/>
              <a:t>развития речи; </a:t>
            </a:r>
            <a:endParaRPr lang="ru-RU" dirty="0" smtClean="0"/>
          </a:p>
          <a:p>
            <a:r>
              <a:rPr lang="ru-RU" dirty="0" smtClean="0"/>
              <a:t>степенью </a:t>
            </a:r>
            <a:r>
              <a:rPr lang="ru-RU" dirty="0"/>
              <a:t>владения русским языком; </a:t>
            </a:r>
            <a:endParaRPr lang="ru-RU" dirty="0" smtClean="0"/>
          </a:p>
          <a:p>
            <a:r>
              <a:rPr lang="ru-RU" dirty="0" smtClean="0"/>
              <a:t>умением </a:t>
            </a:r>
            <a:r>
              <a:rPr lang="ru-RU" dirty="0"/>
              <a:t>слушать и слышать учителя, задавать вопросы; </a:t>
            </a:r>
            <a:endParaRPr lang="ru-RU" dirty="0" smtClean="0"/>
          </a:p>
          <a:p>
            <a:r>
              <a:rPr lang="ru-RU" dirty="0" smtClean="0"/>
              <a:t>стремлением </a:t>
            </a:r>
            <a:r>
              <a:rPr lang="ru-RU" dirty="0"/>
              <a:t>принимать и решать учебную задачу; </a:t>
            </a:r>
            <a:endParaRPr lang="ru-RU" dirty="0" smtClean="0"/>
          </a:p>
          <a:p>
            <a:r>
              <a:rPr lang="ru-RU" dirty="0" smtClean="0"/>
              <a:t>навыками </a:t>
            </a:r>
            <a:r>
              <a:rPr lang="ru-RU" dirty="0"/>
              <a:t>общения со сверстниками; </a:t>
            </a:r>
            <a:endParaRPr lang="ru-RU" dirty="0" smtClean="0"/>
          </a:p>
          <a:p>
            <a:r>
              <a:rPr lang="ru-RU" dirty="0" smtClean="0"/>
              <a:t>умением </a:t>
            </a:r>
            <a:r>
              <a:rPr lang="ru-RU" dirty="0"/>
              <a:t>контролировать свои действия на уроке. </a:t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взаимосвязь уровня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УУД с</a:t>
            </a:r>
            <a:r>
              <a:rPr lang="ru-RU" b="1" dirty="0" smtClean="0"/>
              <a:t>:</a:t>
            </a: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err="1"/>
              <a:t>Целеполагание</a:t>
            </a:r>
            <a:endParaRPr lang="ru-RU" dirty="0"/>
          </a:p>
          <a:p>
            <a:r>
              <a:rPr lang="ru-RU" b="1" dirty="0"/>
              <a:t>Планирование</a:t>
            </a:r>
            <a:endParaRPr lang="ru-RU" dirty="0"/>
          </a:p>
          <a:p>
            <a:r>
              <a:rPr lang="ru-RU" b="1" dirty="0"/>
              <a:t>Осуществление  учебных действий </a:t>
            </a:r>
            <a:endParaRPr lang="ru-RU" dirty="0"/>
          </a:p>
          <a:p>
            <a:r>
              <a:rPr lang="ru-RU" b="1" dirty="0"/>
              <a:t>Прогнозирование </a:t>
            </a:r>
            <a:endParaRPr lang="ru-RU" dirty="0"/>
          </a:p>
          <a:p>
            <a:r>
              <a:rPr lang="ru-RU" b="1" dirty="0"/>
              <a:t>Контроль  и  самоконтроль </a:t>
            </a:r>
            <a:endParaRPr lang="ru-RU" dirty="0"/>
          </a:p>
          <a:p>
            <a:r>
              <a:rPr lang="ru-RU" b="1" dirty="0"/>
              <a:t>Коррекция</a:t>
            </a:r>
            <a:endParaRPr lang="ru-RU" dirty="0"/>
          </a:p>
          <a:p>
            <a:r>
              <a:rPr lang="ru-RU" b="1" dirty="0"/>
              <a:t>Оценка</a:t>
            </a:r>
            <a:endParaRPr lang="ru-RU" dirty="0"/>
          </a:p>
          <a:p>
            <a:r>
              <a:rPr lang="ru-RU" b="1" dirty="0" err="1"/>
              <a:t>Саморегуляция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Виды  регулятивных  УУД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/>
              <a:t>Ц </a:t>
            </a:r>
            <a:r>
              <a:rPr lang="ru-RU" sz="9600" b="1" dirty="0" smtClean="0"/>
              <a:t>Ч К </a:t>
            </a:r>
            <a:r>
              <a:rPr lang="ru-RU" sz="9600" b="1" dirty="0" smtClean="0"/>
              <a:t>И</a:t>
            </a:r>
            <a:r>
              <a:rPr lang="ru-RU" sz="9600" b="1" dirty="0" smtClean="0"/>
              <a:t> З</a:t>
            </a:r>
          </a:p>
          <a:p>
            <a:pPr algn="ctr">
              <a:buNone/>
            </a:pPr>
            <a:endParaRPr lang="ru-RU" sz="9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b="1" dirty="0" smtClean="0"/>
          </a:p>
          <a:p>
            <a:pPr algn="ctr">
              <a:buNone/>
            </a:pPr>
            <a:r>
              <a:rPr lang="ru-RU" sz="9600" b="1" dirty="0" smtClean="0">
                <a:solidFill>
                  <a:srgbClr val="00B050"/>
                </a:solidFill>
              </a:rPr>
              <a:t>ч</a:t>
            </a:r>
            <a:r>
              <a:rPr lang="ru-RU" sz="9600" b="1" dirty="0" smtClean="0"/>
              <a:t>а</a:t>
            </a:r>
            <a:r>
              <a:rPr lang="ru-RU" sz="9600" b="1" dirty="0" smtClean="0">
                <a:solidFill>
                  <a:srgbClr val="00B050"/>
                </a:solidFill>
              </a:rPr>
              <a:t>й</a:t>
            </a:r>
            <a:r>
              <a:rPr lang="ru-RU" sz="9600" b="1" dirty="0" smtClean="0"/>
              <a:t>ка</a:t>
            </a:r>
            <a:r>
              <a:rPr lang="ru-RU" sz="9600" b="1" dirty="0"/>
              <a:t>, цап</a:t>
            </a:r>
            <a:r>
              <a:rPr lang="ru-RU" sz="9600" b="1" dirty="0">
                <a:solidFill>
                  <a:srgbClr val="00B050"/>
                </a:solidFill>
              </a:rPr>
              <a:t>л</a:t>
            </a:r>
            <a:r>
              <a:rPr lang="ru-RU" sz="9600" b="1" dirty="0"/>
              <a:t>я, до</a:t>
            </a:r>
            <a:r>
              <a:rPr lang="ru-RU" sz="9600" b="1" dirty="0">
                <a:solidFill>
                  <a:srgbClr val="00B050"/>
                </a:solidFill>
              </a:rPr>
              <a:t>ч</a:t>
            </a:r>
            <a:r>
              <a:rPr lang="ru-RU" sz="9600" b="1" dirty="0"/>
              <a:t>ка, жи</a:t>
            </a:r>
            <a:r>
              <a:rPr lang="ru-RU" sz="9600" b="1" dirty="0">
                <a:solidFill>
                  <a:srgbClr val="00B050"/>
                </a:solidFill>
              </a:rPr>
              <a:t>зн</a:t>
            </a:r>
            <a:r>
              <a:rPr lang="ru-RU" sz="9600" b="1" dirty="0"/>
              <a:t>ь</a:t>
            </a:r>
            <a:endParaRPr lang="ru-RU" sz="9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dirty="0" smtClean="0"/>
          </a:p>
          <a:p>
            <a:pPr algn="ctr"/>
            <a:r>
              <a:rPr lang="ru-RU" sz="6000" dirty="0" smtClean="0"/>
              <a:t>ВУКПРСАБАКАЖЮТР</a:t>
            </a:r>
          </a:p>
          <a:p>
            <a:pPr algn="ctr"/>
            <a:endParaRPr lang="ru-RU" sz="6000" dirty="0" smtClean="0"/>
          </a:p>
          <a:p>
            <a:pPr algn="ctr"/>
            <a:r>
              <a:rPr lang="ru-RU" sz="6000" dirty="0"/>
              <a:t>МИДВЕДЬЙФЫУЪЭЮЬ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сравни </a:t>
            </a:r>
            <a:r>
              <a:rPr lang="ru-RU" dirty="0"/>
              <a:t>– найди отличия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что похоже</a:t>
            </a:r>
            <a:r>
              <a:rPr lang="ru-RU" dirty="0" smtClean="0"/>
              <a:t>? 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поиск </a:t>
            </a:r>
            <a:r>
              <a:rPr lang="ru-RU" dirty="0"/>
              <a:t>лишнего; </a:t>
            </a:r>
            <a:endParaRPr lang="ru-RU" dirty="0" smtClean="0"/>
          </a:p>
          <a:p>
            <a:r>
              <a:rPr lang="ru-RU" dirty="0" smtClean="0"/>
              <a:t>лабиринты</a:t>
            </a:r>
            <a:r>
              <a:rPr lang="ru-RU" dirty="0"/>
              <a:t>; </a:t>
            </a:r>
            <a:endParaRPr lang="ru-RU" dirty="0" smtClean="0"/>
          </a:p>
          <a:p>
            <a:r>
              <a:rPr lang="ru-RU" dirty="0" smtClean="0"/>
              <a:t>составление схем-опор 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использование </a:t>
            </a:r>
            <a:r>
              <a:rPr lang="ru-RU" dirty="0"/>
              <a:t>технологии развития критического мышления (кластер, </a:t>
            </a:r>
            <a:r>
              <a:rPr lang="ru-RU" dirty="0" err="1" smtClean="0"/>
              <a:t>синквейн</a:t>
            </a:r>
            <a:r>
              <a:rPr lang="ru-RU" dirty="0" smtClean="0"/>
              <a:t>)</a:t>
            </a:r>
          </a:p>
          <a:p>
            <a:r>
              <a:rPr lang="ru-RU" dirty="0" smtClean="0"/>
              <a:t>работа </a:t>
            </a:r>
            <a:r>
              <a:rPr lang="ru-RU" dirty="0"/>
              <a:t>с разного вида таблицами; </a:t>
            </a:r>
            <a:endParaRPr lang="ru-RU" dirty="0" smtClean="0"/>
          </a:p>
          <a:p>
            <a:r>
              <a:rPr lang="ru-RU" dirty="0" smtClean="0"/>
              <a:t>работа </a:t>
            </a:r>
            <a:r>
              <a:rPr lang="ru-RU" dirty="0"/>
              <a:t>со словарями; </a:t>
            </a:r>
            <a:br>
              <a:rPr lang="ru-RU" dirty="0"/>
            </a:b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Задания, направленные на формирование познавательных УУД.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</TotalTime>
  <Words>278</Words>
  <Application>Microsoft Office PowerPoint</Application>
  <PresentationFormat>Экран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Формирование УУД у младших школьников на уроках русского языка</vt:lpstr>
      <vt:lpstr>универсальные учебные действия </vt:lpstr>
      <vt:lpstr>компоненты учебной деятельности</vt:lpstr>
      <vt:lpstr>взаимосвязь уровня сформированности УУД с:  </vt:lpstr>
      <vt:lpstr>Виды  регулятивных  УУД</vt:lpstr>
      <vt:lpstr>Слайд 6</vt:lpstr>
      <vt:lpstr>Слайд 7</vt:lpstr>
      <vt:lpstr>Слайд 8</vt:lpstr>
      <vt:lpstr>Задания, направленные на формирование познавательных УУД. </vt:lpstr>
      <vt:lpstr>Слайд 10</vt:lpstr>
      <vt:lpstr>Слайд 11</vt:lpstr>
      <vt:lpstr>Слайд 12</vt:lpstr>
      <vt:lpstr>Слайд 13</vt:lpstr>
      <vt:lpstr>Ос.нью в д.ождливый серый день проск.кал по гор.ду олень. Он л.тел над гулкой м.стовой рыж.м лесом пущенной стр.лой. </vt:lpstr>
      <vt:lpstr>Слайд 15</vt:lpstr>
      <vt:lpstr>Коммуникативные УУД</vt:lpstr>
      <vt:lpstr>Виды заданий</vt:lpstr>
      <vt:lpstr>Личностные УУД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у младших школьников на уроках русского языка</dc:title>
  <dc:creator>134_Юля</dc:creator>
  <cp:lastModifiedBy>134_Юля</cp:lastModifiedBy>
  <cp:revision>12</cp:revision>
  <dcterms:created xsi:type="dcterms:W3CDTF">2017-09-26T12:41:16Z</dcterms:created>
  <dcterms:modified xsi:type="dcterms:W3CDTF">2017-09-26T14:40:14Z</dcterms:modified>
</cp:coreProperties>
</file>