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59" r:id="rId3"/>
    <p:sldId id="257" r:id="rId4"/>
    <p:sldId id="258" r:id="rId5"/>
    <p:sldId id="261" r:id="rId6"/>
    <p:sldId id="263" r:id="rId7"/>
    <p:sldId id="260" r:id="rId8"/>
    <p:sldId id="262" r:id="rId9"/>
    <p:sldId id="264" r:id="rId10"/>
    <p:sldId id="266" r:id="rId11"/>
    <p:sldId id="267" r:id="rId12"/>
    <p:sldId id="268" r:id="rId13"/>
    <p:sldId id="294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  <p:sldId id="281" r:id="rId24"/>
    <p:sldId id="280" r:id="rId25"/>
    <p:sldId id="275" r:id="rId26"/>
    <p:sldId id="285" r:id="rId27"/>
    <p:sldId id="283" r:id="rId28"/>
    <p:sldId id="286" r:id="rId29"/>
    <p:sldId id="284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3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BE07DC-DA40-4575-A277-6E1E10C6CE86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5D776-4988-4A8E-8D8E-D80BD126B6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988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Предварительная работа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второй младшей группе дети уже умеют работать с мно­жествами. Видят и составляют группы предметов, выделяя их су­щественные признаки. Им интересно сравнивать группы по ко­личеству, причем они испытывают тягу к составлению равно­численных множеств. Это является основой для обучения сравнению множеств путем наложения. Необходимо научить их правильно устанавливать взаимно однозначные соответствия («один к одному») между предметными множествами, уравни­вать группы по количеству, добавляя и убирая один предмет. Это подготовит детей к счетной деятельности и к усвоению по­нятия числа (образованию соседних чисел).</a:t>
            </a:r>
          </a:p>
          <a:p>
            <a:r>
              <a:rPr lang="ru-RU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95D776-4988-4A8E-8D8E-D80BD126B65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04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18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11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517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9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95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43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645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219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335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27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85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974D0-10A0-473D-827A-B96FFD4C1713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3C746-456A-4AF1-85E1-FC736F2039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159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2.doc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Document3.docx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4.docx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3.emf"/><Relationship Id="rId4" Type="http://schemas.openxmlformats.org/officeDocument/2006/relationships/package" Target="../embeddings/Microsoft_Word_Document5.docx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4.emf"/><Relationship Id="rId4" Type="http://schemas.openxmlformats.org/officeDocument/2006/relationships/package" Target="../embeddings/Microsoft_Word_Document6.docx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package" Target="../embeddings/Microsoft_Word_Document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36920" y="328077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РАЗВИТИЯ  КОЛИЧЕСТВЕННЫХ ПРЕДСТАВЛЕНИЙ</a:t>
            </a:r>
            <a:br>
              <a:rPr lang="ru-RU" b="1" dirty="0"/>
            </a:br>
            <a:r>
              <a:rPr lang="ru-RU" b="1" dirty="0"/>
              <a:t>У ДОШКОЛЬНИКОВ В ПЕРИОД  ДОЧИСЛОВОЙ ДЕЯТЕЛЬНОСТИ</a:t>
            </a:r>
            <a:br>
              <a:rPr lang="ru-RU" b="1" dirty="0"/>
            </a:br>
            <a:r>
              <a:rPr lang="ru-RU" b="1" dirty="0"/>
              <a:t>(3-4 ГОДА)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732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852603"/>
              </p:ext>
            </p:extLst>
          </p:nvPr>
        </p:nvGraphicFramePr>
        <p:xfrm>
          <a:off x="0" y="0"/>
          <a:ext cx="11959988" cy="69494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9372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46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100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615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82889">
                <a:tc>
                  <a:txBody>
                    <a:bodyPr/>
                    <a:lstStyle/>
                    <a:p>
                      <a:pPr marR="15240" indent="12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«Отбери от кубиков ша­рики»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Воспитатель вво­зит машину с ку­биками и шарика­ми (по количест­ву детей). В стороне короб­ки двух цветов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12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 «один», «много», «ни одного», «по одному», «по многу». Учить узнавать и назы­вать цвет и форму пред­мета.</a:t>
                      </a:r>
                    </a:p>
                    <a:p>
                      <a:pPr indent="-317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Учить группировать предметы по указанно­му признаку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393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это? — Какой? — Что с ним можно делать? — Покатай. — Построй. — Сколько? — По </a:t>
                      </a:r>
                      <a:r>
                        <a:rPr lang="ru-RU" sz="2400" dirty="0" err="1">
                          <a:effectLst/>
                        </a:rPr>
                        <a:t>скольку</a:t>
                      </a:r>
                      <a:r>
                        <a:rPr lang="ru-RU" sz="2400" dirty="0">
                          <a:effectLst/>
                        </a:rPr>
                        <a:t>?</a:t>
                      </a:r>
                    </a:p>
                    <a:p>
                      <a:pPr marR="393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Собери кубики в красную ко­робку, а шарики в синюю ко­робку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79426">
                <a:tc>
                  <a:txBody>
                    <a:bodyPr/>
                    <a:lstStyle/>
                    <a:p>
                      <a:pPr marR="76200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«Прогулка кукол»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3175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Машина с разны­ми куклами (по количеству де­тей). На полу короткая и</a:t>
                      </a:r>
                      <a:r>
                        <a:rPr lang="ru-RU" sz="2400">
                          <a:effectLst/>
                        </a:rPr>
                        <a:t> длинная дорожка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1270" indent="-444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Учить видеть и состав­лять множества из раз­ных элементов.</a:t>
                      </a:r>
                    </a:p>
                    <a:p>
                      <a:pPr marR="1270" indent="12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 «один», «много», «ни одного», «по одному».</a:t>
                      </a:r>
                    </a:p>
                    <a:p>
                      <a:pPr marR="1270" indent="12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 «длинный», «короткий»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это? Сколько? Какие?</a:t>
                      </a:r>
                    </a:p>
                    <a:p>
                      <a:pPr marR="6096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Девочки проведут кукол по длинной дорожке, а мальчи­ки — по короткой дорожке.</a:t>
                      </a:r>
                    </a:p>
                    <a:p>
                      <a:pPr marR="6096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 сделать так, чтобы в ма­шине стало много кукол?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675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1249779"/>
              </p:ext>
            </p:extLst>
          </p:nvPr>
        </p:nvGraphicFramePr>
        <p:xfrm>
          <a:off x="228599" y="96251"/>
          <a:ext cx="11963401" cy="67617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94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95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110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36308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380874">
                <a:tc>
                  <a:txBody>
                    <a:bodyPr/>
                    <a:lstStyle/>
                    <a:p>
                      <a:pPr indent="127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«Игрушки на столе»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42545" indent="317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Разные игрушки (по количеству детей) на столе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3683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Закрепить умение ви­деть и составлять мно­жества из разных эле­ментов.</a:t>
                      </a:r>
                    </a:p>
                    <a:p>
                      <a:pPr marR="36830" indent="317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 «один», «много», «ни одного», «по одному»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это? Это? Это?...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 их можно назвать одним словом?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Сколько игрушек?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Возьми одну. Расскажи о ней. Поиграй.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По </a:t>
                      </a:r>
                      <a:r>
                        <a:rPr lang="ru-RU" sz="2400" dirty="0" err="1">
                          <a:effectLst/>
                        </a:rPr>
                        <a:t>скольку</a:t>
                      </a:r>
                      <a:r>
                        <a:rPr lang="ru-RU" sz="2400" dirty="0">
                          <a:effectLst/>
                        </a:rPr>
                        <a:t> у вас игрушек?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 сделать так, чтобы на сто­ле стало много игрушек?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80874">
                <a:tc>
                  <a:txBody>
                    <a:bodyPr/>
                    <a:lstStyle/>
                    <a:p>
                      <a:pPr indent="317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«Сбор уро­жая», «В лесу», «По­можем бел­ке собрать грибы» и др.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indent="444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На ковре различ­ные предметы (яблоки, шишки, грибы...)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Закрепить умение ви­деть и составлять мно­жества из одинаковых и разных элементов.</a:t>
                      </a:r>
                    </a:p>
                    <a:p>
                      <a:pPr indent="317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 «один», «много», «ни одного», «по одному», «по многу»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R="29083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это? — Сколько? — Возьмите по одному. — Сколько взял? — По </a:t>
                      </a:r>
                      <a:r>
                        <a:rPr lang="ru-RU" sz="2400" dirty="0" err="1">
                          <a:effectLst/>
                        </a:rPr>
                        <a:t>скольку</a:t>
                      </a:r>
                      <a:r>
                        <a:rPr lang="ru-RU" sz="2400" dirty="0">
                          <a:effectLst/>
                        </a:rPr>
                        <a:t> у каждого? — Как сделать много? — Поставьте по одному. — Сколько стало? — Как сделали много?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6186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692396"/>
              </p:ext>
            </p:extLst>
          </p:nvPr>
        </p:nvGraphicFramePr>
        <p:xfrm>
          <a:off x="0" y="190500"/>
          <a:ext cx="12534901" cy="1185712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812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203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5125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8820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84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«Вазы 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флажками»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Три вазы с </a:t>
                      </a:r>
                      <a:r>
                        <a:rPr lang="ru-RU" sz="2400" dirty="0" err="1">
                          <a:effectLst/>
                        </a:rPr>
                        <a:t>жел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тыми</a:t>
                      </a:r>
                      <a:r>
                        <a:rPr lang="ru-RU" sz="2400" dirty="0">
                          <a:effectLst/>
                        </a:rPr>
                        <a:t>, красными,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зелеными </a:t>
                      </a:r>
                      <a:r>
                        <a:rPr lang="ru-RU" sz="2400" dirty="0" err="1">
                          <a:effectLst/>
                        </a:rPr>
                        <a:t>флаж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ками</a:t>
                      </a:r>
                      <a:r>
                        <a:rPr lang="ru-RU" sz="2400" dirty="0">
                          <a:effectLst/>
                        </a:rPr>
                        <a:t> на столе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Учить составлять </a:t>
                      </a:r>
                      <a:r>
                        <a:rPr lang="ru-RU" sz="2400" dirty="0" err="1">
                          <a:effectLst/>
                        </a:rPr>
                        <a:t>мно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жество</a:t>
                      </a:r>
                      <a:r>
                        <a:rPr lang="ru-RU" sz="2400" dirty="0">
                          <a:effectLst/>
                        </a:rPr>
                        <a:t> из подмножеств.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«вверху», «внизу»,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«впереди», «сзади»,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«справа», «слева».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«один», «много», «ни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одного», «по одному»,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«по многу»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Что это?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Какие?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Сколько?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Возьмите по одному.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Помашите вверху, внизу,</a:t>
                      </a:r>
                    </a:p>
                    <a:p>
                      <a:pPr marL="7937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справа...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Красные флажки поставьте</a:t>
                      </a:r>
                    </a:p>
                    <a:p>
                      <a:pPr marL="8064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красную вазу, желтые —</a:t>
                      </a:r>
                    </a:p>
                    <a:p>
                      <a:pPr marL="82550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желтую, зеленые — в зе-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   леную.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 скольку флажков в каж-</a:t>
                      </a:r>
                    </a:p>
                    <a:p>
                      <a:pPr marL="74930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дой вазе?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Поставим все флажки в одну</a:t>
                      </a:r>
                    </a:p>
                    <a:p>
                      <a:pPr marL="8064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вазу.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Сколько стало?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164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«Рыбки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пруду»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Таз с водой, пла-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стмассовые рыб-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ки трех цветов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(по количеству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детей)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Закрепить умение со-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ставлять</a:t>
                      </a:r>
                      <a:r>
                        <a:rPr lang="ru-RU" sz="2400" dirty="0">
                          <a:effectLst/>
                        </a:rPr>
                        <a:t> множество из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подмножеств.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«один», «много», «ни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одного», «по одному»,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«по многу»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Давайте сделаем пруд.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Кто плавает в пруду?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Сколько? Какие?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Возьмите по одной.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Запустите красных рыбок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в пруд, теперь желтых...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По </a:t>
                      </a:r>
                      <a:r>
                        <a:rPr lang="ru-RU" sz="2400" dirty="0" err="1">
                          <a:effectLst/>
                        </a:rPr>
                        <a:t>скольку</a:t>
                      </a:r>
                      <a:r>
                        <a:rPr lang="ru-RU" sz="2400" dirty="0">
                          <a:effectLst/>
                        </a:rPr>
                        <a:t> рыбок каждого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цвета?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Сколько всего рыбок?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2764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744658"/>
              </p:ext>
            </p:extLst>
          </p:nvPr>
        </p:nvGraphicFramePr>
        <p:xfrm>
          <a:off x="0" y="-5410200"/>
          <a:ext cx="12192000" cy="119786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325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6779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7484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638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«Вазы с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флажками»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Три вазы с </a:t>
                      </a:r>
                      <a:r>
                        <a:rPr lang="ru-RU" sz="2400" dirty="0" err="1">
                          <a:effectLst/>
                        </a:rPr>
                        <a:t>жел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тыми</a:t>
                      </a:r>
                      <a:r>
                        <a:rPr lang="ru-RU" sz="2400" dirty="0">
                          <a:effectLst/>
                        </a:rPr>
                        <a:t>, красными,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зелеными </a:t>
                      </a:r>
                      <a:r>
                        <a:rPr lang="ru-RU" sz="2400" dirty="0" err="1">
                          <a:effectLst/>
                        </a:rPr>
                        <a:t>флаж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ками</a:t>
                      </a:r>
                      <a:r>
                        <a:rPr lang="ru-RU" sz="2400" dirty="0">
                          <a:effectLst/>
                        </a:rPr>
                        <a:t> на столе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Учить составлять </a:t>
                      </a:r>
                      <a:r>
                        <a:rPr lang="ru-RU" sz="2400" dirty="0" err="1">
                          <a:effectLst/>
                        </a:rPr>
                        <a:t>мно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жество</a:t>
                      </a:r>
                      <a:r>
                        <a:rPr lang="ru-RU" sz="2400" dirty="0">
                          <a:effectLst/>
                        </a:rPr>
                        <a:t> из подмножеств.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«вверху», «внизу»,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«впереди», «сзади»,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«справа», «слева».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«один», «много», «ни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одного», «по одному»,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«по многу»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Что это?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Какие?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Сколько?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Возьмите по одному.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Помашите вверху, внизу,</a:t>
                      </a:r>
                    </a:p>
                    <a:p>
                      <a:pPr marL="7937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справа...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Красные флажки поставьте</a:t>
                      </a:r>
                    </a:p>
                    <a:p>
                      <a:pPr marL="8064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красную вазу, желтые —</a:t>
                      </a:r>
                    </a:p>
                    <a:p>
                      <a:pPr marL="82550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желтую, зеленые — в зе-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   леную.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 скольку флажков в каж-</a:t>
                      </a:r>
                    </a:p>
                    <a:p>
                      <a:pPr marL="74930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дой вазе?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Поставим все флажки в одну</a:t>
                      </a:r>
                    </a:p>
                    <a:p>
                      <a:pPr marL="80645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вазу.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— Сколько стало?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90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«Рыбки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 пруду»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Таз с водой, пла-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стмассовые рыб-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ки трех цветов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(по количеству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детей)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Закрепить умение со-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 err="1">
                          <a:effectLst/>
                        </a:rPr>
                        <a:t>ставлять</a:t>
                      </a:r>
                      <a:r>
                        <a:rPr lang="ru-RU" sz="3200" dirty="0">
                          <a:effectLst/>
                        </a:rPr>
                        <a:t> множество из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подмножеств.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«один», «много», «ни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одного», «по одному»,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«по многу»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Давайте сделаем пруд.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Кто плавает в пруду?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Что это?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Сколько? Какие?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Возьмите по одной.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Запустите красных рыбок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 пруд, теперь желтых...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По </a:t>
                      </a:r>
                      <a:r>
                        <a:rPr lang="ru-RU" sz="3200" dirty="0" err="1">
                          <a:effectLst/>
                        </a:rPr>
                        <a:t>скольку</a:t>
                      </a:r>
                      <a:r>
                        <a:rPr lang="ru-RU" sz="3200" dirty="0">
                          <a:effectLst/>
                        </a:rPr>
                        <a:t> рыбок каждого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цвета?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— Сколько всего рыбок?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 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058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517209"/>
              </p:ext>
            </p:extLst>
          </p:nvPr>
        </p:nvGraphicFramePr>
        <p:xfrm>
          <a:off x="1" y="0"/>
          <a:ext cx="12079704" cy="740954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165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01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251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6361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2351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«Матрешки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 прогулке»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 грузовике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двухместные мат-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решки, на столе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два круга, две по-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лоски</a:t>
                      </a:r>
                      <a:r>
                        <a:rPr lang="ru-RU" sz="2400" dirty="0">
                          <a:effectLst/>
                        </a:rPr>
                        <a:t> двух раз-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меров</a:t>
                      </a:r>
                      <a:r>
                        <a:rPr lang="ru-RU" sz="2400" dirty="0">
                          <a:effectLst/>
                        </a:rPr>
                        <a:t> (большие 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маленькие)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«один», «много», «ни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одного», «по одному»,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«по многу».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Повторить понятия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«большой», «</a:t>
                      </a:r>
                      <a:r>
                        <a:rPr lang="ru-RU" sz="2400" dirty="0" err="1">
                          <a:effectLst/>
                        </a:rPr>
                        <a:t>малень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кий».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Закрепить умение рас-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полагать предметы в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ряд и по кругу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 матрешки пляшут?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Что это стучит внутри?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Кто это? Какие?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Поставьте больших матрешек</a:t>
                      </a:r>
                    </a:p>
                    <a:p>
                      <a:pPr marL="86995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 большой круг, </a:t>
                      </a:r>
                      <a:r>
                        <a:rPr lang="ru-RU" sz="2400" dirty="0" err="1">
                          <a:effectLst/>
                        </a:rPr>
                        <a:t>малень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 marL="8509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ких — на маленький.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Какой это хоровод? Это?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—Сделайте на большой полос-</a:t>
                      </a:r>
                    </a:p>
                    <a:p>
                      <a:pPr marL="85090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ке</a:t>
                      </a:r>
                      <a:r>
                        <a:rPr lang="ru-RU" sz="2400" dirty="0">
                          <a:effectLst/>
                        </a:rPr>
                        <a:t> ручеек из больших </a:t>
                      </a:r>
                      <a:r>
                        <a:rPr lang="ru-RU" sz="2400" dirty="0" err="1">
                          <a:effectLst/>
                        </a:rPr>
                        <a:t>матре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 marL="85090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шек</a:t>
                      </a:r>
                      <a:r>
                        <a:rPr lang="ru-RU" sz="2400" dirty="0">
                          <a:effectLst/>
                        </a:rPr>
                        <a:t>, на маленькой — из </a:t>
                      </a:r>
                      <a:r>
                        <a:rPr lang="ru-RU" sz="2400" dirty="0" err="1">
                          <a:effectLst/>
                        </a:rPr>
                        <a:t>ма</a:t>
                      </a:r>
                      <a:r>
                        <a:rPr lang="ru-RU" sz="2400" dirty="0">
                          <a:effectLst/>
                        </a:rPr>
                        <a:t>-</a:t>
                      </a:r>
                    </a:p>
                    <a:p>
                      <a:pPr marL="82550"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effectLst/>
                        </a:rPr>
                        <a:t>леньких</a:t>
                      </a:r>
                      <a:r>
                        <a:rPr lang="ru-RU" sz="2400" dirty="0"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Какой это ручеек? Это?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204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«Возьми,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отнеси»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(1 вариант)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На стульях разло-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жены игрушки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(1 мишка, много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матрешек, 1 вед-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ро, много сов-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ков...)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Учить находить «много»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и «один» на ограничен-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ной площади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Какие предметы лежат на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стульях? Сколько их?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Возьми одного мишку, отнеси</a:t>
                      </a:r>
                    </a:p>
                    <a:p>
                      <a:pPr marL="8382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туда, где много матрешек...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Сколько взял?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Сколько на стуле предметов?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796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66402"/>
              </p:ext>
            </p:extLst>
          </p:nvPr>
        </p:nvGraphicFramePr>
        <p:xfrm>
          <a:off x="-1" y="0"/>
          <a:ext cx="11823033" cy="65836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766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64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824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2875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4865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«Возьми, отнеси»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(II вариант)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На стульях разло­жены игрушки (1 мишка, много мишек, 1 матреш­ка, много матре­шек)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Учить находить «много» и «один» на ограничен­ной площади, обращая внимание только на ко­личественный состав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Какие предметы лежат на стульях? Сколько их? — Возьми одного мишку, отнеси туда, где много матрешек... — Сколько взял? — Сколько на стуле предметов?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1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«Возьми, отнеси»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 (III вариант)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В групповой ком­нате специально расставлены предметы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 (1 и много)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Учить находить «много» и «один» в подготовлен­ной обстановке.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— Возьми одну чашку и отнеси туда, где много, каких хо­чешь, предметов. — Куда отнес? Почему?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698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507397"/>
              </p:ext>
            </p:extLst>
          </p:nvPr>
        </p:nvGraphicFramePr>
        <p:xfrm>
          <a:off x="156411" y="0"/>
          <a:ext cx="11827042" cy="625241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771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438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1674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2893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8234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«Возьми, отнеси»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(IV вариант)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Свободная обста­новка в группо­вой комнате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Учить находить «много» и «один» в свободной обстановке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— Давайте посмотрим, каких предметов у нас в группе много, а какой только один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«Возьми, отнеси»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(V вариант)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Дети вокруг вос­питателя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Учить находить «много» и «один» без наглядно­сти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Каких имен у присутствующих детей много, а какое только одно?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684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6274" y="1812758"/>
            <a:ext cx="98017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Методика обучения сравнению множеств по количеству </a:t>
            </a:r>
          </a:p>
          <a:p>
            <a:pPr algn="ctr"/>
            <a:r>
              <a:rPr lang="ru-RU" sz="4000" b="1" dirty="0"/>
              <a:t>способами наложения и приложения (задачи № 4-6, 5)</a:t>
            </a:r>
          </a:p>
        </p:txBody>
      </p:sp>
    </p:spTree>
    <p:extLst>
      <p:ext uri="{BB962C8B-B14F-4D97-AF65-F5344CB8AC3E}">
        <p14:creationId xmlns:p14="http://schemas.microsoft.com/office/powerpoint/2010/main" val="7460678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710737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Наглядный материал</a:t>
            </a:r>
          </a:p>
          <a:p>
            <a:endParaRPr lang="ru-RU" sz="2800" dirty="0"/>
          </a:p>
          <a:p>
            <a:r>
              <a:rPr lang="ru-RU" sz="2800" dirty="0"/>
              <a:t>•	Игрушки, строительный материал;</a:t>
            </a:r>
          </a:p>
          <a:p>
            <a:r>
              <a:rPr lang="ru-RU" sz="2800" dirty="0"/>
              <a:t>•	Конструкторы, объемные геометрические формы;</a:t>
            </a:r>
          </a:p>
          <a:p>
            <a:r>
              <a:rPr lang="ru-RU" sz="2800" dirty="0"/>
              <a:t>•	Всевозможные вкладыши (матрешки, ведерки и др.). </a:t>
            </a:r>
          </a:p>
          <a:p>
            <a:r>
              <a:rPr lang="ru-RU" sz="2800" dirty="0"/>
              <a:t>•	Наборы картинок и геометрических фигур (</a:t>
            </a:r>
            <a:r>
              <a:rPr lang="ru-RU" sz="2800" dirty="0" err="1"/>
              <a:t>демонстраци¬онные</a:t>
            </a:r>
            <a:r>
              <a:rPr lang="ru-RU" sz="2800" dirty="0"/>
              <a:t> и раздаточные).</a:t>
            </a:r>
          </a:p>
          <a:p>
            <a:r>
              <a:rPr lang="ru-RU" sz="2800" dirty="0"/>
              <a:t>•	Однополосные (для наложения) (рис. 1) и </a:t>
            </a:r>
            <a:r>
              <a:rPr lang="ru-RU" sz="2800" dirty="0" err="1"/>
              <a:t>двухполосные</a:t>
            </a:r>
            <a:r>
              <a:rPr lang="ru-RU" sz="2800" dirty="0"/>
              <a:t> (для приложения) (рис. 2)    карточки-считалочки (</a:t>
            </a:r>
            <a:r>
              <a:rPr lang="ru-RU" sz="2800" dirty="0" err="1"/>
              <a:t>демонст¬рационные</a:t>
            </a:r>
            <a:r>
              <a:rPr lang="ru-RU" sz="2800" dirty="0"/>
              <a:t> и раздаточные).</a:t>
            </a:r>
          </a:p>
          <a:p>
            <a:endParaRPr lang="ru-RU" sz="2800" dirty="0"/>
          </a:p>
          <a:p>
            <a:pPr algn="ctr"/>
            <a:r>
              <a:rPr lang="ru-RU" sz="2800" b="1" dirty="0"/>
              <a:t>Последовательность использования наглядного материала</a:t>
            </a:r>
          </a:p>
          <a:p>
            <a:endParaRPr lang="ru-RU" sz="2800" dirty="0"/>
          </a:p>
          <a:p>
            <a:r>
              <a:rPr lang="ru-RU" sz="2800" dirty="0"/>
              <a:t>Объемные игрушки и предметы -------- карточки –считалочки с картинками ------ картинки и чистые карточки ----- геометрические фигуры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460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294" y="0"/>
            <a:ext cx="12079705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Методика обучения</a:t>
            </a:r>
          </a:p>
          <a:p>
            <a:endParaRPr lang="ru-RU" sz="3200" dirty="0"/>
          </a:p>
          <a:p>
            <a:r>
              <a:rPr lang="ru-RU" sz="3200" dirty="0"/>
              <a:t>Сначала учим детей сравнению множеств по количеству приемом наложения, затем — приложения. Понятия даются небольшими порциями с предварительным закреплением. Все термины отрабатываются на большом разнообразии наглядного материала.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908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5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711" y="1046163"/>
            <a:ext cx="11812773" cy="581183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. Учить видеть, называть и различать отдельные предметы, замечать их существенные признаки: цвет, форму, размер и др.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. Учить видеть множество и выделять его элементы: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а)	на ограниченном пространстве;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б)	в подготовленной обстановке.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Активизация словаря: учить понимать вопрос «сколько?», при ответе пользоваться словами: «один», «много», «мало», «ни одно­го», «немного», «несколько».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3.	Учить составлять множества: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а)	из одинаковых элементов;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б)	из разных элементов;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в)	из подмножеств.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Активизация словаря: учить понимать вопрос «поскольку?», при ответе использовать слова: «по одному», «по многу».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4.	Учить сравнивать множества по количеству: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а)	на глаз (резко контрастные по количеству);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б)	путем соотнесения  «один к одному»  (установлением</a:t>
            </a:r>
            <a:b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взаимно однозначного соответствия):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способом наложения;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способом приложения;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составлением пар;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соединением рисунков линиями и др.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Активизация словаря: учить пользоваться словами: «столь­ко — сколько», «поровну», «одинаково»; «больше», «меньше».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5.Учить уравнивать множества, добавляя или убирая один элемент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	Активизация словаря: учить понимать вопрос «как сделать поровну?»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05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863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967411" cy="897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13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2295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861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89" y="-673770"/>
            <a:ext cx="10635916" cy="797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134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8422" t="47209" r="3178" b="10865"/>
          <a:stretch/>
        </p:blipFill>
        <p:spPr>
          <a:xfrm>
            <a:off x="0" y="737936"/>
            <a:ext cx="12047622" cy="394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872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31" y="-304800"/>
            <a:ext cx="11662611" cy="874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5413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216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026694" y="930442"/>
            <a:ext cx="4216398" cy="2967788"/>
            <a:chOff x="1026694" y="930442"/>
            <a:chExt cx="4216398" cy="2967788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26694" y="930442"/>
              <a:ext cx="1978525" cy="1483894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868904" y="2414336"/>
              <a:ext cx="1978525" cy="1483894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933028" y="930442"/>
              <a:ext cx="1978525" cy="1483894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64567" y="2414336"/>
              <a:ext cx="1978525" cy="1483894"/>
            </a:xfrm>
            <a:prstGeom prst="rect">
              <a:avLst/>
            </a:prstGeom>
          </p:spPr>
        </p:pic>
      </p:grpSp>
      <p:grpSp>
        <p:nvGrpSpPr>
          <p:cNvPr id="13" name="Группа 12"/>
          <p:cNvGrpSpPr/>
          <p:nvPr/>
        </p:nvGrpSpPr>
        <p:grpSpPr>
          <a:xfrm>
            <a:off x="-6537149" y="1672389"/>
            <a:ext cx="6486350" cy="1483894"/>
            <a:chOff x="184484" y="601580"/>
            <a:chExt cx="6486350" cy="1483894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4484" y="601580"/>
              <a:ext cx="1978525" cy="1483894"/>
            </a:xfrm>
            <a:prstGeom prst="rect">
              <a:avLst/>
            </a:prstGeom>
          </p:spPr>
        </p:pic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227133" y="601580"/>
              <a:ext cx="1978525" cy="1483894"/>
            </a:xfrm>
            <a:prstGeom prst="rect">
              <a:avLst/>
            </a:prstGeom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594852" y="601580"/>
              <a:ext cx="1978525" cy="1483894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692309" y="601580"/>
              <a:ext cx="1978525" cy="1483894"/>
            </a:xfrm>
            <a:prstGeom prst="rect">
              <a:avLst/>
            </a:prstGeom>
          </p:spPr>
        </p:pic>
      </p:grp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110898"/>
              </p:ext>
            </p:extLst>
          </p:nvPr>
        </p:nvGraphicFramePr>
        <p:xfrm>
          <a:off x="219242" y="343787"/>
          <a:ext cx="11700042" cy="61853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000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0926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926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20" name="Группа 19"/>
          <p:cNvGrpSpPr/>
          <p:nvPr/>
        </p:nvGrpSpPr>
        <p:grpSpPr>
          <a:xfrm>
            <a:off x="-6101376" y="3761582"/>
            <a:ext cx="6574617" cy="2426209"/>
            <a:chOff x="6865852" y="1643814"/>
            <a:chExt cx="4435711" cy="2426209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7234501">
              <a:off x="6459323" y="2100921"/>
              <a:ext cx="2323019" cy="1509962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7055146">
              <a:off x="7475819" y="2079458"/>
              <a:ext cx="2323019" cy="1509962"/>
            </a:xfrm>
            <a:prstGeom prst="rect">
              <a:avLst/>
            </a:prstGeom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17234501">
              <a:off x="8429618" y="2050343"/>
              <a:ext cx="2323019" cy="1509962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7234501">
              <a:off x="9339821" y="2108281"/>
              <a:ext cx="2413522" cy="1509962"/>
            </a:xfrm>
            <a:prstGeom prst="rect">
              <a:avLst/>
            </a:prstGeom>
          </p:spPr>
        </p:pic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7263" y="4415874"/>
            <a:ext cx="4668253" cy="1948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99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85185E-6 L 0.62122 -0.0062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55" y="-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0.6082 -0.0240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404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8532782"/>
              </p:ext>
            </p:extLst>
          </p:nvPr>
        </p:nvGraphicFramePr>
        <p:xfrm>
          <a:off x="0" y="689811"/>
          <a:ext cx="12384504" cy="14486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Документ" r:id="rId4" imgW="6481313" imgH="6761399" progId="Word.Document.12">
                  <p:embed/>
                </p:oleObj>
              </mc:Choice>
              <mc:Fallback>
                <p:oleObj name="Документ" r:id="rId4" imgW="6481313" imgH="67613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689811"/>
                        <a:ext cx="12384504" cy="14486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968131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-8243893" y="-2030501"/>
            <a:ext cx="9217050" cy="1546730"/>
            <a:chOff x="504466" y="4372807"/>
            <a:chExt cx="5950297" cy="1103564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4466" y="4372807"/>
              <a:ext cx="1655345" cy="1103563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39148" y="4372808"/>
              <a:ext cx="1655345" cy="1103563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99418" y="4372808"/>
              <a:ext cx="1655345" cy="1103563"/>
            </a:xfrm>
            <a:prstGeom prst="rect">
              <a:avLst/>
            </a:prstGeom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19283" y="4372807"/>
              <a:ext cx="1655345" cy="1103563"/>
            </a:xfrm>
            <a:prstGeom prst="rect">
              <a:avLst/>
            </a:prstGeom>
          </p:spPr>
        </p:pic>
      </p:grp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721" y="4431594"/>
            <a:ext cx="4886732" cy="2425374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3704081" y="0"/>
            <a:ext cx="5163220" cy="3998524"/>
            <a:chOff x="2667000" y="3312599"/>
            <a:chExt cx="5163220" cy="3998524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7000" y="4584164"/>
              <a:ext cx="2293889" cy="229388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22984" y="5017234"/>
              <a:ext cx="2293889" cy="229388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70450" y="3312599"/>
              <a:ext cx="2293889" cy="229388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36331" y="3870290"/>
              <a:ext cx="2293889" cy="229388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821120" y="1704635"/>
            <a:ext cx="9217951" cy="231668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022095" y="7373440"/>
            <a:ext cx="9242337" cy="23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8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15 -0.15208 L 0.93255 -0.067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964" y="421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264630"/>
              </p:ext>
            </p:extLst>
          </p:nvPr>
        </p:nvGraphicFramePr>
        <p:xfrm>
          <a:off x="0" y="-5278354"/>
          <a:ext cx="11887199" cy="12549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Документ" r:id="rId4" imgW="6481313" imgH="6761399" progId="Word.Document.12">
                  <p:embed/>
                </p:oleObj>
              </mc:Choice>
              <mc:Fallback>
                <p:oleObj name="Документ" r:id="rId4" imgW="6481313" imgH="67613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5278354"/>
                        <a:ext cx="11887199" cy="12549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9644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Структура действий воспитателя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Формируем понятие </a:t>
            </a:r>
          </a:p>
          <a:p>
            <a:pPr marL="0" indent="0" algn="ctr">
              <a:buNone/>
            </a:pPr>
            <a:r>
              <a:rPr lang="ru-RU" sz="13800" b="1" dirty="0"/>
              <a:t>«один»</a:t>
            </a:r>
          </a:p>
        </p:txBody>
      </p:sp>
    </p:spTree>
    <p:extLst>
      <p:ext uri="{BB962C8B-B14F-4D97-AF65-F5344CB8AC3E}">
        <p14:creationId xmlns:p14="http://schemas.microsoft.com/office/powerpoint/2010/main" val="20329521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018" y="191386"/>
            <a:ext cx="89747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924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4349167"/>
              </p:ext>
            </p:extLst>
          </p:nvPr>
        </p:nvGraphicFramePr>
        <p:xfrm>
          <a:off x="0" y="-342900"/>
          <a:ext cx="11811000" cy="18629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4" name="Документ" r:id="rId4" imgW="6481313" imgH="9450989" progId="Word.Document.12">
                  <p:embed/>
                </p:oleObj>
              </mc:Choice>
              <mc:Fallback>
                <p:oleObj name="Документ" r:id="rId4" imgW="6481313" imgH="94509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342900"/>
                        <a:ext cx="11811000" cy="18629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568827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925478"/>
              </p:ext>
            </p:extLst>
          </p:nvPr>
        </p:nvGraphicFramePr>
        <p:xfrm>
          <a:off x="659218" y="-11738345"/>
          <a:ext cx="10851900" cy="158212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8" name="Документ" r:id="rId4" imgW="6481313" imgH="9450989" progId="Word.Document.12">
                  <p:embed/>
                </p:oleObj>
              </mc:Choice>
              <mc:Fallback>
                <p:oleObj name="Документ" r:id="rId4" imgW="6481313" imgH="945098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9218" y="-11738345"/>
                        <a:ext cx="10851900" cy="158212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45747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1665" y="320375"/>
            <a:ext cx="108535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Замечание. </a:t>
            </a:r>
          </a:p>
          <a:p>
            <a:r>
              <a:rPr lang="ru-RU" sz="2400" dirty="0"/>
              <a:t>Понятия «больше» и «меньше» даются одновременно. Необходимо добиваться от детей различных вариантов ответов на один вопрос и обязательно проговаривать концовки («кругов меньше, чем квадратов»).</a:t>
            </a:r>
          </a:p>
          <a:p>
            <a:r>
              <a:rPr lang="ru-RU" sz="2400" dirty="0"/>
              <a:t>Обучение сравнению множеств по количеству способом приложения идет в той же последовательности, что и способом наложения. Чтобы предотвратить ошибки детей, необходимо:</a:t>
            </a:r>
          </a:p>
          <a:p>
            <a:r>
              <a:rPr lang="ru-RU" sz="2400" dirty="0"/>
              <a:t>•	показать переход от способа сравнения множеств наложением к способу приложения;</a:t>
            </a:r>
          </a:p>
          <a:p>
            <a:r>
              <a:rPr lang="ru-RU" sz="2400" dirty="0"/>
              <a:t>•	обсудить правила работы на карточке, понятия «над» и «под» применительно к ориентировке на листе бумаги;</a:t>
            </a:r>
          </a:p>
          <a:p>
            <a:r>
              <a:rPr lang="ru-RU" sz="2400" dirty="0"/>
              <a:t>•	показать приемы работы сначала на вертикально расположенной плоскости (чтобы не подсовывали один предмет под другой);</a:t>
            </a:r>
          </a:p>
          <a:p>
            <a:r>
              <a:rPr lang="ru-RU" sz="2400" dirty="0"/>
              <a:t>•	требовать проговаривать при работе: «один цветок — одна бабочка,...» (чтобы не увлекались обкладыванием со всех сторон).</a:t>
            </a:r>
          </a:p>
        </p:txBody>
      </p:sp>
    </p:spTree>
    <p:extLst>
      <p:ext uri="{BB962C8B-B14F-4D97-AF65-F5344CB8AC3E}">
        <p14:creationId xmlns:p14="http://schemas.microsoft.com/office/powerpoint/2010/main" val="3871037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977568"/>
              </p:ext>
            </p:extLst>
          </p:nvPr>
        </p:nvGraphicFramePr>
        <p:xfrm>
          <a:off x="244549" y="0"/>
          <a:ext cx="12110483" cy="801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name="Документ" r:id="rId4" imgW="6481313" imgH="4291752" progId="Word.Document.12">
                  <p:embed/>
                </p:oleObj>
              </mc:Choice>
              <mc:Fallback>
                <p:oleObj name="Документ" r:id="rId4" imgW="6481313" imgH="429175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4549" y="0"/>
                        <a:ext cx="12110483" cy="8017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85195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9683" y="1276758"/>
            <a:ext cx="895615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Дидактические игры</a:t>
            </a:r>
          </a:p>
          <a:p>
            <a:r>
              <a:rPr lang="ru-RU" sz="3200" dirty="0"/>
              <a:t>«Зайцы в огороде», «Белки на прогулке», «Угостим кукол чаем», «Петрушкины гости», «Что изменилось?» и др.</a:t>
            </a:r>
          </a:p>
        </p:txBody>
      </p:sp>
    </p:spTree>
    <p:extLst>
      <p:ext uri="{BB962C8B-B14F-4D97-AF65-F5344CB8AC3E}">
        <p14:creationId xmlns:p14="http://schemas.microsoft.com/office/powerpoint/2010/main" val="343172693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8196" y="828809"/>
            <a:ext cx="979258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Задание для самостоятельной работы студентов</a:t>
            </a:r>
          </a:p>
          <a:p>
            <a:endParaRPr lang="ru-RU" sz="2800" dirty="0"/>
          </a:p>
          <a:p>
            <a:r>
              <a:rPr lang="ru-RU" sz="2800" dirty="0"/>
              <a:t>Составить конспект занятия для II младшей группы ДОУ по теме «Сравнение множеств путем приложения» из трех частей: работа с демонстрационным материалом, работа с раздаточным материалом, дидактическая игра (</a:t>
            </a:r>
            <a:r>
              <a:rPr lang="ru-RU" sz="2800"/>
              <a:t>на задачи </a:t>
            </a:r>
            <a:r>
              <a:rPr lang="ru-RU" sz="2800" dirty="0"/>
              <a:t>из других разделов).</a:t>
            </a:r>
          </a:p>
          <a:p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48901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966861"/>
              </p:ext>
            </p:extLst>
          </p:nvPr>
        </p:nvGraphicFramePr>
        <p:xfrm>
          <a:off x="0" y="0"/>
          <a:ext cx="12192000" cy="675293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756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058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2104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22153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Номер про­граммной задачи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Речь воспитателя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Речь детей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7674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Возьми один мяч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 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8146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Какой он? Погладь его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Маленький, красный, гладкий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8146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Что с ним можно делать?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Покатать, поиграть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4073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Покатай, поиграй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65332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Возьми еще один мяч, другой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8146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Расскажи о нем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Большой, синий, гладкий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4073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Дай мне один мяч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4073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1.2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Сколько у тебя мячей?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Один мяч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52363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1,2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А у меня сколько мячей?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Один мяч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66547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2,3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По сколько у нас мячей?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По одному мячу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528146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2,3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Собери все красные мячи в коробку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Один мяч, один мяч,...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02779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Сколько мячей в коробке?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Много мячей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66547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</a:rPr>
                        <a:t>— А у тебя в руках сколько мячей?</a:t>
                      </a:r>
                      <a:endParaRPr lang="ru-RU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Ни одного мяча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545430"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2,3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Собери все синие мячи в корзину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tc>
                  <a:txBody>
                    <a:bodyPr/>
                    <a:lstStyle/>
                    <a:p>
                      <a:pPr marL="0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— Один мяч, один мяч,...</a:t>
                      </a:r>
                      <a:endParaRPr lang="ru-RU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3918" marR="23918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80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Структура действий </a:t>
            </a:r>
            <a:r>
              <a:rPr lang="ru-RU" dirty="0" smtClean="0"/>
              <a:t>воспитателя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Формируем понятия: </a:t>
            </a:r>
          </a:p>
          <a:p>
            <a:pPr marL="0" indent="0" algn="ctr">
              <a:buNone/>
            </a:pPr>
            <a:r>
              <a:rPr lang="ru-RU" sz="13800" b="1" dirty="0"/>
              <a:t>«много», «мало», «</a:t>
            </a:r>
            <a:r>
              <a:rPr lang="ru-RU" sz="13800" b="1" dirty="0" err="1" smtClean="0"/>
              <a:t>больше,меньше</a:t>
            </a:r>
            <a:r>
              <a:rPr lang="ru-RU" sz="13800" b="1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394477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уппа 30"/>
          <p:cNvGrpSpPr/>
          <p:nvPr/>
        </p:nvGrpSpPr>
        <p:grpSpPr>
          <a:xfrm>
            <a:off x="911897" y="276077"/>
            <a:ext cx="9739853" cy="3182490"/>
            <a:chOff x="911897" y="276077"/>
            <a:chExt cx="9739853" cy="3182490"/>
          </a:xfrm>
        </p:grpSpPr>
        <p:grpSp>
          <p:nvGrpSpPr>
            <p:cNvPr id="27" name="Группа 26"/>
            <p:cNvGrpSpPr/>
            <p:nvPr/>
          </p:nvGrpSpPr>
          <p:grpSpPr>
            <a:xfrm>
              <a:off x="911897" y="276077"/>
              <a:ext cx="3300984" cy="3118104"/>
              <a:chOff x="2456914" y="2961542"/>
              <a:chExt cx="3300984" cy="3118104"/>
            </a:xfrm>
          </p:grpSpPr>
          <p:pic>
            <p:nvPicPr>
              <p:cNvPr id="26" name="Рисунок 25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DFCFA"/>
                  </a:clrFrom>
                  <a:clrTo>
                    <a:srgbClr val="FDFCFA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6914" y="2961542"/>
                <a:ext cx="3300984" cy="3118104"/>
              </a:xfrm>
              <a:prstGeom prst="rect">
                <a:avLst/>
              </a:prstGeom>
            </p:spPr>
          </p:pic>
          <p:grpSp>
            <p:nvGrpSpPr>
              <p:cNvPr id="10" name="Группа 9"/>
              <p:cNvGrpSpPr/>
              <p:nvPr/>
            </p:nvGrpSpPr>
            <p:grpSpPr>
              <a:xfrm>
                <a:off x="2862900" y="3714444"/>
                <a:ext cx="2489012" cy="2069911"/>
                <a:chOff x="3970928" y="1432444"/>
                <a:chExt cx="2489012" cy="2069911"/>
              </a:xfrm>
            </p:grpSpPr>
            <p:pic>
              <p:nvPicPr>
                <p:cNvPr id="4" name="Рисунок 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4910" y="1762255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5" name="Рисунок 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0928" y="2238800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6" name="Рисунок 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6507" y="1560388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7" name="Рисунок 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2707" y="2143832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8" name="Рисунок 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4" y="1432444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9" name="Рисунок 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5" y="1984610"/>
                  <a:ext cx="1263555" cy="126355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0" name="Группа 29"/>
            <p:cNvGrpSpPr/>
            <p:nvPr/>
          </p:nvGrpSpPr>
          <p:grpSpPr>
            <a:xfrm>
              <a:off x="7715750" y="522567"/>
              <a:ext cx="2936000" cy="2936000"/>
              <a:chOff x="4530156" y="338021"/>
              <a:chExt cx="2936000" cy="2936000"/>
            </a:xfrm>
          </p:grpSpPr>
          <p:pic>
            <p:nvPicPr>
              <p:cNvPr id="28" name="Рисунок 27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30156" y="338021"/>
                <a:ext cx="2936000" cy="2936000"/>
              </a:xfrm>
              <a:prstGeom prst="rect">
                <a:avLst/>
              </a:prstGeom>
            </p:spPr>
          </p:pic>
          <p:grpSp>
            <p:nvGrpSpPr>
              <p:cNvPr id="19" name="Группа 18"/>
              <p:cNvGrpSpPr/>
              <p:nvPr/>
            </p:nvGrpSpPr>
            <p:grpSpPr>
              <a:xfrm>
                <a:off x="4671230" y="585663"/>
                <a:ext cx="2489012" cy="2069911"/>
                <a:chOff x="3970928" y="1432444"/>
                <a:chExt cx="2489012" cy="2069911"/>
              </a:xfrm>
            </p:grpSpPr>
            <p:pic>
              <p:nvPicPr>
                <p:cNvPr id="20" name="Рисунок 19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4910" y="1762255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21" name="Рисунок 20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0928" y="2238800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22" name="Рисунок 21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6507" y="1560388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23" name="Рисунок 22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2707" y="2143832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24" name="Рисунок 23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4" y="1432444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>
                <a:blip r:embed="rId6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5" y="1984610"/>
                  <a:ext cx="1263555" cy="1263555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32" name="Группа 31"/>
          <p:cNvGrpSpPr/>
          <p:nvPr/>
        </p:nvGrpSpPr>
        <p:grpSpPr>
          <a:xfrm>
            <a:off x="911897" y="2935088"/>
            <a:ext cx="9739853" cy="3182490"/>
            <a:chOff x="911897" y="276077"/>
            <a:chExt cx="9739853" cy="3182490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911897" y="276077"/>
              <a:ext cx="3300984" cy="3118104"/>
              <a:chOff x="2456914" y="2961542"/>
              <a:chExt cx="3300984" cy="3118104"/>
            </a:xfrm>
          </p:grpSpPr>
          <p:pic>
            <p:nvPicPr>
              <p:cNvPr id="43" name="Рисунок 42"/>
              <p:cNvPicPr>
                <a:picLocks noChangeAspect="1"/>
              </p:cNvPicPr>
              <p:nvPr/>
            </p:nvPicPr>
            <p:blipFill>
              <a:blip r:embed="rId2" cstate="print">
                <a:clrChange>
                  <a:clrFrom>
                    <a:srgbClr val="FDFCFA"/>
                  </a:clrFrom>
                  <a:clrTo>
                    <a:srgbClr val="FDFCFA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56914" y="2961542"/>
                <a:ext cx="3300984" cy="3118104"/>
              </a:xfrm>
              <a:prstGeom prst="rect">
                <a:avLst/>
              </a:prstGeom>
            </p:spPr>
          </p:pic>
          <p:grpSp>
            <p:nvGrpSpPr>
              <p:cNvPr id="44" name="Группа 43"/>
              <p:cNvGrpSpPr/>
              <p:nvPr/>
            </p:nvGrpSpPr>
            <p:grpSpPr>
              <a:xfrm>
                <a:off x="2862900" y="3842388"/>
                <a:ext cx="1819134" cy="1941967"/>
                <a:chOff x="3970928" y="1560388"/>
                <a:chExt cx="1819134" cy="1941967"/>
              </a:xfrm>
            </p:grpSpPr>
            <p:pic>
              <p:nvPicPr>
                <p:cNvPr id="45" name="Рисунок 4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4910" y="1762255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46" name="Рисунок 4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0928" y="2238800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47" name="Рисунок 4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6507" y="1560388"/>
                  <a:ext cx="1263555" cy="126355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4" name="Группа 33"/>
            <p:cNvGrpSpPr/>
            <p:nvPr/>
          </p:nvGrpSpPr>
          <p:grpSpPr>
            <a:xfrm>
              <a:off x="7715750" y="522567"/>
              <a:ext cx="2936000" cy="2936000"/>
              <a:chOff x="4530156" y="338021"/>
              <a:chExt cx="2936000" cy="2936000"/>
            </a:xfrm>
          </p:grpSpPr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30156" y="338021"/>
                <a:ext cx="2936000" cy="2936000"/>
              </a:xfrm>
              <a:prstGeom prst="rect">
                <a:avLst/>
              </a:prstGeom>
            </p:spPr>
          </p:pic>
          <p:grpSp>
            <p:nvGrpSpPr>
              <p:cNvPr id="36" name="Группа 35"/>
              <p:cNvGrpSpPr/>
              <p:nvPr/>
            </p:nvGrpSpPr>
            <p:grpSpPr>
              <a:xfrm>
                <a:off x="4671230" y="585663"/>
                <a:ext cx="2489012" cy="2069911"/>
                <a:chOff x="3970928" y="1432444"/>
                <a:chExt cx="2489012" cy="2069911"/>
              </a:xfrm>
            </p:grpSpPr>
            <p:pic>
              <p:nvPicPr>
                <p:cNvPr id="37" name="Рисунок 36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4910" y="1762255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38" name="Рисунок 37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970928" y="2238800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39" name="Рисунок 38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26507" y="1560388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40" name="Рисунок 39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2707" y="2143832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41" name="Рисунок 40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4" y="1432444"/>
                  <a:ext cx="1263555" cy="1263555"/>
                </a:xfrm>
                <a:prstGeom prst="rect">
                  <a:avLst/>
                </a:prstGeom>
              </p:spPr>
            </p:pic>
            <p:pic>
              <p:nvPicPr>
                <p:cNvPr id="42" name="Рисунок 41"/>
                <p:cNvPicPr>
                  <a:picLocks noChangeAspect="1"/>
                </p:cNvPicPr>
                <p:nvPr/>
              </p:nvPicPr>
              <p:blipFill>
                <a:blip r:embed="rId4" cstate="print">
                  <a:duotone>
                    <a:schemeClr val="accent5">
                      <a:shade val="45000"/>
                      <a:satMod val="135000"/>
                    </a:schemeClr>
                    <a:prstClr val="white"/>
                  </a:duoton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96385" y="1984610"/>
                  <a:ext cx="1263555" cy="1263555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10882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221874"/>
              </p:ext>
            </p:extLst>
          </p:nvPr>
        </p:nvGraphicFramePr>
        <p:xfrm>
          <a:off x="1" y="0"/>
          <a:ext cx="12014200" cy="67257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810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33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198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8711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Номер про­</a:t>
                      </a:r>
                      <a:r>
                        <a:rPr lang="ru-RU" sz="1600" spc="5" dirty="0">
                          <a:effectLst/>
                        </a:rPr>
                        <a:t>граммной </a:t>
                      </a:r>
                      <a:r>
                        <a:rPr lang="ru-RU" sz="1600" spc="-10" dirty="0">
                          <a:effectLst/>
                        </a:rPr>
                        <a:t>задачи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Речь воспитателя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Речь детей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12622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Сколько мячей в корзине?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Много мячей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6311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А в коробке?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Много мячей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485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2,3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По сколько синих и красных мячей?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Синих и красных мячей по многу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48588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— Дай мне несколько красных мячей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31451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1098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— Сколько красных мячей осталось в коробке?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8610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Мало мячей. Немного мячей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65906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spc="-25">
                          <a:effectLst/>
                        </a:rPr>
                        <a:t>2,4(а)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11303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— Где больше мячей: в коробке или в корзине?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27876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В корзине мячей больше, чем в коробке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12622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spc="-25">
                          <a:effectLst/>
                        </a:rPr>
                        <a:t>2,4(а)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— Где меньше мячей?</a:t>
                      </a:r>
                      <a:endParaRPr lang="ru-RU" sz="20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0" marR="2667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— В коробке мячей меньше, чем в корзине</a:t>
                      </a:r>
                      <a:endParaRPr lang="ru-RU" sz="20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25400" marR="2540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8394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1319" y="290352"/>
            <a:ext cx="115596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Найдите  в речи воспитателя и детей все слова, которые являются математическими понятиями. Укажите номера математических задач(или задачу) напротив каждого задания или вопроса.</a:t>
            </a:r>
          </a:p>
        </p:txBody>
      </p:sp>
    </p:spTree>
    <p:extLst>
      <p:ext uri="{BB962C8B-B14F-4D97-AF65-F5344CB8AC3E}">
        <p14:creationId xmlns:p14="http://schemas.microsoft.com/office/powerpoint/2010/main" val="179928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9198316"/>
              </p:ext>
            </p:extLst>
          </p:nvPr>
        </p:nvGraphicFramePr>
        <p:xfrm>
          <a:off x="177420" y="255688"/>
          <a:ext cx="12737911" cy="6758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Документ" r:id="rId4" imgW="6481313" imgH="3226203" progId="Word.Document.12">
                  <p:embed/>
                </p:oleObj>
              </mc:Choice>
              <mc:Fallback>
                <p:oleObj name="Документ" r:id="rId4" imgW="6481313" imgH="322620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7420" y="255688"/>
                        <a:ext cx="12737911" cy="67584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4300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1761</Words>
  <Application>Microsoft Office PowerPoint</Application>
  <PresentationFormat>Произвольный</PresentationFormat>
  <Paragraphs>347</Paragraphs>
  <Slides>36</Slides>
  <Notes>1</Notes>
  <HiddenSlides>9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Документ</vt:lpstr>
      <vt:lpstr>МЕТОДИКА РАЗВИТИЯ  КОЛИЧЕСТВЕННЫХ ПРЕДСТАВЛЕНИЙ У ДОШКОЛЬНИКОВ В ПЕРИОД  ДОЧИСЛОВОЙ ДЕЯТЕЛЬНОСТИ (3-4 ГОДА) </vt:lpstr>
      <vt:lpstr>задачи</vt:lpstr>
      <vt:lpstr>Структура действий воспитателя</vt:lpstr>
      <vt:lpstr>Презентация PowerPoint</vt:lpstr>
      <vt:lpstr>Структура действий воспитателя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РАЗВИТИЯ  КОЛИЧЕСТВЕННЫХ ПРЕДСТАВЛЕНИЙ У ДОШКОЛЬНИКОВ В ПЕРИОД  ДОЧИСЛОВОЙ ДЕЯТЕЛЬНОСТИ (3-4 ГОДА)</dc:title>
  <dc:creator>Егор Ефимин</dc:creator>
  <cp:lastModifiedBy>Пользователь Windows</cp:lastModifiedBy>
  <cp:revision>14</cp:revision>
  <dcterms:created xsi:type="dcterms:W3CDTF">2018-01-30T18:49:12Z</dcterms:created>
  <dcterms:modified xsi:type="dcterms:W3CDTF">2022-12-06T04:52:20Z</dcterms:modified>
</cp:coreProperties>
</file>