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2" r:id="rId8"/>
    <p:sldId id="271" r:id="rId9"/>
    <p:sldId id="261" r:id="rId10"/>
    <p:sldId id="269" r:id="rId11"/>
    <p:sldId id="270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3C3C"/>
    <a:srgbClr val="0071BA"/>
    <a:srgbClr val="374E60"/>
    <a:srgbClr val="748A98"/>
    <a:srgbClr val="4F9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70" d="100"/>
          <a:sy n="70" d="100"/>
        </p:scale>
        <p:origin x="-13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7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10/6/2021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3659" y="4257502"/>
            <a:ext cx="5507175" cy="1845755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3C3C3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</a:t>
            </a:r>
            <a:r>
              <a:rPr lang="ru-RU" sz="4400" b="1" dirty="0">
                <a:solidFill>
                  <a:srgbClr val="3C3C3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</a:t>
            </a:r>
            <a:r>
              <a:rPr lang="ru-RU" sz="4400" b="1" dirty="0" smtClean="0">
                <a:solidFill>
                  <a:srgbClr val="3C3C3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родителям справится и не навредить ребенку в ситуации постоянного «Я хочу»?»</a:t>
            </a:r>
            <a:endParaRPr lang="en-US" sz="4400" b="1" dirty="0">
              <a:solidFill>
                <a:srgbClr val="3C3C3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несколько родительских посланий, развивающих самостоятельность ребенка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45091" y="2077218"/>
            <a:ext cx="74344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27346" y="1880765"/>
            <a:ext cx="78667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Отказывая, помогайте найти адекватную замену желанию, проясняйте, что может быть для ребенка адекватной заменой</a:t>
            </a:r>
          </a:p>
          <a:p>
            <a:pPr indent="457200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 вместе решим, подходит тебе это или нет. Что сейчас лучше?»</a:t>
            </a:r>
          </a:p>
          <a:p>
            <a:pPr indent="4572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беспокоюсь за тебя и поэтому пока не решаюсь позволить, но я верю, что ты уже скоро сможешь это делать сам…»</a:t>
            </a:r>
          </a:p>
          <a:p>
            <a:pPr indent="4572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«Может тебе папа (бабушка) поможет…»</a:t>
            </a:r>
          </a:p>
          <a:p>
            <a:pPr indent="45720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опыт накапливает ребенок в этой ситуаций?</a:t>
            </a:r>
          </a:p>
          <a:p>
            <a:pPr indent="457200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опыт исследования окружающей среды для поиска объекта удовлетворения своих желаний; учится творческому приспособлению в принятии реальности, отсрочке исполнения и безопасного предъявления своих желаний.</a:t>
            </a:r>
          </a:p>
        </p:txBody>
      </p:sp>
    </p:spTree>
    <p:extLst>
      <p:ext uri="{BB962C8B-B14F-4D97-AF65-F5344CB8AC3E}">
        <p14:creationId xmlns:p14="http://schemas.microsoft.com/office/powerpoint/2010/main" val="363156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несколько родительских посланий, развивающих самостоятельность ребенка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45091" y="2077218"/>
            <a:ext cx="74344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27346" y="1880765"/>
            <a:ext cx="78667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Откладывая удовлетворение желания ребенка, даём ему поддержку в переживании невозможности осуществления желания в данный момент</a:t>
            </a:r>
          </a:p>
          <a:p>
            <a:pPr indent="457200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вижу, что ты чувствуешь себя расстроенным (рассерженным)! Не всегда все идет так, как бы мы хотели… Я чувствую то же самое, когда все получается не так, как я хотела бы…»</a:t>
            </a:r>
          </a:p>
          <a:p>
            <a:pPr indent="4572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знаю, что ты разочарована, и всё же прошу тебя, выполни мою просьбу»</a:t>
            </a:r>
          </a:p>
          <a:p>
            <a:pPr indent="457200" algn="just"/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Какой опыт накапливает ребенок в этой ситуаций?</a:t>
            </a:r>
          </a:p>
          <a:p>
            <a:pPr indent="457200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опыт честного и искреннего присутствия взрослого в момент отказа и переживания им разочарования или обиды; он получает поддержку в преодолении ощущения безнадежности и невозможности удовлетворить свое желание.</a:t>
            </a:r>
          </a:p>
        </p:txBody>
      </p:sp>
    </p:spTree>
    <p:extLst>
      <p:ext uri="{BB962C8B-B14F-4D97-AF65-F5344CB8AC3E}">
        <p14:creationId xmlns:p14="http://schemas.microsoft.com/office/powerpoint/2010/main" val="204772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1274119" y="1627275"/>
            <a:ext cx="3474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5446" y="537867"/>
            <a:ext cx="77392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 подход к детям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чтобы направлять волю ребенка, вызывая в нем желание следовать нашим указаниям. Чем меньше ребенок, тем он больше нуждается в руководстве со стороны родителей. Вот эту «потребность» и следует использовать нам, взрослым, для того, чтобы повести за собой детское сознание, руководя таким образом его поведением, действиями и поступками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312" y="3584855"/>
            <a:ext cx="4473054" cy="2982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9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72584" y="380889"/>
            <a:ext cx="673260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</a:t>
            </a:r>
            <a:r>
              <a:rPr lang="ru-RU" sz="4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за внимание</a:t>
            </a:r>
            <a:r>
              <a:rPr lang="ru-RU" sz="4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!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584" y="1500052"/>
            <a:ext cx="7110445" cy="4740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3481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85370" y="203200"/>
            <a:ext cx="8128001" cy="2730829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сожалению, еще у многих родителей существует мнение, что для ребенка детство будет счастливым лишь тогда, когда все его желания и прихоти беспрекословно выполняются. Он это любит, он это хочет, он просит это купить, он это не ест. Одержимые в стремлении доставить ребенку радость и удовольствия, подобные родители не заглядывают вперед, не думают о будущем ребенка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166" y="2934030"/>
            <a:ext cx="5387455" cy="359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5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…Детская избалованность. Откуда берет она истоки?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972458" y="1627274"/>
            <a:ext cx="796834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ремя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такое, когда наши запросы легко удовлетворяются. Поэтому нужно уметь регулировать детские удовольствия. Иначе может наступить пресыщение, и тогда уже ребенка ничем не удивишь. То, что он имеет, его уже не устраивает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«У других лучше. Дай еще!».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одна из причин детской избалованности. Но есть и другие, более серьезные. Это родительское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попустительство.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632" y="4326103"/>
            <a:ext cx="2938817" cy="220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827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914400" y="219388"/>
            <a:ext cx="796834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Нормы поведения ребенка закладываются в семье с первых дней его жизни. От родителей зависит, каким оно будет. Все, что мы видим в наших детях – хорошее и плохое, - результат воспитания.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Случается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взрослые вместо того чтобы помочь разобраться ребенку в том, что хорошо, а что плохо, сами возводят плохое в положительное только для того, чтобы оправдать собственные неприглядные поступки.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178" y="3129337"/>
            <a:ext cx="5410786" cy="360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22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940290" y="103275"/>
            <a:ext cx="77682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Нередко наша требовательность бывает двуликой: строго спрашиваем с ребенка, если тот поступил недозволительно по отношению к нам, родителям, но закрываем глаза, если так он поступил по отношению к посторонним; нетерпимы к малейшим нарушениям поведения «чужих» детей, но не замечаем даже серьезных проступков своих.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282" y="2780931"/>
            <a:ext cx="5742296" cy="3828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285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/>
          <p:cNvSpPr/>
          <p:nvPr/>
        </p:nvSpPr>
        <p:spPr>
          <a:xfrm>
            <a:off x="1274119" y="275771"/>
            <a:ext cx="75941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30513" y="275772"/>
            <a:ext cx="78377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первого года нужно так воспитывать, чтобы он мог быть активным, стремиться к чему-то, чего-то требовать, добиваться, и в то же время так нужно воспитывать, чтобы у него постепенно образовывались тормоза для таких его желаний, которые уже являются вредными или уводящими его дальше, чем это можно в его возрасте. Найти это чувство меры между активностью и тормозами значит решить вопрос о воспитании.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458" y="3322760"/>
            <a:ext cx="4901821" cy="326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155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реагировать на детское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"хочу"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75657" y="1690690"/>
            <a:ext cx="78086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ребенка - это игра, поэтому, играя - мы воспитываем и развиваем своих детей.</a:t>
            </a:r>
          </a:p>
          <a:p>
            <a:pPr indent="457200" algn="just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Хочу! Купи куклу, машинку, велосипед...!"</a:t>
            </a:r>
          </a:p>
          <a:p>
            <a:pPr indent="457200"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родитель не может купить дорогостоящую куклу, то можно, переориентировав свое чадо на что-то другое, сказать: "Посмотри из какой это сказки картинка на пакетике? Помнишь мы читали?" Вспомнили сказку, купили пакетик, туда положили замечательный шарик или любую другую мелкую игрушку - и ребенок доволен. Для ребенка не важна цена игрушки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391" y="4553012"/>
            <a:ext cx="2694580" cy="2187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10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реагировать на детское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"хочу"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75657" y="1690690"/>
            <a:ext cx="78086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Нечестность, как выход из конфликта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распространенная ситуация, в которой родители прибегают к лукавству, это момент отказа ребенку в желаемом.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Переключение внимания.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маленьких детей очень неустойчиво, а желания – изменчивы, как северное сияние. Даже если малыш уже немного говорит, вы всегда имеете возможность отвлечь его любым подходящим способом. Однако, ваши попытки переключить внимание «разбушевавшегося» чада после определенного возраста (2-2.5 года) становятся родственны игнорированию и неуважению к его личности.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Обесценивание.</a:t>
            </a:r>
          </a:p>
          <a:p>
            <a:pPr indent="457200"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реагируют на неожиданное «хочу» таким способом: «Зачем тебе эта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тебя дома ведь гораздо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лучше». </a:t>
            </a:r>
          </a:p>
        </p:txBody>
      </p:sp>
    </p:spTree>
    <p:extLst>
      <p:ext uri="{BB962C8B-B14F-4D97-AF65-F5344CB8AC3E}">
        <p14:creationId xmlns:p14="http://schemas.microsoft.com/office/powerpoint/2010/main" val="303408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несколько родительских посланий, развивающих самостоятельность ребенка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245091" y="2077218"/>
            <a:ext cx="74344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8946" y="2292661"/>
            <a:ext cx="78667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200" i="1" dirty="0" smtClean="0"/>
              <a:t>1. 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ограничить удовлетворение желания во времени и объеме, но не лишайте ребенка контакта</a:t>
            </a:r>
          </a:p>
          <a:p>
            <a:pPr indent="4572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тревожусь за тебя и потому лучше ограничимся этим…»</a:t>
            </a:r>
          </a:p>
          <a:p>
            <a:pPr indent="4572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«Выбери что-то одно»</a:t>
            </a:r>
          </a:p>
          <a:p>
            <a:pPr indent="4572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не забыла, что ты хочешь…, но подожди пять минут»</a:t>
            </a:r>
          </a:p>
          <a:p>
            <a:pPr indent="4572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«Я вижу, что ты хочешь. Тебе этого достаточно?»</a:t>
            </a:r>
          </a:p>
          <a:p>
            <a:pPr indent="4572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опыт накапливает ребенок в этой ситуаций?</a:t>
            </a:r>
          </a:p>
          <a:p>
            <a:pPr indent="457200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опыт признания своего права иметь желания, права звать родителя и чего-то желать, тянуться к родителю, учится внутренней уверенности.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93034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994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Консультация для родителей на тему: «Как родителям справится и не навредить ребенку в ситуации постоянного «Я хочу»?»</vt:lpstr>
      <vt:lpstr>Презентация PowerPoint</vt:lpstr>
      <vt:lpstr>…Детская избалованность. Откуда берет она истоки?</vt:lpstr>
      <vt:lpstr>Презентация PowerPoint</vt:lpstr>
      <vt:lpstr>Презентация PowerPoint</vt:lpstr>
      <vt:lpstr>Презентация PowerPoint</vt:lpstr>
      <vt:lpstr>Как реагировать на детское  "хочу"</vt:lpstr>
      <vt:lpstr>Как реагировать на детское  "хочу"</vt:lpstr>
      <vt:lpstr>Вот несколько родительских посланий, развивающих самостоятельность ребенка.</vt:lpstr>
      <vt:lpstr>Вот несколько родительских посланий, развивающих самостоятельность ребенка.</vt:lpstr>
      <vt:lpstr>Вот несколько родительских посланий, развивающих самостоятельность ребенка.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Админ</cp:lastModifiedBy>
  <cp:revision>29</cp:revision>
  <dcterms:created xsi:type="dcterms:W3CDTF">2019-02-21T15:01:25Z</dcterms:created>
  <dcterms:modified xsi:type="dcterms:W3CDTF">2021-10-06T11:59:36Z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443524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