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9" r:id="rId1"/>
  </p:sldMasterIdLst>
  <p:sldIdLst>
    <p:sldId id="257" r:id="rId2"/>
    <p:sldId id="258" r:id="rId3"/>
    <p:sldId id="259" r:id="rId4"/>
    <p:sldId id="261" r:id="rId5"/>
    <p:sldId id="275" r:id="rId6"/>
    <p:sldId id="274" r:id="rId7"/>
    <p:sldId id="269" r:id="rId8"/>
    <p:sldId id="272" r:id="rId9"/>
    <p:sldId id="270" r:id="rId10"/>
    <p:sldId id="273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howGuides="1">
      <p:cViewPr varScale="1">
        <p:scale>
          <a:sx n="113" d="100"/>
          <a:sy n="113" d="100"/>
        </p:scale>
        <p:origin x="51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2E417-5F45-4CBD-AEF8-95048E7B5C9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2C9E-3229-4D78-8EDB-28C548B1E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085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2E417-5F45-4CBD-AEF8-95048E7B5C9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2C9E-3229-4D78-8EDB-28C548B1E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77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2E417-5F45-4CBD-AEF8-95048E7B5C9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2C9E-3229-4D78-8EDB-28C548B1E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850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721462-A9E1-4536-9F2D-B2F8F2185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599" cy="1325563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D1B458C-BFE5-4FED-890B-A3C81CBD9E00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74EC097-BE1E-47C5-A4A4-558BFD9F9C06}"/>
              </a:ext>
            </a:extLst>
          </p:cNvPr>
          <p:cNvSpPr/>
          <p:nvPr userDrawn="1"/>
        </p:nvSpPr>
        <p:spPr>
          <a:xfrm>
            <a:off x="12450" y="6772425"/>
            <a:ext cx="12192000" cy="9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ECD6CA42-8F84-4EF7-AC44-C6D7CA7B5256}"/>
              </a:ext>
            </a:extLst>
          </p:cNvPr>
          <p:cNvGrpSpPr/>
          <p:nvPr userDrawn="1"/>
        </p:nvGrpSpPr>
        <p:grpSpPr>
          <a:xfrm>
            <a:off x="0" y="49500"/>
            <a:ext cx="2844750" cy="274500"/>
            <a:chOff x="5228062" y="49500"/>
            <a:chExt cx="2844750" cy="274500"/>
          </a:xfrm>
          <a:solidFill>
            <a:schemeClr val="accent2"/>
          </a:solidFill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EF73193D-4957-4A8F-A457-261D1530DEC3}"/>
                </a:ext>
              </a:extLst>
            </p:cNvPr>
            <p:cNvSpPr/>
            <p:nvPr userDrawn="1"/>
          </p:nvSpPr>
          <p:spPr>
            <a:xfrm>
              <a:off x="5228062" y="49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Блок-схема: объединение 10">
              <a:extLst>
                <a:ext uri="{FF2B5EF4-FFF2-40B4-BE49-F238E27FC236}">
                  <a16:creationId xmlns:a16="http://schemas.microsoft.com/office/drawing/2014/main" id="{9CA2CB59-7E2E-4FE6-B4DA-BC82267C4973}"/>
                </a:ext>
              </a:extLst>
            </p:cNvPr>
            <p:cNvSpPr/>
            <p:nvPr userDrawn="1"/>
          </p:nvSpPr>
          <p:spPr>
            <a:xfrm>
              <a:off x="7465312" y="495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F77822EB-8A6C-4A70-8594-303E6651250C}"/>
              </a:ext>
            </a:extLst>
          </p:cNvPr>
          <p:cNvGrpSpPr/>
          <p:nvPr userDrawn="1"/>
        </p:nvGrpSpPr>
        <p:grpSpPr>
          <a:xfrm>
            <a:off x="9382650" y="6596925"/>
            <a:ext cx="2844750" cy="274500"/>
            <a:chOff x="9347250" y="6571200"/>
            <a:chExt cx="2844750" cy="274500"/>
          </a:xfrm>
          <a:solidFill>
            <a:schemeClr val="accent2"/>
          </a:solidFill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1DA2A97F-749F-48D2-AE48-5762F540EF28}"/>
                </a:ext>
              </a:extLst>
            </p:cNvPr>
            <p:cNvSpPr/>
            <p:nvPr userDrawn="1"/>
          </p:nvSpPr>
          <p:spPr>
            <a:xfrm>
              <a:off x="9651000" y="65712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Блок-схема: объединение 13">
              <a:extLst>
                <a:ext uri="{FF2B5EF4-FFF2-40B4-BE49-F238E27FC236}">
                  <a16:creationId xmlns:a16="http://schemas.microsoft.com/office/drawing/2014/main" id="{3E93E1D6-3B3B-47F6-966E-B20E50008B90}"/>
                </a:ext>
              </a:extLst>
            </p:cNvPr>
            <p:cNvSpPr/>
            <p:nvPr userDrawn="1"/>
          </p:nvSpPr>
          <p:spPr>
            <a:xfrm rot="10800000">
              <a:off x="9347250" y="65712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Текст 18">
            <a:extLst>
              <a:ext uri="{FF2B5EF4-FFF2-40B4-BE49-F238E27FC236}">
                <a16:creationId xmlns:a16="http://schemas.microsoft.com/office/drawing/2014/main" id="{57C0137E-3F0D-4D70-B2CA-0E5AD27AD1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0" y="2033588"/>
            <a:ext cx="10444163" cy="4049712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  <a:lvl2pPr marL="457200" indent="0">
              <a:buNone/>
              <a:defRPr>
                <a:solidFill>
                  <a:schemeClr val="accent1"/>
                </a:solidFill>
              </a:defRPr>
            </a:lvl2pPr>
            <a:lvl3pPr marL="914400" indent="0">
              <a:buNone/>
              <a:defRPr>
                <a:solidFill>
                  <a:schemeClr val="accent1"/>
                </a:solidFill>
              </a:defRPr>
            </a:lvl3pPr>
            <a:lvl4pPr marL="1371600" indent="0">
              <a:buNone/>
              <a:defRPr>
                <a:solidFill>
                  <a:schemeClr val="accent1"/>
                </a:solidFill>
              </a:defRPr>
            </a:lvl4pPr>
            <a:lvl5pPr marL="1828800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71938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721462-A9E1-4536-9F2D-B2F8F2185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8" y="365125"/>
            <a:ext cx="5257801" cy="1325563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18D8509-D379-49B3-A4FE-EDBEE0641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0FB3E60-2F82-4C12-95B3-7ACC1B0E5862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D1B458C-BFE5-4FED-890B-A3C81CBD9E00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74EC097-BE1E-47C5-A4A4-558BFD9F9C06}"/>
              </a:ext>
            </a:extLst>
          </p:cNvPr>
          <p:cNvSpPr/>
          <p:nvPr userDrawn="1"/>
        </p:nvSpPr>
        <p:spPr>
          <a:xfrm>
            <a:off x="12450" y="6772425"/>
            <a:ext cx="12192000" cy="9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8" name="Рисунок 2">
            <a:extLst>
              <a:ext uri="{FF2B5EF4-FFF2-40B4-BE49-F238E27FC236}">
                <a16:creationId xmlns:a16="http://schemas.microsoft.com/office/drawing/2014/main" id="{17DD4B55-CA6E-4B68-97C9-646C6EC1FBE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850" y="-575"/>
            <a:ext cx="5186362" cy="6858575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ECD6CA42-8F84-4EF7-AC44-C6D7CA7B5256}"/>
              </a:ext>
            </a:extLst>
          </p:cNvPr>
          <p:cNvGrpSpPr/>
          <p:nvPr userDrawn="1"/>
        </p:nvGrpSpPr>
        <p:grpSpPr>
          <a:xfrm>
            <a:off x="5207212" y="36075"/>
            <a:ext cx="2844750" cy="274500"/>
            <a:chOff x="5228062" y="49500"/>
            <a:chExt cx="2844750" cy="274500"/>
          </a:xfrm>
          <a:solidFill>
            <a:schemeClr val="accent2"/>
          </a:solidFill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EF73193D-4957-4A8F-A457-261D1530DEC3}"/>
                </a:ext>
              </a:extLst>
            </p:cNvPr>
            <p:cNvSpPr/>
            <p:nvPr userDrawn="1"/>
          </p:nvSpPr>
          <p:spPr>
            <a:xfrm>
              <a:off x="5228062" y="49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11" name="Блок-схема: объединение 10">
              <a:extLst>
                <a:ext uri="{FF2B5EF4-FFF2-40B4-BE49-F238E27FC236}">
                  <a16:creationId xmlns:a16="http://schemas.microsoft.com/office/drawing/2014/main" id="{9CA2CB59-7E2E-4FE6-B4DA-BC82267C4973}"/>
                </a:ext>
              </a:extLst>
            </p:cNvPr>
            <p:cNvSpPr/>
            <p:nvPr userDrawn="1"/>
          </p:nvSpPr>
          <p:spPr>
            <a:xfrm>
              <a:off x="7465312" y="495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F77822EB-8A6C-4A70-8594-303E6651250C}"/>
              </a:ext>
            </a:extLst>
          </p:cNvPr>
          <p:cNvGrpSpPr/>
          <p:nvPr userDrawn="1"/>
        </p:nvGrpSpPr>
        <p:grpSpPr>
          <a:xfrm>
            <a:off x="9382650" y="6596925"/>
            <a:ext cx="2844750" cy="274500"/>
            <a:chOff x="9347250" y="6571200"/>
            <a:chExt cx="2844750" cy="274500"/>
          </a:xfrm>
          <a:solidFill>
            <a:schemeClr val="accent2"/>
          </a:solidFill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1DA2A97F-749F-48D2-AE48-5762F540EF28}"/>
                </a:ext>
              </a:extLst>
            </p:cNvPr>
            <p:cNvSpPr/>
            <p:nvPr userDrawn="1"/>
          </p:nvSpPr>
          <p:spPr>
            <a:xfrm>
              <a:off x="9651000" y="65712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14" name="Блок-схема: объединение 13">
              <a:extLst>
                <a:ext uri="{FF2B5EF4-FFF2-40B4-BE49-F238E27FC236}">
                  <a16:creationId xmlns:a16="http://schemas.microsoft.com/office/drawing/2014/main" id="{3E93E1D6-3B3B-47F6-966E-B20E50008B90}"/>
                </a:ext>
              </a:extLst>
            </p:cNvPr>
            <p:cNvSpPr/>
            <p:nvPr userDrawn="1"/>
          </p:nvSpPr>
          <p:spPr>
            <a:xfrm rot="10800000">
              <a:off x="9347250" y="65712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  <p:sp>
        <p:nvSpPr>
          <p:cNvPr id="16" name="Текст 18">
            <a:extLst>
              <a:ext uri="{FF2B5EF4-FFF2-40B4-BE49-F238E27FC236}">
                <a16:creationId xmlns:a16="http://schemas.microsoft.com/office/drawing/2014/main" id="{57C0137E-3F0D-4D70-B2CA-0E5AD27AD1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2033588"/>
            <a:ext cx="5186363" cy="404971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76985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ользовательский маке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1">
            <a:extLst>
              <a:ext uri="{FF2B5EF4-FFF2-40B4-BE49-F238E27FC236}">
                <a16:creationId xmlns:a16="http://schemas.microsoft.com/office/drawing/2014/main" id="{AC7B45C4-0029-484F-BC10-E13FF5623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50" y="234000"/>
            <a:ext cx="11341100" cy="1035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7" name="Рисунок 2">
            <a:extLst>
              <a:ext uri="{FF2B5EF4-FFF2-40B4-BE49-F238E27FC236}">
                <a16:creationId xmlns:a16="http://schemas.microsoft.com/office/drawing/2014/main" id="{F8FF044D-1DB9-4B7C-9D24-F0D3A3DD3C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5450" y="2303463"/>
            <a:ext cx="4005550" cy="162083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Рисунок 2">
            <a:extLst>
              <a:ext uri="{FF2B5EF4-FFF2-40B4-BE49-F238E27FC236}">
                <a16:creationId xmlns:a16="http://schemas.microsoft.com/office/drawing/2014/main" id="{738784A2-81B9-4C54-8F48-52CB72EF971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95341" y="2303463"/>
            <a:ext cx="4005550" cy="162083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19" name="Рисунок 2">
            <a:extLst>
              <a:ext uri="{FF2B5EF4-FFF2-40B4-BE49-F238E27FC236}">
                <a16:creationId xmlns:a16="http://schemas.microsoft.com/office/drawing/2014/main" id="{21C4B4FC-EB7C-4B83-9B03-36AC76ADC66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761675" y="2303463"/>
            <a:ext cx="3004875" cy="162083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0" name="Рисунок 2">
            <a:extLst>
              <a:ext uri="{FF2B5EF4-FFF2-40B4-BE49-F238E27FC236}">
                <a16:creationId xmlns:a16="http://schemas.microsoft.com/office/drawing/2014/main" id="{FC421DAD-9956-40BC-B396-121BDF52207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25450" y="4058163"/>
            <a:ext cx="3004875" cy="162083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Рисунок 2">
            <a:extLst>
              <a:ext uri="{FF2B5EF4-FFF2-40B4-BE49-F238E27FC236}">
                <a16:creationId xmlns:a16="http://schemas.microsoft.com/office/drawing/2014/main" id="{0596AFFC-6327-4316-8A52-555C5499A3E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606109" y="4058163"/>
            <a:ext cx="4005550" cy="162083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Рисунок 2">
            <a:extLst>
              <a:ext uri="{FF2B5EF4-FFF2-40B4-BE49-F238E27FC236}">
                <a16:creationId xmlns:a16="http://schemas.microsoft.com/office/drawing/2014/main" id="{709A8CBC-B10E-4729-8664-C17D4F6947A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76000" y="4058163"/>
            <a:ext cx="4005550" cy="162083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Текст 4">
            <a:extLst>
              <a:ext uri="{FF2B5EF4-FFF2-40B4-BE49-F238E27FC236}">
                <a16:creationId xmlns:a16="http://schemas.microsoft.com/office/drawing/2014/main" id="{05550F69-FB7F-4160-902B-8FE3C5C275B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9739" y="1493838"/>
            <a:ext cx="11341100" cy="627062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  <a:lvl2pPr marL="457200" indent="0">
              <a:buNone/>
              <a:defRPr>
                <a:solidFill>
                  <a:schemeClr val="accent1"/>
                </a:solidFill>
              </a:defRPr>
            </a:lvl2pPr>
            <a:lvl3pPr marL="914400" indent="0">
              <a:buNone/>
              <a:defRPr>
                <a:solidFill>
                  <a:schemeClr val="accent1"/>
                </a:solidFill>
              </a:defRPr>
            </a:lvl3pPr>
            <a:lvl4pPr marL="1371600" indent="0">
              <a:buNone/>
              <a:defRPr>
                <a:solidFill>
                  <a:schemeClr val="accent1"/>
                </a:solidFill>
              </a:defRPr>
            </a:lvl4pPr>
            <a:lvl5pPr marL="1828800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503382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95E16D1-998B-48A7-9C66-2F192101B82F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8120B5-0C92-46E1-BAA0-BA8A5399D9C2}"/>
              </a:ext>
            </a:extLst>
          </p:cNvPr>
          <p:cNvSpPr/>
          <p:nvPr userDrawn="1"/>
        </p:nvSpPr>
        <p:spPr>
          <a:xfrm>
            <a:off x="0" y="6759000"/>
            <a:ext cx="12192000" cy="9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7BF0CE19-D07F-45F4-8B53-F4AE3EAC0AF5}"/>
              </a:ext>
            </a:extLst>
          </p:cNvPr>
          <p:cNvGrpSpPr/>
          <p:nvPr userDrawn="1"/>
        </p:nvGrpSpPr>
        <p:grpSpPr>
          <a:xfrm>
            <a:off x="4161000" y="150"/>
            <a:ext cx="2844750" cy="286020"/>
            <a:chOff x="9347250" y="37980"/>
            <a:chExt cx="2844750" cy="286020"/>
          </a:xfrm>
          <a:solidFill>
            <a:schemeClr val="accent2"/>
          </a:solidFill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id="{56D0ED7C-6F6D-4A0C-B5BF-D4C886121974}"/>
                </a:ext>
              </a:extLst>
            </p:cNvPr>
            <p:cNvSpPr/>
            <p:nvPr userDrawn="1"/>
          </p:nvSpPr>
          <p:spPr>
            <a:xfrm>
              <a:off x="9651000" y="49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9" name="Блок-схема: объединение 8">
              <a:extLst>
                <a:ext uri="{FF2B5EF4-FFF2-40B4-BE49-F238E27FC236}">
                  <a16:creationId xmlns:a16="http://schemas.microsoft.com/office/drawing/2014/main" id="{F6313D72-2173-410E-9DAC-5F683BF77D8C}"/>
                </a:ext>
              </a:extLst>
            </p:cNvPr>
            <p:cNvSpPr/>
            <p:nvPr userDrawn="1"/>
          </p:nvSpPr>
          <p:spPr>
            <a:xfrm>
              <a:off x="9347250" y="3798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9D0FFF0F-DED0-4533-AA04-278237E63B65}"/>
              </a:ext>
            </a:extLst>
          </p:cNvPr>
          <p:cNvGrpSpPr/>
          <p:nvPr userDrawn="1"/>
        </p:nvGrpSpPr>
        <p:grpSpPr>
          <a:xfrm>
            <a:off x="-35250" y="6583500"/>
            <a:ext cx="2844750" cy="274500"/>
            <a:chOff x="-35250" y="6583500"/>
            <a:chExt cx="2844750" cy="274500"/>
          </a:xfrm>
          <a:solidFill>
            <a:schemeClr val="accent2"/>
          </a:solidFill>
        </p:grpSpPr>
        <p:sp>
          <p:nvSpPr>
            <p:cNvPr id="11" name="Прямоугольник 10">
              <a:extLst>
                <a:ext uri="{FF2B5EF4-FFF2-40B4-BE49-F238E27FC236}">
                  <a16:creationId xmlns:a16="http://schemas.microsoft.com/office/drawing/2014/main" id="{01E034F0-B288-495E-B8C4-5A4D6270B72C}"/>
                </a:ext>
              </a:extLst>
            </p:cNvPr>
            <p:cNvSpPr/>
            <p:nvPr userDrawn="1"/>
          </p:nvSpPr>
          <p:spPr>
            <a:xfrm>
              <a:off x="-35250" y="6583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12" name="Блок-схема: объединение 11">
              <a:extLst>
                <a:ext uri="{FF2B5EF4-FFF2-40B4-BE49-F238E27FC236}">
                  <a16:creationId xmlns:a16="http://schemas.microsoft.com/office/drawing/2014/main" id="{7F3095C1-9AE8-47F3-8F8B-8B149C02C892}"/>
                </a:ext>
              </a:extLst>
            </p:cNvPr>
            <p:cNvSpPr/>
            <p:nvPr userDrawn="1"/>
          </p:nvSpPr>
          <p:spPr>
            <a:xfrm rot="10800000">
              <a:off x="2202000" y="65835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  <p:sp>
        <p:nvSpPr>
          <p:cNvPr id="13" name="Рисунок 2">
            <a:extLst>
              <a:ext uri="{FF2B5EF4-FFF2-40B4-BE49-F238E27FC236}">
                <a16:creationId xmlns:a16="http://schemas.microsoft.com/office/drawing/2014/main" id="{9563E350-4964-48DA-95EE-507A76F601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05638" y="9000"/>
            <a:ext cx="5186362" cy="333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Заголовок 16">
            <a:extLst>
              <a:ext uri="{FF2B5EF4-FFF2-40B4-BE49-F238E27FC236}">
                <a16:creationId xmlns:a16="http://schemas.microsoft.com/office/drawing/2014/main" id="{E44DF226-C979-4C53-9AB3-F30F19A61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987" y="485501"/>
            <a:ext cx="5257800" cy="1325563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5" name="Текст 18">
            <a:extLst>
              <a:ext uri="{FF2B5EF4-FFF2-40B4-BE49-F238E27FC236}">
                <a16:creationId xmlns:a16="http://schemas.microsoft.com/office/drawing/2014/main" id="{C0D997C5-63D2-40A5-8978-8A0E7A482F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64987" y="2153964"/>
            <a:ext cx="5186363" cy="404971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6" name="Рисунок 2">
            <a:extLst>
              <a:ext uri="{FF2B5EF4-FFF2-40B4-BE49-F238E27FC236}">
                <a16:creationId xmlns:a16="http://schemas.microsoft.com/office/drawing/2014/main" id="{0DC8507B-223A-4D10-9873-5F8CBA1FA68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4638" y="3519000"/>
            <a:ext cx="5186362" cy="333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51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C31BDB-50F3-43CA-877E-F9C7672D8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74453DF6-9509-45CB-BD4E-84F90C1C9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AF27442-62D0-4CA6-81B4-B7FDDA51A9A2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1FD6AC4-0F96-4D40-B8AD-EF85E9EDE11D}"/>
              </a:ext>
            </a:extLst>
          </p:cNvPr>
          <p:cNvSpPr/>
          <p:nvPr userDrawn="1"/>
        </p:nvSpPr>
        <p:spPr>
          <a:xfrm>
            <a:off x="0" y="6759000"/>
            <a:ext cx="12192000" cy="9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73640FF5-D492-4210-9DE4-D7B66426125F}"/>
              </a:ext>
            </a:extLst>
          </p:cNvPr>
          <p:cNvGrpSpPr/>
          <p:nvPr userDrawn="1"/>
        </p:nvGrpSpPr>
        <p:grpSpPr>
          <a:xfrm>
            <a:off x="9347250" y="37980"/>
            <a:ext cx="2844750" cy="286020"/>
            <a:chOff x="9347250" y="37980"/>
            <a:chExt cx="2844750" cy="286020"/>
          </a:xfrm>
          <a:solidFill>
            <a:schemeClr val="accent2"/>
          </a:solidFill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062B47E0-EF90-4ECC-A73E-6E5DA1F62FCD}"/>
                </a:ext>
              </a:extLst>
            </p:cNvPr>
            <p:cNvSpPr/>
            <p:nvPr userDrawn="1"/>
          </p:nvSpPr>
          <p:spPr>
            <a:xfrm>
              <a:off x="9651000" y="49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14" name="Блок-схема: объединение 13">
              <a:extLst>
                <a:ext uri="{FF2B5EF4-FFF2-40B4-BE49-F238E27FC236}">
                  <a16:creationId xmlns:a16="http://schemas.microsoft.com/office/drawing/2014/main" id="{2FC4DE4B-558A-425B-A23E-B63E93533558}"/>
                </a:ext>
              </a:extLst>
            </p:cNvPr>
            <p:cNvSpPr/>
            <p:nvPr userDrawn="1"/>
          </p:nvSpPr>
          <p:spPr>
            <a:xfrm>
              <a:off x="9347250" y="3798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D1C3AA05-E7C7-4C27-A908-2E47AFEBA600}"/>
              </a:ext>
            </a:extLst>
          </p:cNvPr>
          <p:cNvGrpSpPr/>
          <p:nvPr userDrawn="1"/>
        </p:nvGrpSpPr>
        <p:grpSpPr>
          <a:xfrm>
            <a:off x="-35250" y="6583500"/>
            <a:ext cx="2844750" cy="274500"/>
            <a:chOff x="-35250" y="6583500"/>
            <a:chExt cx="2844750" cy="274500"/>
          </a:xfrm>
          <a:solidFill>
            <a:schemeClr val="accent2"/>
          </a:solidFill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D94BF255-53E4-439B-83D0-7DE93A9900DD}"/>
                </a:ext>
              </a:extLst>
            </p:cNvPr>
            <p:cNvSpPr/>
            <p:nvPr userDrawn="1"/>
          </p:nvSpPr>
          <p:spPr>
            <a:xfrm>
              <a:off x="-35250" y="6583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17" name="Блок-схема: объединение 16">
              <a:extLst>
                <a:ext uri="{FF2B5EF4-FFF2-40B4-BE49-F238E27FC236}">
                  <a16:creationId xmlns:a16="http://schemas.microsoft.com/office/drawing/2014/main" id="{E38044D4-D5F4-4E1E-8B74-E24D6E7B2929}"/>
                </a:ext>
              </a:extLst>
            </p:cNvPr>
            <p:cNvSpPr/>
            <p:nvPr userDrawn="1"/>
          </p:nvSpPr>
          <p:spPr>
            <a:xfrm rot="10800000">
              <a:off x="2202000" y="65835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0646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2E417-5F45-4CBD-AEF8-95048E7B5C9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2C9E-3229-4D78-8EDB-28C548B1E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584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2E417-5F45-4CBD-AEF8-95048E7B5C9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2C9E-3229-4D78-8EDB-28C548B1E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614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2E417-5F45-4CBD-AEF8-95048E7B5C9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2C9E-3229-4D78-8EDB-28C548B1E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996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2E417-5F45-4CBD-AEF8-95048E7B5C9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2C9E-3229-4D78-8EDB-28C548B1E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830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2E417-5F45-4CBD-AEF8-95048E7B5C9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2C9E-3229-4D78-8EDB-28C548B1E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86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2E417-5F45-4CBD-AEF8-95048E7B5C9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2C9E-3229-4D78-8EDB-28C548B1E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952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2E417-5F45-4CBD-AEF8-95048E7B5C9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2C9E-3229-4D78-8EDB-28C548B1E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168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2E417-5F45-4CBD-AEF8-95048E7B5C9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92C9E-3229-4D78-8EDB-28C548B1E2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701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2E417-5F45-4CBD-AEF8-95048E7B5C99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92C9E-3229-4D78-8EDB-28C548B1E2D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8"/>
            <a:extLst>
              <a:ext uri="{FF2B5EF4-FFF2-40B4-BE49-F238E27FC236}">
                <a16:creationId xmlns:a16="http://schemas.microsoft.com/office/drawing/2014/main" id="{5BF8621D-8206-4C22-9818-F327ED8B7AD2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383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  <p:sldLayoutId id="2147483882" r:id="rId13"/>
    <p:sldLayoutId id="2147483883" r:id="rId14"/>
    <p:sldLayoutId id="2147483884" r:id="rId15"/>
    <p:sldLayoutId id="2147483885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0C384AD-409C-4275-9895-9E0939DBD23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00" y="2169000"/>
            <a:ext cx="7021279" cy="3414727"/>
          </a:xfrm>
          <a:prstGeom prst="rect">
            <a:avLst/>
          </a:prstGeom>
        </p:spPr>
      </p:pic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9CA05078-3877-415F-AD9E-AB61FED9E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6000" y="684000"/>
            <a:ext cx="8820000" cy="13992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/>
                </a:solidFill>
              </a:rPr>
              <a:t>Публичное выступление . Психологический аспект.</a:t>
            </a:r>
            <a:endParaRPr lang="ru-RU" b="1" dirty="0">
              <a:solidFill>
                <a:schemeClr val="accent5"/>
              </a:solidFill>
            </a:endParaRP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3CF2E59D-942F-40D4-B10C-15B5F0EBB9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256000" y="4779000"/>
            <a:ext cx="6344150" cy="1399264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accent1"/>
                </a:solidFill>
              </a:rPr>
              <a:t>Автор:</a:t>
            </a:r>
          </a:p>
          <a:p>
            <a:r>
              <a:rPr lang="ru-RU" sz="1600" dirty="0" smtClean="0">
                <a:solidFill>
                  <a:schemeClr val="accent1"/>
                </a:solidFill>
              </a:rPr>
              <a:t>Ученик 9А класса </a:t>
            </a:r>
          </a:p>
          <a:p>
            <a:r>
              <a:rPr lang="ru-RU" sz="1600" dirty="0" smtClean="0">
                <a:solidFill>
                  <a:schemeClr val="accent1"/>
                </a:solidFill>
              </a:rPr>
              <a:t>Логинов Иван</a:t>
            </a:r>
          </a:p>
          <a:p>
            <a:r>
              <a:rPr lang="ru-RU" sz="1600" dirty="0" smtClean="0">
                <a:solidFill>
                  <a:schemeClr val="accent1"/>
                </a:solidFill>
              </a:rPr>
              <a:t>Консультант : Сидорова Юлия </a:t>
            </a:r>
            <a:r>
              <a:rPr lang="ru-RU" sz="1600" dirty="0">
                <a:solidFill>
                  <a:schemeClr val="accent1"/>
                </a:solidFill>
              </a:rPr>
              <a:t>П</a:t>
            </a:r>
            <a:r>
              <a:rPr lang="ru-RU" sz="1600" dirty="0" smtClean="0">
                <a:solidFill>
                  <a:schemeClr val="accent1"/>
                </a:solidFill>
              </a:rPr>
              <a:t>авловна </a:t>
            </a:r>
          </a:p>
          <a:p>
            <a:r>
              <a:rPr lang="ru-RU" sz="1600" dirty="0" smtClean="0">
                <a:solidFill>
                  <a:schemeClr val="accent1"/>
                </a:solidFill>
              </a:rPr>
              <a:t>Учитель информатики 1 категории </a:t>
            </a:r>
            <a:endParaRPr lang="ru-RU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90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1000" y="279000"/>
            <a:ext cx="5257800" cy="1325563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1"/>
                </a:solidFill>
              </a:rPr>
              <a:t>Заключение :</a:t>
            </a:r>
            <a:endParaRPr lang="ru-RU" sz="5400" dirty="0">
              <a:solidFill>
                <a:schemeClr val="accent5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quarter" idx="11"/>
          </p:nvPr>
        </p:nvSpPr>
        <p:spPr>
          <a:xfrm>
            <a:off x="664987" y="1989000"/>
            <a:ext cx="5611013" cy="441000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Мы уверены, что учащиеся могут научиться побеждать свои страхи, для этого нужно учиться жить и преодолевать трудности, обращаться за помощью к взрослым в сложных ситуациях. Всегда есть такие люди, которые могут оказать помощь в ситуации, когда страшно. Родителям важно помнить о том, что их юные дети нуждаются в поддержке и внимании. Заметив склонность к навязчивым страхам, нужно помочь подростку их преодолеть.</a:t>
            </a:r>
          </a:p>
          <a:p>
            <a:r>
              <a:rPr lang="ru-RU" dirty="0" smtClean="0"/>
              <a:t>Мы </a:t>
            </a:r>
            <a:r>
              <a:rPr lang="ru-RU" dirty="0"/>
              <a:t>думаем, что результаты нашего исследования будут интересны не только тем, кто принимал в нем участие, но и другим взрослым, учителям.</a:t>
            </a:r>
          </a:p>
          <a:p>
            <a:pPr marL="0" indent="0">
              <a:buNone/>
            </a:pP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7" name="Рисунок 6"/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4638" y="590154"/>
            <a:ext cx="4618882" cy="29147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1733" y="3706385"/>
            <a:ext cx="4680026" cy="295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72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2A1E4A6-7EB5-43F2-AECE-2CE164D79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РЕСУРСЫ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E5203F6-9308-471D-930E-01AB4FE482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https://trends.rbc.ru/trends/social/6242b31a9a794746d4d79053</a:t>
            </a:r>
          </a:p>
          <a:p>
            <a:r>
              <a:rPr lang="en-US" dirty="0"/>
              <a:t>https://natalibrilenova.ru/psihologicheskie-aspektyi-publichnogo-vyistupleniya/</a:t>
            </a:r>
          </a:p>
          <a:p>
            <a:r>
              <a:rPr lang="en-US" dirty="0"/>
              <a:t>https://studfile.net/preview/4430978/</a:t>
            </a:r>
          </a:p>
          <a:p>
            <a:r>
              <a:rPr lang="en-US" dirty="0"/>
              <a:t>https://ru.wikipedia.org/wiki/</a:t>
            </a:r>
            <a:r>
              <a:rPr lang="ru-RU" dirty="0"/>
              <a:t>Страх</a:t>
            </a:r>
          </a:p>
          <a:p>
            <a:r>
              <a:rPr lang="en-US" dirty="0"/>
              <a:t>https://medportal.ru/enc/psychology/strakhi/strah/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233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5D56E9C-1F8B-4437-A4A4-E2B9BC4FC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297" y="144000"/>
            <a:ext cx="10515599" cy="1325563"/>
          </a:xfrm>
        </p:spPr>
        <p:txBody>
          <a:bodyPr/>
          <a:lstStyle/>
          <a:p>
            <a:r>
              <a:rPr lang="ru-RU" dirty="0" smtClean="0">
                <a:solidFill>
                  <a:schemeClr val="accent5"/>
                </a:solidFill>
              </a:rPr>
              <a:t>Цели и Задачи :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3C4560F-6F86-43D5-B90C-407331963A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6000" y="1314000"/>
            <a:ext cx="10813704" cy="4905000"/>
          </a:xfrm>
        </p:spPr>
        <p:txBody>
          <a:bodyPr>
            <a:normAutofit/>
          </a:bodyPr>
          <a:lstStyle/>
          <a:p>
            <a:r>
              <a:rPr lang="ru-RU" dirty="0" smtClean="0"/>
              <a:t>Цель : </a:t>
            </a:r>
            <a:r>
              <a:rPr lang="ru-RU" dirty="0"/>
              <a:t>изучение проблемы страха школьников перед публичным выступлением.</a:t>
            </a:r>
          </a:p>
          <a:p>
            <a:r>
              <a:rPr lang="ru-RU" dirty="0" smtClean="0"/>
              <a:t> </a:t>
            </a:r>
          </a:p>
          <a:p>
            <a:pPr lvl="0"/>
            <a:r>
              <a:rPr lang="ru-RU" dirty="0" smtClean="0"/>
              <a:t>Задачи : </a:t>
            </a:r>
          </a:p>
          <a:p>
            <a:pPr lvl="0"/>
            <a:r>
              <a:rPr lang="ru-RU" dirty="0" smtClean="0"/>
              <a:t>1.Изучить </a:t>
            </a:r>
            <a:r>
              <a:rPr lang="ru-RU" dirty="0"/>
              <a:t>феномен страха школьников перед публичными выступлениями.;</a:t>
            </a:r>
          </a:p>
          <a:p>
            <a:pPr lvl="0"/>
            <a:r>
              <a:rPr lang="ru-RU" dirty="0" smtClean="0"/>
              <a:t>2.Используя </a:t>
            </a:r>
            <a:r>
              <a:rPr lang="ru-RU" dirty="0"/>
              <a:t>метод анкетирования, выявить причины возникновения страха публичных выступлений у школьников.;</a:t>
            </a:r>
          </a:p>
          <a:p>
            <a:pPr lvl="0"/>
            <a:r>
              <a:rPr lang="ru-RU" dirty="0" smtClean="0"/>
              <a:t>3.Выявить </a:t>
            </a:r>
            <a:r>
              <a:rPr lang="ru-RU" dirty="0"/>
              <a:t>ситуации, в которых у школьников проявляется страх публичных выступлений.;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1337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16A5D05-3A7A-4D43-B7E2-27134D82A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5887" y="369000"/>
            <a:ext cx="6146587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Гипотеза и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актуальность исследования: </a:t>
            </a: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D223917-F3CC-4622-9094-4E44B6E9744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575"/>
            <a:ext cx="5286000" cy="6990339"/>
          </a:xfrm>
        </p:spPr>
      </p:pic>
      <p:sp>
        <p:nvSpPr>
          <p:cNvPr id="6" name="Текст 5">
            <a:extLst>
              <a:ext uri="{FF2B5EF4-FFF2-40B4-BE49-F238E27FC236}">
                <a16:creationId xmlns:a16="http://schemas.microsoft.com/office/drawing/2014/main" id="{E1391FE5-288D-4397-9495-7CEDD6B0E5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11000" y="1899000"/>
            <a:ext cx="6681000" cy="463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Гипотеза : Мы </a:t>
            </a:r>
            <a:r>
              <a:rPr lang="ru-RU" dirty="0"/>
              <a:t>предполагаем, что наиболее частой особенностью реагирования человека на публичное выступление будет волнение и страх. 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Актуальность : </a:t>
            </a:r>
            <a:r>
              <a:rPr lang="ru-RU" dirty="0"/>
              <a:t>эта тема актуальна, потому что многие школьники боятся выступать перед какой-либо публикой и не обладают достаточными методами </a:t>
            </a:r>
            <a:r>
              <a:rPr lang="ru-RU" dirty="0" err="1"/>
              <a:t>совладания</a:t>
            </a:r>
            <a:r>
              <a:rPr lang="ru-RU" dirty="0"/>
              <a:t> с этим состоянием.</a:t>
            </a: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3840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97881C40-B858-40A4-AEDF-BD199A687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Что же такое страх публичного выступления?</a:t>
            </a:r>
            <a:endParaRPr lang="ru-RU" b="1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9756A31-91A0-482B-9E0E-CF5D9387506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6000" y="3289132"/>
            <a:ext cx="4005550" cy="1620837"/>
          </a:xfr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A7490A9B-FD32-4427-A3D7-F3AF6398F6E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30637" y="3299665"/>
            <a:ext cx="4005550" cy="1620837"/>
          </a:xfr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25EBA997-FD42-4AF3-B6FD-AD4E65923778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15275" y="3289134"/>
            <a:ext cx="3004875" cy="1620837"/>
          </a:xfr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C4494B1F-87AD-438A-BB97-8893881BB425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6000" y="5094000"/>
            <a:ext cx="3004875" cy="1620837"/>
          </a:xfr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D99DF93F-DD84-46C8-95B1-7C4E2D48F15C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29129" y="5093267"/>
            <a:ext cx="4005550" cy="1620837"/>
          </a:xfr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B91FFBE6-EBC3-4C74-BFB7-6FA837DDA11C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14600" y="5092534"/>
            <a:ext cx="4005550" cy="1620837"/>
          </a:xfrm>
        </p:spPr>
      </p:pic>
      <p:sp>
        <p:nvSpPr>
          <p:cNvPr id="13" name="Текст 12">
            <a:extLst>
              <a:ext uri="{FF2B5EF4-FFF2-40B4-BE49-F238E27FC236}">
                <a16:creationId xmlns:a16="http://schemas.microsoft.com/office/drawing/2014/main" id="{544CE393-6B7D-4909-A722-C64046AD79B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46000" y="1339648"/>
            <a:ext cx="11574150" cy="179529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>
                <a:solidFill>
                  <a:schemeClr val="accent2"/>
                </a:solidFill>
              </a:rPr>
              <a:t>Страх – это эмоция или чувство, возникающее из-за ощущения опасности. В психологии страх считается отрицательно окрашенным эмоциональным процессом. Страх как базовая эмоция человека, сигнализируя о состоянии опасности, зависит от многих внешних, внутренних, врождённых или приобретённых причин. 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2595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6000" y="369000"/>
            <a:ext cx="10515599" cy="1325563"/>
          </a:xfrm>
        </p:spPr>
        <p:txBody>
          <a:bodyPr/>
          <a:lstStyle/>
          <a:p>
            <a:r>
              <a:rPr lang="ru-RU" dirty="0" smtClean="0"/>
              <a:t>Что мешает выступать публично 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156000" y="1944000"/>
            <a:ext cx="10444163" cy="48150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ym typeface="Symbol" panose="05050102010706020507" pitchFamily="18" charset="2"/>
              </a:rPr>
              <a:t>1. </a:t>
            </a:r>
            <a:r>
              <a:rPr lang="ru-RU" sz="3600" dirty="0" smtClean="0"/>
              <a:t>Отсутствие опыта и навыков 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2. Страх</a:t>
            </a:r>
          </a:p>
          <a:p>
            <a:r>
              <a:rPr lang="ru-RU" sz="3600" dirty="0" smtClean="0"/>
              <a:t> 3. Волнение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4. Стыд</a:t>
            </a:r>
          </a:p>
          <a:p>
            <a:r>
              <a:rPr lang="ru-RU" sz="3600" dirty="0" smtClean="0"/>
              <a:t> 5. Нежелание 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6. Боязнь быть смешным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1000" y="2124000"/>
            <a:ext cx="5879250" cy="39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56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</a:t>
            </a:r>
            <a:r>
              <a:rPr lang="ru-RU" dirty="0"/>
              <a:t>Наиболее распространенными вариантами страхов и фобий являются: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4"/>
          </p:nvPr>
        </p:nvSpPr>
        <p:spPr>
          <a:xfrm>
            <a:off x="201000" y="1854000"/>
            <a:ext cx="5760000" cy="4725412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err="1">
                <a:solidFill>
                  <a:schemeClr val="accent2"/>
                </a:solidFill>
              </a:rPr>
              <a:t>Танатофобия</a:t>
            </a:r>
            <a:r>
              <a:rPr lang="ru-RU" dirty="0">
                <a:solidFill>
                  <a:schemeClr val="accent2"/>
                </a:solidFill>
              </a:rPr>
              <a:t> — страх собственной смерти.</a:t>
            </a:r>
          </a:p>
          <a:p>
            <a:pPr lvl="0"/>
            <a:r>
              <a:rPr lang="ru-RU" dirty="0">
                <a:solidFill>
                  <a:schemeClr val="accent2"/>
                </a:solidFill>
              </a:rPr>
              <a:t>Страх сцены — боязнь выступления перед широкой публикой.</a:t>
            </a:r>
          </a:p>
          <a:p>
            <a:pPr lvl="0"/>
            <a:r>
              <a:rPr lang="ru-RU" dirty="0" err="1">
                <a:solidFill>
                  <a:schemeClr val="accent2"/>
                </a:solidFill>
              </a:rPr>
              <a:t>Кинофобия</a:t>
            </a:r>
            <a:r>
              <a:rPr lang="ru-RU" dirty="0">
                <a:solidFill>
                  <a:schemeClr val="accent2"/>
                </a:solidFill>
              </a:rPr>
              <a:t> — страх собак.</a:t>
            </a:r>
          </a:p>
          <a:p>
            <a:pPr lvl="0"/>
            <a:r>
              <a:rPr lang="ru-RU" dirty="0" err="1">
                <a:solidFill>
                  <a:schemeClr val="accent2"/>
                </a:solidFill>
              </a:rPr>
              <a:t>Акрофобия</a:t>
            </a:r>
            <a:r>
              <a:rPr lang="ru-RU" dirty="0">
                <a:solidFill>
                  <a:schemeClr val="accent2"/>
                </a:solidFill>
              </a:rPr>
              <a:t> — страх высоты.</a:t>
            </a:r>
          </a:p>
          <a:p>
            <a:pPr lvl="0"/>
            <a:r>
              <a:rPr lang="ru-RU" dirty="0" err="1">
                <a:solidFill>
                  <a:schemeClr val="accent2"/>
                </a:solidFill>
              </a:rPr>
              <a:t>Никтофобия</a:t>
            </a:r>
            <a:r>
              <a:rPr lang="ru-RU" dirty="0">
                <a:solidFill>
                  <a:schemeClr val="accent2"/>
                </a:solidFill>
              </a:rPr>
              <a:t> — страх темноты.</a:t>
            </a:r>
          </a:p>
          <a:p>
            <a:pPr lvl="0"/>
            <a:r>
              <a:rPr lang="ru-RU" dirty="0">
                <a:solidFill>
                  <a:schemeClr val="accent2"/>
                </a:solidFill>
              </a:rPr>
              <a:t>Клаустрофобия — боязнь замкнутого пространства.</a:t>
            </a:r>
          </a:p>
          <a:p>
            <a:pPr lvl="0"/>
            <a:r>
              <a:rPr lang="ru-RU" dirty="0">
                <a:solidFill>
                  <a:schemeClr val="accent2"/>
                </a:solidFill>
              </a:rPr>
              <a:t>Агорафобия — боязнь пребывания в местах, которые невозможно быстро и легко покинуть.</a:t>
            </a:r>
          </a:p>
          <a:p>
            <a:pPr lvl="0"/>
            <a:r>
              <a:rPr lang="ru-RU" dirty="0" err="1">
                <a:solidFill>
                  <a:schemeClr val="accent2"/>
                </a:solidFill>
              </a:rPr>
              <a:t>Арахнофобия</a:t>
            </a:r>
            <a:r>
              <a:rPr lang="ru-RU" dirty="0">
                <a:solidFill>
                  <a:schemeClr val="accent2"/>
                </a:solidFill>
              </a:rPr>
              <a:t> — боязнь пауков.</a:t>
            </a:r>
          </a:p>
          <a:p>
            <a:pPr lvl="0"/>
            <a:r>
              <a:rPr lang="ru-RU" dirty="0" err="1">
                <a:solidFill>
                  <a:schemeClr val="accent2"/>
                </a:solidFill>
              </a:rPr>
              <a:t>Авиафобия</a:t>
            </a:r>
            <a:r>
              <a:rPr lang="ru-RU" dirty="0">
                <a:solidFill>
                  <a:schemeClr val="accent2"/>
                </a:solidFill>
              </a:rPr>
              <a:t> — боязнь авиаперелетов.</a:t>
            </a:r>
          </a:p>
          <a:p>
            <a:pPr lvl="0"/>
            <a:r>
              <a:rPr lang="ru-RU" dirty="0" err="1">
                <a:solidFill>
                  <a:schemeClr val="accent2"/>
                </a:solidFill>
              </a:rPr>
              <a:t>Астралофобия</a:t>
            </a:r>
            <a:r>
              <a:rPr lang="ru-RU" dirty="0">
                <a:solidFill>
                  <a:schemeClr val="accent2"/>
                </a:solidFill>
              </a:rPr>
              <a:t> — страх грозы.</a:t>
            </a:r>
          </a:p>
          <a:p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1000" y="1944000"/>
            <a:ext cx="5613600" cy="4369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59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719296DE-E499-4BFB-9D6C-B12516A12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Результаты анкетирования:</a:t>
            </a:r>
            <a:r>
              <a:rPr lang="ru-RU" dirty="0" smtClean="0">
                <a:solidFill>
                  <a:schemeClr val="accent5"/>
                </a:solidFill>
              </a:rPr>
              <a:t> </a:t>
            </a:r>
            <a:endParaRPr lang="ru-RU" dirty="0">
              <a:solidFill>
                <a:schemeClr val="accent5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866" y="1554244"/>
            <a:ext cx="6507134" cy="31333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50373" y="4737903"/>
            <a:ext cx="5095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Рис. 1. Боитесь ли вы выступать перед публикой 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5999" y="1484400"/>
            <a:ext cx="6546001" cy="327299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681000" y="4718407"/>
            <a:ext cx="4267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dirty="0">
                <a:solidFill>
                  <a:schemeClr val="accent2"/>
                </a:solidFill>
              </a:rPr>
              <a:t>Рис. 2. Из-за чего вы боитесь выступать ?</a:t>
            </a:r>
          </a:p>
        </p:txBody>
      </p:sp>
    </p:spTree>
    <p:extLst>
      <p:ext uri="{BB962C8B-B14F-4D97-AF65-F5344CB8AC3E}">
        <p14:creationId xmlns:p14="http://schemas.microsoft.com/office/powerpoint/2010/main" val="285446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7B6047-1227-4491-8FB1-C8E54DFC9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457" y="390765"/>
            <a:ext cx="10515599" cy="1325563"/>
          </a:xfrm>
        </p:spPr>
        <p:txBody>
          <a:bodyPr/>
          <a:lstStyle/>
          <a:p>
            <a:r>
              <a:rPr lang="ru-RU" dirty="0" smtClean="0"/>
              <a:t>Результаты анкетирования: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5256" y="1584000"/>
            <a:ext cx="6660000" cy="3330000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2631000" y="4914000"/>
            <a:ext cx="58930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Рис.3. Хотите ли вы научиться выступать перед публикой?</a:t>
            </a:r>
          </a:p>
        </p:txBody>
      </p:sp>
    </p:spTree>
    <p:extLst>
      <p:ext uri="{BB962C8B-B14F-4D97-AF65-F5344CB8AC3E}">
        <p14:creationId xmlns:p14="http://schemas.microsoft.com/office/powerpoint/2010/main" val="173655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DFD54CC4-D45A-4B3F-A134-B8DFACB6A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587" y="60338"/>
            <a:ext cx="10895546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accent2"/>
                </a:solidFill>
              </a:rPr>
              <a:t>Предоставление продукта проекта:</a:t>
            </a:r>
            <a:endParaRPr lang="ru-RU" sz="5400" dirty="0">
              <a:solidFill>
                <a:schemeClr val="accent2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454" y="2979000"/>
            <a:ext cx="5452040" cy="306400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06000" y="6170111"/>
            <a:ext cx="2845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Рис.4. Проведение занятия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8577" y="1679555"/>
            <a:ext cx="5427423" cy="305118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941000" y="4860451"/>
            <a:ext cx="2845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Рис.5. Проведение занятия</a:t>
            </a:r>
          </a:p>
        </p:txBody>
      </p:sp>
    </p:spTree>
    <p:extLst>
      <p:ext uri="{BB962C8B-B14F-4D97-AF65-F5344CB8AC3E}">
        <p14:creationId xmlns:p14="http://schemas.microsoft.com/office/powerpoint/2010/main" val="422628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</TotalTime>
  <Words>422</Words>
  <Application>Microsoft Office PowerPoint</Application>
  <PresentationFormat>Широкоэкранный</PresentationFormat>
  <Paragraphs>54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Тема Office</vt:lpstr>
      <vt:lpstr>Публичное выступление . Психологический аспект.</vt:lpstr>
      <vt:lpstr>Цели и Задачи :</vt:lpstr>
      <vt:lpstr>Гипотеза и  актуальность исследования: </vt:lpstr>
      <vt:lpstr>Что же такое страх публичного выступления?</vt:lpstr>
      <vt:lpstr>Что мешает выступать публично ?</vt:lpstr>
      <vt:lpstr>     Наиболее распространенными вариантами страхов и фобий являются:</vt:lpstr>
      <vt:lpstr>Результаты анкетирования: </vt:lpstr>
      <vt:lpstr>Результаты анкетирования:</vt:lpstr>
      <vt:lpstr>Предоставление продукта проекта:</vt:lpstr>
      <vt:lpstr>Заключение :</vt:lpstr>
      <vt:lpstr>РЕСУРСЫ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Пользователь</cp:lastModifiedBy>
  <cp:revision>25</cp:revision>
  <dcterms:created xsi:type="dcterms:W3CDTF">2020-06-21T11:59:54Z</dcterms:created>
  <dcterms:modified xsi:type="dcterms:W3CDTF">2022-12-07T11:42:49Z</dcterms:modified>
</cp:coreProperties>
</file>