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4FAD-0656-4A50-B935-864A2445E0A1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843C-A337-44F7-B1F6-2934FAA05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6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4FAD-0656-4A50-B935-864A2445E0A1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843C-A337-44F7-B1F6-2934FAA05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271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4FAD-0656-4A50-B935-864A2445E0A1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843C-A337-44F7-B1F6-2934FAA05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16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4FAD-0656-4A50-B935-864A2445E0A1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843C-A337-44F7-B1F6-2934FAA052A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2541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4FAD-0656-4A50-B935-864A2445E0A1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843C-A337-44F7-B1F6-2934FAA05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664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4FAD-0656-4A50-B935-864A2445E0A1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843C-A337-44F7-B1F6-2934FAA05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11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4FAD-0656-4A50-B935-864A2445E0A1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843C-A337-44F7-B1F6-2934FAA05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790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4FAD-0656-4A50-B935-864A2445E0A1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843C-A337-44F7-B1F6-2934FAA05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6063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4FAD-0656-4A50-B935-864A2445E0A1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843C-A337-44F7-B1F6-2934FAA05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408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4FAD-0656-4A50-B935-864A2445E0A1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843C-A337-44F7-B1F6-2934FAA05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956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4FAD-0656-4A50-B935-864A2445E0A1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843C-A337-44F7-B1F6-2934FAA05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613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4FAD-0656-4A50-B935-864A2445E0A1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843C-A337-44F7-B1F6-2934FAA05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613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4FAD-0656-4A50-B935-864A2445E0A1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843C-A337-44F7-B1F6-2934FAA05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3740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4FAD-0656-4A50-B935-864A2445E0A1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843C-A337-44F7-B1F6-2934FAA05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105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4FAD-0656-4A50-B935-864A2445E0A1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843C-A337-44F7-B1F6-2934FAA05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630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4FAD-0656-4A50-B935-864A2445E0A1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843C-A337-44F7-B1F6-2934FAA05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6589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A4FAD-0656-4A50-B935-864A2445E0A1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C843C-A337-44F7-B1F6-2934FAA05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109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FEA4FAD-0656-4A50-B935-864A2445E0A1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C843C-A337-44F7-B1F6-2934FAA05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105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  <p:sldLayoutId id="2147483822" r:id="rId14"/>
    <p:sldLayoutId id="2147483823" r:id="rId15"/>
    <p:sldLayoutId id="2147483824" r:id="rId16"/>
    <p:sldLayoutId id="21474838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886692"/>
            <a:ext cx="8825658" cy="2563090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Организация предметно-развивающей среды в группе компенсирующей направленности</a:t>
            </a:r>
            <a:endParaRPr lang="ru-RU" sz="40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4145" y="4777379"/>
            <a:ext cx="4918364" cy="1290911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92D050"/>
                </a:solidFill>
              </a:rPr>
              <a:t>Подготовила Учитель-дефектолог :</a:t>
            </a:r>
          </a:p>
          <a:p>
            <a:r>
              <a:rPr lang="ru-RU" b="1" dirty="0" smtClean="0">
                <a:solidFill>
                  <a:srgbClr val="92D050"/>
                </a:solidFill>
              </a:rPr>
              <a:t>Грабовская Ольга Леонидовна</a:t>
            </a:r>
            <a:endParaRPr lang="ru-RU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316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2221902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Центр развития математических представлений</a:t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800" dirty="0">
                <a:solidFill>
                  <a:srgbClr val="92D050"/>
                </a:solidFill>
              </a:rPr>
              <a:t>В данном центре расположен следующий материал: магнитная доска,</a:t>
            </a:r>
            <a:br>
              <a:rPr lang="ru-RU" sz="1800" dirty="0">
                <a:solidFill>
                  <a:srgbClr val="92D050"/>
                </a:solidFill>
              </a:rPr>
            </a:br>
            <a:r>
              <a:rPr lang="ru-RU" sz="1800" dirty="0">
                <a:solidFill>
                  <a:srgbClr val="92D050"/>
                </a:solidFill>
              </a:rPr>
              <a:t>наборы карточек на сопоставление цифры и количества, наборы кубиков с</a:t>
            </a:r>
            <a:br>
              <a:rPr lang="ru-RU" sz="1800" dirty="0">
                <a:solidFill>
                  <a:srgbClr val="92D050"/>
                </a:solidFill>
              </a:rPr>
            </a:br>
            <a:r>
              <a:rPr lang="ru-RU" sz="1800" dirty="0">
                <a:solidFill>
                  <a:srgbClr val="92D050"/>
                </a:solidFill>
              </a:rPr>
              <a:t>цифрами и числовыми фигурами; различные виды мозаик. Представлен в</a:t>
            </a:r>
            <a:br>
              <a:rPr lang="ru-RU" sz="1800" dirty="0">
                <a:solidFill>
                  <a:srgbClr val="92D050"/>
                </a:solidFill>
              </a:rPr>
            </a:br>
            <a:r>
              <a:rPr lang="ru-RU" sz="1800" dirty="0">
                <a:solidFill>
                  <a:srgbClr val="92D050"/>
                </a:solidFill>
              </a:rPr>
              <a:t>свободном доступе достаточно широкий выбор игр на развитие</a:t>
            </a:r>
            <a:br>
              <a:rPr lang="ru-RU" sz="1800" dirty="0">
                <a:solidFill>
                  <a:srgbClr val="92D050"/>
                </a:solidFill>
              </a:rPr>
            </a:br>
            <a:r>
              <a:rPr lang="ru-RU" sz="1800" dirty="0">
                <a:solidFill>
                  <a:srgbClr val="92D050"/>
                </a:solidFill>
              </a:rPr>
              <a:t>пространственной ориентировки, ориентировки во времени.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138" y="3040063"/>
            <a:ext cx="2108316" cy="32162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675" y="3300762"/>
            <a:ext cx="4395788" cy="24158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180141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041" y="452718"/>
            <a:ext cx="9730794" cy="3593502"/>
          </a:xfrm>
        </p:spPr>
        <p:txBody>
          <a:bodyPr/>
          <a:lstStyle/>
          <a:p>
            <a:r>
              <a:rPr lang="ru-RU" sz="2000" b="1" u="sng" dirty="0">
                <a:solidFill>
                  <a:srgbClr val="FF0000"/>
                </a:solidFill>
              </a:rPr>
              <a:t>Центр конструктивной деятельности: «Мы</a:t>
            </a:r>
            <a:br>
              <a:rPr lang="ru-RU" sz="2000" b="1" u="sng" dirty="0">
                <a:solidFill>
                  <a:srgbClr val="FF0000"/>
                </a:solidFill>
              </a:rPr>
            </a:br>
            <a:r>
              <a:rPr lang="ru-RU" sz="2000" b="1" u="sng" dirty="0">
                <a:solidFill>
                  <a:srgbClr val="FF0000"/>
                </a:solidFill>
              </a:rPr>
              <a:t>конструкторы».</a:t>
            </a:r>
            <a:br>
              <a:rPr lang="ru-RU" sz="2000" b="1" u="sng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92D050"/>
                </a:solidFill>
              </a:rPr>
              <a:t>Включает в себя конструктор различного вида, деревянные блоки для </a:t>
            </a:r>
            <a:r>
              <a:rPr lang="ru-RU" sz="2400" dirty="0" smtClean="0">
                <a:solidFill>
                  <a:srgbClr val="92D050"/>
                </a:solidFill>
              </a:rPr>
              <a:t>масштабного строительства</a:t>
            </a:r>
            <a:r>
              <a:rPr lang="ru-RU" sz="2400" dirty="0">
                <a:solidFill>
                  <a:srgbClr val="92D050"/>
                </a:solidFill>
              </a:rPr>
              <a:t>, тематические строительные наборы «Ферма», «Город», «Зоопарк</a:t>
            </a:r>
            <a:r>
              <a:rPr lang="ru-RU" sz="2400" dirty="0" smtClean="0">
                <a:solidFill>
                  <a:srgbClr val="92D050"/>
                </a:solidFill>
              </a:rPr>
              <a:t>» ,Гараж</a:t>
            </a:r>
            <a:r>
              <a:rPr lang="ru-RU" sz="2400" dirty="0">
                <a:solidFill>
                  <a:srgbClr val="92D050"/>
                </a:solidFill>
              </a:rPr>
              <a:t>». Данный центр вариативен по своему расположению в группе: </a:t>
            </a:r>
            <a:r>
              <a:rPr lang="ru-RU" sz="2400" dirty="0" smtClean="0">
                <a:solidFill>
                  <a:srgbClr val="92D050"/>
                </a:solidFill>
              </a:rPr>
              <a:t>можно перемещаться </a:t>
            </a:r>
            <a:r>
              <a:rPr lang="ru-RU" sz="2400" dirty="0">
                <a:solidFill>
                  <a:srgbClr val="92D050"/>
                </a:solidFill>
              </a:rPr>
              <a:t>в любое место и организовывать данную деятельность как с </a:t>
            </a:r>
            <a:r>
              <a:rPr lang="ru-RU" sz="2400" dirty="0" smtClean="0">
                <a:solidFill>
                  <a:srgbClr val="92D050"/>
                </a:solidFill>
              </a:rPr>
              <a:t>подгруппой детей</a:t>
            </a:r>
            <a:r>
              <a:rPr lang="ru-RU" sz="2400" dirty="0">
                <a:solidFill>
                  <a:srgbClr val="92D050"/>
                </a:solidFill>
              </a:rPr>
              <a:t>, так и индивидуально.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531" y="3836019"/>
            <a:ext cx="1943352" cy="26651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675" y="4083017"/>
            <a:ext cx="4395788" cy="21368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1475215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119604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Центр дорожного движения!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685" y="1795346"/>
            <a:ext cx="4395787" cy="26630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387" y="2943923"/>
            <a:ext cx="4395788" cy="26630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189543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624" y="3289610"/>
            <a:ext cx="3311913" cy="3300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2953422"/>
          </a:xfrm>
        </p:spPr>
        <p:txBody>
          <a:bodyPr/>
          <a:lstStyle/>
          <a:p>
            <a:pPr algn="ctr"/>
            <a:r>
              <a:rPr lang="ru-RU" sz="3600" b="1" u="sng" dirty="0">
                <a:solidFill>
                  <a:srgbClr val="FF0000"/>
                </a:solidFill>
              </a:rPr>
              <a:t>Театрализованный центр</a:t>
            </a:r>
            <a:br>
              <a:rPr lang="ru-RU" sz="3600" b="1" u="sng" dirty="0">
                <a:solidFill>
                  <a:srgbClr val="FF0000"/>
                </a:solidFill>
              </a:rPr>
            </a:br>
            <a:r>
              <a:rPr lang="ru-RU" sz="3600" dirty="0">
                <a:solidFill>
                  <a:srgbClr val="FFFF00"/>
                </a:solidFill>
              </a:rPr>
              <a:t>Здесь размещаются </a:t>
            </a:r>
            <a:r>
              <a:rPr lang="ru-RU" sz="3600" dirty="0" smtClean="0">
                <a:solidFill>
                  <a:srgbClr val="FFFF00"/>
                </a:solidFill>
              </a:rPr>
              <a:t>ширма, различные </a:t>
            </a:r>
            <a:r>
              <a:rPr lang="ru-RU" sz="3600" dirty="0">
                <a:solidFill>
                  <a:srgbClr val="FFFF00"/>
                </a:solidFill>
              </a:rPr>
              <a:t>виды театров</a:t>
            </a:r>
            <a:br>
              <a:rPr lang="ru-RU" sz="3600" dirty="0">
                <a:solidFill>
                  <a:srgbClr val="FFFF00"/>
                </a:solidFill>
              </a:rPr>
            </a:br>
            <a:r>
              <a:rPr lang="ru-RU" sz="3600" dirty="0">
                <a:solidFill>
                  <a:srgbClr val="FFFF00"/>
                </a:solidFill>
              </a:rPr>
              <a:t>(кукольный, настольный, </a:t>
            </a:r>
            <a:r>
              <a:rPr lang="ru-RU" sz="3600" dirty="0" err="1" smtClean="0">
                <a:solidFill>
                  <a:srgbClr val="FFFF00"/>
                </a:solidFill>
              </a:rPr>
              <a:t>бибабо,пальчиковый</a:t>
            </a:r>
            <a:r>
              <a:rPr lang="ru-RU" sz="3600" dirty="0">
                <a:solidFill>
                  <a:srgbClr val="FFFF00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9454070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u="sng" dirty="0">
                <a:solidFill>
                  <a:srgbClr val="FF0000"/>
                </a:solidFill>
              </a:rPr>
              <a:t>Центр сюжетно - ролевой игры</a:t>
            </a:r>
            <a:br>
              <a:rPr lang="ru-RU" sz="1800" b="1" u="sng" dirty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В нем находятся детская </a:t>
            </a:r>
            <a:r>
              <a:rPr lang="ru-RU" sz="2000" dirty="0" smtClean="0">
                <a:solidFill>
                  <a:srgbClr val="FFFF00"/>
                </a:solidFill>
              </a:rPr>
              <a:t>мебель, принадлежности </a:t>
            </a:r>
            <a:r>
              <a:rPr lang="ru-RU" sz="2000" dirty="0">
                <a:solidFill>
                  <a:srgbClr val="FFFF00"/>
                </a:solidFill>
              </a:rPr>
              <a:t>к ролевым </a:t>
            </a:r>
            <a:r>
              <a:rPr lang="ru-RU" sz="2000" dirty="0" smtClean="0">
                <a:solidFill>
                  <a:srgbClr val="FFFF00"/>
                </a:solidFill>
              </a:rPr>
              <a:t>играм, различные заместители</a:t>
            </a:r>
            <a:r>
              <a:rPr lang="ru-RU" sz="2000" dirty="0">
                <a:solidFill>
                  <a:srgbClr val="FFFF00"/>
                </a:solidFill>
              </a:rPr>
              <a:t>, отображающие быт взрослых.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 smtClean="0">
                <a:solidFill>
                  <a:srgbClr val="FFFF00"/>
                </a:solidFill>
              </a:rPr>
              <a:t> Куклы </a:t>
            </a:r>
            <a:r>
              <a:rPr lang="ru-RU" sz="2000" dirty="0">
                <a:solidFill>
                  <a:srgbClr val="FFFF00"/>
                </a:solidFill>
              </a:rPr>
              <a:t>разных размеров. Комплекты </a:t>
            </a:r>
            <a:r>
              <a:rPr lang="ru-RU" sz="2000" dirty="0" smtClean="0">
                <a:solidFill>
                  <a:srgbClr val="FFFF00"/>
                </a:solidFill>
              </a:rPr>
              <a:t>одежды, постельного </a:t>
            </a:r>
            <a:r>
              <a:rPr lang="ru-RU" sz="2000" dirty="0">
                <a:solidFill>
                  <a:srgbClr val="FFFF00"/>
                </a:solidFill>
              </a:rPr>
              <a:t>белья для кукол, </a:t>
            </a:r>
            <a:r>
              <a:rPr lang="ru-RU" sz="2000" dirty="0" smtClean="0">
                <a:solidFill>
                  <a:srgbClr val="FFFF00"/>
                </a:solidFill>
              </a:rPr>
              <a:t>кукольные сервизы</a:t>
            </a:r>
            <a:r>
              <a:rPr lang="ru-RU" sz="2000" dirty="0">
                <a:solidFill>
                  <a:srgbClr val="FFFF00"/>
                </a:solidFill>
              </a:rPr>
              <a:t>, коляски для кукол. Магазин </a:t>
            </a:r>
            <a:r>
              <a:rPr lang="ru-RU" sz="2000" dirty="0" err="1" smtClean="0">
                <a:solidFill>
                  <a:srgbClr val="FFFF00"/>
                </a:solidFill>
              </a:rPr>
              <a:t>свитриной</a:t>
            </a:r>
            <a:r>
              <a:rPr lang="ru-RU" sz="2000" dirty="0" smtClean="0">
                <a:solidFill>
                  <a:srgbClr val="FFFF00"/>
                </a:solidFill>
              </a:rPr>
              <a:t> </a:t>
            </a:r>
            <a:r>
              <a:rPr lang="ru-RU" sz="2000" dirty="0">
                <a:solidFill>
                  <a:srgbClr val="FFFF00"/>
                </a:solidFill>
              </a:rPr>
              <a:t>и набором </a:t>
            </a:r>
            <a:r>
              <a:rPr lang="ru-RU" sz="2000" dirty="0" smtClean="0">
                <a:solidFill>
                  <a:srgbClr val="FFFF00"/>
                </a:solidFill>
              </a:rPr>
              <a:t>продуктов. Набор </a:t>
            </a:r>
            <a:r>
              <a:rPr lang="ru-RU" sz="2000" dirty="0">
                <a:solidFill>
                  <a:srgbClr val="FFFF00"/>
                </a:solidFill>
              </a:rPr>
              <a:t>доктора «Больница», «Парикмахерская»,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 smtClean="0">
                <a:solidFill>
                  <a:srgbClr val="FFFF00"/>
                </a:solidFill>
              </a:rPr>
              <a:t>«</a:t>
            </a:r>
            <a:r>
              <a:rPr lang="ru-RU" sz="2000" dirty="0">
                <a:solidFill>
                  <a:srgbClr val="FFFF00"/>
                </a:solidFill>
              </a:rPr>
              <a:t>Столовая».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16" b="15216"/>
          <a:stretch>
            <a:fillRect/>
          </a:stretch>
        </p:blipFill>
        <p:spPr>
          <a:xfrm>
            <a:off x="6782278" y="763859"/>
            <a:ext cx="3200400" cy="4572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205" y="3122341"/>
            <a:ext cx="2152185" cy="35729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097902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u="sng" dirty="0">
                <a:solidFill>
                  <a:srgbClr val="FF0000"/>
                </a:solidFill>
              </a:rPr>
              <a:t>Центр уединения: «Сказочный домик»</a:t>
            </a:r>
            <a:br>
              <a:rPr lang="ru-RU" sz="2400" b="1" u="sng" dirty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В нашей группе это место, где ребёнок ощущает себя в полной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безопасности, здесь он может побыть наедине с собой, успокоиться и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расслабиться, поиграть с любимым предметом или игрушкой,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096" y="2094027"/>
            <a:ext cx="3104636" cy="41957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435231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5250180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Развивающая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предметно-пространственная среда в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нашей группе: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solidFill>
                  <a:srgbClr val="FFFF00"/>
                </a:solidFill>
              </a:rPr>
              <a:t>Насыщенна, пригодна для совместной деятельности взрослого и ребенка </a:t>
            </a:r>
            <a:r>
              <a:rPr lang="ru-RU" sz="2000" dirty="0" smtClean="0">
                <a:solidFill>
                  <a:srgbClr val="FFFF00"/>
                </a:solidFill>
              </a:rPr>
              <a:t>и самостоятельной </a:t>
            </a:r>
            <a:r>
              <a:rPr lang="ru-RU" sz="2000" dirty="0">
                <a:solidFill>
                  <a:srgbClr val="FFFF00"/>
                </a:solidFill>
              </a:rPr>
              <a:t>деятельности детей, отвечает потребностям возраста.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/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Организованна в виде разграниченных зон, оснащенных </a:t>
            </a:r>
            <a:r>
              <a:rPr lang="ru-RU" sz="2000" dirty="0" smtClean="0">
                <a:solidFill>
                  <a:srgbClr val="FFFF00"/>
                </a:solidFill>
              </a:rPr>
              <a:t>развивающими материалами</a:t>
            </a:r>
            <a:r>
              <a:rPr lang="ru-RU" sz="2000" dirty="0">
                <a:solidFill>
                  <a:srgbClr val="FFFF00"/>
                </a:solidFill>
              </a:rPr>
              <a:t>, которые меняются в соответствии с </a:t>
            </a:r>
            <a:r>
              <a:rPr lang="ru-RU" sz="2000" dirty="0" smtClean="0">
                <a:solidFill>
                  <a:srgbClr val="FFFF00"/>
                </a:solidFill>
              </a:rPr>
              <a:t>тематическим планированием </a:t>
            </a:r>
            <a:r>
              <a:rPr lang="ru-RU" sz="2000" dirty="0">
                <a:solidFill>
                  <a:srgbClr val="FFFF00"/>
                </a:solidFill>
              </a:rPr>
              <a:t>образовательного процесса.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/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Доступна детям. Они могут выбирать интересные для себя занятия,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чередовать их в течение дня.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/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Дает возможность педагогу эффективно организовывать </a:t>
            </a:r>
            <a:r>
              <a:rPr lang="ru-RU" sz="2000" dirty="0" smtClean="0">
                <a:solidFill>
                  <a:srgbClr val="FFFF00"/>
                </a:solidFill>
              </a:rPr>
              <a:t>образовательный процесс </a:t>
            </a:r>
            <a:r>
              <a:rPr lang="ru-RU" sz="2000" dirty="0">
                <a:solidFill>
                  <a:srgbClr val="FFFF00"/>
                </a:solidFill>
              </a:rPr>
              <a:t>с учетом индивидуальных особенностей детей.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/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Позволяет ребенку воплощать замысел игры, побуждает </a:t>
            </a:r>
            <a:r>
              <a:rPr lang="ru-RU" sz="2000" dirty="0" smtClean="0">
                <a:solidFill>
                  <a:srgbClr val="FFFF00"/>
                </a:solidFill>
              </a:rPr>
              <a:t>воображение, проявление </a:t>
            </a:r>
            <a:r>
              <a:rPr lang="ru-RU" sz="2000" dirty="0">
                <a:solidFill>
                  <a:srgbClr val="FFFF00"/>
                </a:solidFill>
              </a:rPr>
              <a:t>активности в обустройстве места игры.</a:t>
            </a:r>
          </a:p>
        </p:txBody>
      </p:sp>
    </p:spTree>
    <p:extLst>
      <p:ext uri="{BB962C8B-B14F-4D97-AF65-F5344CB8AC3E}">
        <p14:creationId xmlns:p14="http://schemas.microsoft.com/office/powerpoint/2010/main" val="2844862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211580"/>
            <a:ext cx="8825658" cy="3565801"/>
          </a:xfrm>
        </p:spPr>
        <p:txBody>
          <a:bodyPr/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</a:rPr>
              <a:t>Спасибо за внимание!!!</a:t>
            </a:r>
            <a:endParaRPr lang="ru-RU" sz="8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201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u="sng" dirty="0" smtClean="0">
                <a:solidFill>
                  <a:srgbClr val="C00000"/>
                </a:solidFill>
              </a:rPr>
              <a:t>Цель: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>
                <a:solidFill>
                  <a:srgbClr val="FFFF00"/>
                </a:solidFill>
              </a:rPr>
              <a:t>Раскрыть суть </a:t>
            </a:r>
            <a:r>
              <a:rPr lang="ru-RU" sz="2800" dirty="0" err="1" smtClean="0">
                <a:solidFill>
                  <a:srgbClr val="FFFF00"/>
                </a:solidFill>
              </a:rPr>
              <a:t>органзации</a:t>
            </a:r>
            <a:r>
              <a:rPr lang="ru-RU" sz="2800" dirty="0" smtClean="0">
                <a:solidFill>
                  <a:srgbClr val="FFFF00"/>
                </a:solidFill>
              </a:rPr>
              <a:t> предметно- </a:t>
            </a:r>
            <a:r>
              <a:rPr lang="ru-RU" sz="2800" dirty="0" err="1" smtClean="0">
                <a:solidFill>
                  <a:srgbClr val="FFFF00"/>
                </a:solidFill>
              </a:rPr>
              <a:t>разввающей</a:t>
            </a:r>
            <a:r>
              <a:rPr lang="ru-RU" sz="2800" dirty="0" smtClean="0">
                <a:solidFill>
                  <a:srgbClr val="FFFF00"/>
                </a:solidFill>
              </a:rPr>
              <a:t> среды, обеспечивающей </a:t>
            </a:r>
            <a:r>
              <a:rPr lang="ru-RU" sz="2800" dirty="0" err="1" smtClean="0">
                <a:solidFill>
                  <a:srgbClr val="FFFF00"/>
                </a:solidFill>
              </a:rPr>
              <a:t>реалзацию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</a:rPr>
              <a:t>принцыпа</a:t>
            </a:r>
            <a:r>
              <a:rPr lang="ru-RU" sz="2800" dirty="0" smtClean="0">
                <a:solidFill>
                  <a:srgbClr val="FFFF00"/>
                </a:solidFill>
              </a:rPr>
              <a:t> свободы выбора деятельности детей.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247" y="2052638"/>
            <a:ext cx="8631281" cy="4195762"/>
          </a:xfrm>
        </p:spPr>
      </p:pic>
    </p:spTree>
    <p:extLst>
      <p:ext uri="{BB962C8B-B14F-4D97-AF65-F5344CB8AC3E}">
        <p14:creationId xmlns:p14="http://schemas.microsoft.com/office/powerpoint/2010/main" val="3587979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7"/>
            <a:ext cx="10806749" cy="5795681"/>
          </a:xfrm>
        </p:spPr>
        <p:txBody>
          <a:bodyPr/>
          <a:lstStyle/>
          <a:p>
            <a:r>
              <a:rPr lang="ru-RU" sz="3600" u="sng" dirty="0">
                <a:solidFill>
                  <a:schemeClr val="accent1"/>
                </a:solidFill>
              </a:rPr>
              <a:t>Задачи:</a:t>
            </a:r>
            <a:r>
              <a:rPr lang="ru-RU" sz="3600" dirty="0">
                <a:solidFill>
                  <a:srgbClr val="FFFF00"/>
                </a:solidFill>
              </a:rPr>
              <a:t> Обеспечение условий для развития познавательных и творческих способностей детей. Поддержание познавательной активности, обеспечение ее дальнейшего роста. Создание условий для реализации усвоенных на занятиях способов деятельности, приобретенных знаний. Создание условий для эмоционального проживания ребенком различных ситуаций с целью осмысления воспринятых содержаний</a:t>
            </a:r>
          </a:p>
        </p:txBody>
      </p:sp>
    </p:spTree>
    <p:extLst>
      <p:ext uri="{BB962C8B-B14F-4D97-AF65-F5344CB8AC3E}">
        <p14:creationId xmlns:p14="http://schemas.microsoft.com/office/powerpoint/2010/main" val="1909564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7340" y="342900"/>
            <a:ext cx="946404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solidFill>
                  <a:schemeClr val="accent1"/>
                </a:solidFill>
              </a:rPr>
              <a:t>Развивающая предметно –</a:t>
            </a:r>
          </a:p>
          <a:p>
            <a:pPr algn="ctr"/>
            <a:r>
              <a:rPr lang="ru-RU" sz="3200" b="1" u="sng" dirty="0">
                <a:solidFill>
                  <a:schemeClr val="accent1"/>
                </a:solidFill>
              </a:rPr>
              <a:t>пространственная среда</a:t>
            </a:r>
          </a:p>
          <a:p>
            <a:endParaRPr lang="ru-RU" sz="3200" dirty="0"/>
          </a:p>
          <a:p>
            <a:pPr algn="ctr"/>
            <a:r>
              <a:rPr lang="ru-RU" sz="3200" dirty="0">
                <a:solidFill>
                  <a:srgbClr val="FFFF00"/>
                </a:solidFill>
              </a:rPr>
              <a:t>Это система условий, обеспечивающая</a:t>
            </a:r>
          </a:p>
          <a:p>
            <a:pPr algn="ctr"/>
            <a:r>
              <a:rPr lang="ru-RU" sz="3200" dirty="0">
                <a:solidFill>
                  <a:srgbClr val="FFFF00"/>
                </a:solidFill>
              </a:rPr>
              <a:t>возможность осуществления детской</a:t>
            </a:r>
          </a:p>
          <a:p>
            <a:pPr algn="ctr"/>
            <a:r>
              <a:rPr lang="ru-RU" sz="3200" dirty="0">
                <a:solidFill>
                  <a:srgbClr val="FFFF00"/>
                </a:solidFill>
              </a:rPr>
              <a:t>деятельности и предусматривающая ряд</a:t>
            </a:r>
          </a:p>
          <a:p>
            <a:pPr algn="ctr"/>
            <a:r>
              <a:rPr lang="ru-RU" sz="3200" dirty="0">
                <a:solidFill>
                  <a:srgbClr val="FFFF00"/>
                </a:solidFill>
              </a:rPr>
              <a:t>базовых компонентов, необходимость для</a:t>
            </a:r>
          </a:p>
          <a:p>
            <a:pPr algn="ctr"/>
            <a:r>
              <a:rPr lang="ru-RU" sz="3200" dirty="0">
                <a:solidFill>
                  <a:srgbClr val="FFFF00"/>
                </a:solidFill>
              </a:rPr>
              <a:t>полноценного речевого, физического,</a:t>
            </a:r>
          </a:p>
          <a:p>
            <a:pPr algn="ctr"/>
            <a:r>
              <a:rPr lang="ru-RU" sz="3200" dirty="0">
                <a:solidFill>
                  <a:srgbClr val="FFFF00"/>
                </a:solidFill>
              </a:rPr>
              <a:t>эстетического, познавательного и</a:t>
            </a:r>
          </a:p>
          <a:p>
            <a:pPr algn="ctr"/>
            <a:r>
              <a:rPr lang="ru-RU" sz="3200" dirty="0">
                <a:solidFill>
                  <a:srgbClr val="FFFF00"/>
                </a:solidFill>
              </a:rPr>
              <a:t>социального становления личности</a:t>
            </a:r>
          </a:p>
          <a:p>
            <a:pPr algn="ctr"/>
            <a:r>
              <a:rPr lang="ru-RU" sz="3200" dirty="0">
                <a:solidFill>
                  <a:srgbClr val="FFFF00"/>
                </a:solidFill>
              </a:rPr>
              <a:t>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597169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3060" y="708661"/>
            <a:ext cx="752094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solidFill>
                  <a:schemeClr val="accent1"/>
                </a:solidFill>
              </a:rPr>
              <a:t>ТРЕБОВАНИЯ К РППС</a:t>
            </a:r>
          </a:p>
          <a:p>
            <a:endParaRPr lang="ru-RU" sz="2800" dirty="0"/>
          </a:p>
          <a:p>
            <a:r>
              <a:rPr lang="ru-RU" sz="2800" dirty="0">
                <a:solidFill>
                  <a:srgbClr val="FFFF00"/>
                </a:solidFill>
              </a:rPr>
              <a:t>Содержательно- насыщенная</a:t>
            </a:r>
          </a:p>
          <a:p>
            <a:endParaRPr lang="ru-RU" sz="2800" dirty="0">
              <a:solidFill>
                <a:srgbClr val="FFFF00"/>
              </a:solidFill>
            </a:endParaRPr>
          </a:p>
          <a:p>
            <a:r>
              <a:rPr lang="ru-RU" sz="2800" dirty="0">
                <a:solidFill>
                  <a:srgbClr val="FFFF00"/>
                </a:solidFill>
              </a:rPr>
              <a:t>Трансформируемая</a:t>
            </a:r>
          </a:p>
          <a:p>
            <a:endParaRPr lang="ru-RU" sz="2800" dirty="0">
              <a:solidFill>
                <a:srgbClr val="FFFF00"/>
              </a:solidFill>
            </a:endParaRPr>
          </a:p>
          <a:p>
            <a:r>
              <a:rPr lang="ru-RU" sz="2800" dirty="0">
                <a:solidFill>
                  <a:srgbClr val="FFFF00"/>
                </a:solidFill>
              </a:rPr>
              <a:t>Полифункциональная</a:t>
            </a:r>
          </a:p>
          <a:p>
            <a:endParaRPr lang="ru-RU" sz="2800" dirty="0">
              <a:solidFill>
                <a:srgbClr val="FFFF00"/>
              </a:solidFill>
            </a:endParaRPr>
          </a:p>
          <a:p>
            <a:r>
              <a:rPr lang="ru-RU" sz="2800" dirty="0">
                <a:solidFill>
                  <a:srgbClr val="FFFF00"/>
                </a:solidFill>
              </a:rPr>
              <a:t>Вариативная</a:t>
            </a:r>
          </a:p>
          <a:p>
            <a:endParaRPr lang="ru-RU" sz="2800" dirty="0">
              <a:solidFill>
                <a:srgbClr val="FFFF00"/>
              </a:solidFill>
            </a:endParaRPr>
          </a:p>
          <a:p>
            <a:r>
              <a:rPr lang="ru-RU" sz="2800" dirty="0">
                <a:solidFill>
                  <a:srgbClr val="FFFF00"/>
                </a:solidFill>
              </a:rPr>
              <a:t>Доступная</a:t>
            </a:r>
          </a:p>
          <a:p>
            <a:endParaRPr lang="ru-RU" sz="2800" dirty="0">
              <a:solidFill>
                <a:srgbClr val="FFFF00"/>
              </a:solidFill>
            </a:endParaRPr>
          </a:p>
          <a:p>
            <a:r>
              <a:rPr lang="ru-RU" sz="2800" dirty="0">
                <a:solidFill>
                  <a:srgbClr val="FFFF00"/>
                </a:solidFill>
              </a:rPr>
              <a:t>Безопасная</a:t>
            </a:r>
          </a:p>
        </p:txBody>
      </p:sp>
    </p:spTree>
    <p:extLst>
      <p:ext uri="{BB962C8B-B14F-4D97-AF65-F5344CB8AC3E}">
        <p14:creationId xmlns:p14="http://schemas.microsoft.com/office/powerpoint/2010/main" val="2076258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3040" y="335846"/>
            <a:ext cx="100355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>
                <a:solidFill>
                  <a:srgbClr val="FF0000"/>
                </a:solidFill>
              </a:rPr>
              <a:t>ЗОНИРОВАНИЕ</a:t>
            </a:r>
          </a:p>
          <a:p>
            <a:pPr algn="ctr"/>
            <a:endParaRPr lang="ru-RU" dirty="0">
              <a:solidFill>
                <a:srgbClr val="FFFF00"/>
              </a:solidFill>
            </a:endParaRPr>
          </a:p>
          <a:p>
            <a:pPr algn="ctr"/>
            <a:r>
              <a:rPr lang="ru-RU" dirty="0">
                <a:solidFill>
                  <a:srgbClr val="FFFF00"/>
                </a:solidFill>
              </a:rPr>
              <a:t>Размещение оборудования по центрам помогает</a:t>
            </a:r>
          </a:p>
          <a:p>
            <a:pPr algn="ctr"/>
            <a:r>
              <a:rPr lang="ru-RU" dirty="0">
                <a:solidFill>
                  <a:srgbClr val="FFFF00"/>
                </a:solidFill>
              </a:rPr>
              <a:t>детям с ограниченными возможностями здоровья</a:t>
            </a:r>
          </a:p>
          <a:p>
            <a:pPr algn="ctr"/>
            <a:r>
              <a:rPr lang="ru-RU" dirty="0">
                <a:solidFill>
                  <a:srgbClr val="FFFF00"/>
                </a:solidFill>
              </a:rPr>
              <a:t>найти для себя привлекательное занятие. Позволяет</a:t>
            </a:r>
          </a:p>
          <a:p>
            <a:pPr algn="ctr"/>
            <a:r>
              <a:rPr lang="ru-RU" dirty="0">
                <a:solidFill>
                  <a:srgbClr val="FFFF00"/>
                </a:solidFill>
              </a:rPr>
              <a:t>сохранить устойчивый интерес к нему благодаря</a:t>
            </a:r>
          </a:p>
          <a:p>
            <a:pPr algn="ctr"/>
            <a:r>
              <a:rPr lang="ru-RU" dirty="0">
                <a:solidFill>
                  <a:srgbClr val="FFFF00"/>
                </a:solidFill>
              </a:rPr>
              <a:t>соответствующим игрушкам, не отвлекаясь на другие</a:t>
            </a:r>
          </a:p>
          <a:p>
            <a:pPr algn="ctr"/>
            <a:r>
              <a:rPr lang="ru-RU" dirty="0">
                <a:solidFill>
                  <a:srgbClr val="FFFF00"/>
                </a:solidFill>
              </a:rPr>
              <a:t>виды деятельности.</a:t>
            </a:r>
          </a:p>
          <a:p>
            <a:endParaRPr lang="ru-RU" dirty="0"/>
          </a:p>
          <a:p>
            <a:pPr algn="just"/>
            <a:r>
              <a:rPr lang="ru-RU" dirty="0">
                <a:solidFill>
                  <a:srgbClr val="FF0000"/>
                </a:solidFill>
              </a:rPr>
              <a:t>Направления развития:</a:t>
            </a:r>
          </a:p>
          <a:p>
            <a:pPr algn="just"/>
            <a:endParaRPr lang="ru-RU" dirty="0"/>
          </a:p>
          <a:p>
            <a:pPr algn="just"/>
            <a:r>
              <a:rPr lang="ru-RU" dirty="0">
                <a:solidFill>
                  <a:srgbClr val="FFFF00"/>
                </a:solidFill>
              </a:rPr>
              <a:t>Познавательное</a:t>
            </a:r>
          </a:p>
          <a:p>
            <a:pPr algn="just"/>
            <a:endParaRPr lang="ru-RU" dirty="0">
              <a:solidFill>
                <a:srgbClr val="FFFF00"/>
              </a:solidFill>
            </a:endParaRPr>
          </a:p>
          <a:p>
            <a:pPr algn="just"/>
            <a:r>
              <a:rPr lang="ru-RU" dirty="0">
                <a:solidFill>
                  <a:srgbClr val="FFFF00"/>
                </a:solidFill>
              </a:rPr>
              <a:t>Речевое</a:t>
            </a:r>
          </a:p>
          <a:p>
            <a:pPr algn="just"/>
            <a:endParaRPr lang="ru-RU" dirty="0">
              <a:solidFill>
                <a:srgbClr val="FFFF00"/>
              </a:solidFill>
            </a:endParaRPr>
          </a:p>
          <a:p>
            <a:pPr algn="just"/>
            <a:r>
              <a:rPr lang="ru-RU" dirty="0">
                <a:solidFill>
                  <a:srgbClr val="FFFF00"/>
                </a:solidFill>
              </a:rPr>
              <a:t>Художественно-эстетическое</a:t>
            </a:r>
          </a:p>
          <a:p>
            <a:pPr algn="just"/>
            <a:endParaRPr lang="ru-RU" dirty="0">
              <a:solidFill>
                <a:srgbClr val="FFFF00"/>
              </a:solidFill>
            </a:endParaRPr>
          </a:p>
          <a:p>
            <a:pPr algn="just"/>
            <a:r>
              <a:rPr lang="ru-RU" dirty="0">
                <a:solidFill>
                  <a:srgbClr val="FFFF00"/>
                </a:solidFill>
              </a:rPr>
              <a:t>Социально-коммуникативное</a:t>
            </a:r>
          </a:p>
          <a:p>
            <a:pPr algn="just"/>
            <a:endParaRPr lang="ru-RU" dirty="0">
              <a:solidFill>
                <a:srgbClr val="FFFF00"/>
              </a:solidFill>
            </a:endParaRPr>
          </a:p>
          <a:p>
            <a:pPr algn="just"/>
            <a:r>
              <a:rPr lang="ru-RU" dirty="0">
                <a:solidFill>
                  <a:srgbClr val="FFFF00"/>
                </a:solidFill>
              </a:rPr>
              <a:t>Физическое</a:t>
            </a:r>
          </a:p>
        </p:txBody>
      </p:sp>
    </p:spTree>
    <p:extLst>
      <p:ext uri="{BB962C8B-B14F-4D97-AF65-F5344CB8AC3E}">
        <p14:creationId xmlns:p14="http://schemas.microsoft.com/office/powerpoint/2010/main" val="808841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3113442"/>
          </a:xfrm>
        </p:spPr>
        <p:txBody>
          <a:bodyPr/>
          <a:lstStyle/>
          <a:p>
            <a:pPr algn="ctr"/>
            <a:r>
              <a:rPr lang="ru-RU" sz="1600" dirty="0">
                <a:solidFill>
                  <a:srgbClr val="FF0000"/>
                </a:solidFill>
              </a:rPr>
              <a:t>Центр сенсорного развития</a:t>
            </a:r>
            <a:br>
              <a:rPr lang="ru-RU" sz="1600" dirty="0">
                <a:solidFill>
                  <a:srgbClr val="FF0000"/>
                </a:solidFill>
              </a:rPr>
            </a:br>
            <a:r>
              <a:rPr lang="ru-RU" sz="1600" dirty="0">
                <a:solidFill>
                  <a:srgbClr val="FF0000"/>
                </a:solidFill>
              </a:rPr>
              <a:t/>
            </a:r>
            <a:br>
              <a:rPr lang="ru-RU" sz="1600" dirty="0">
                <a:solidFill>
                  <a:srgbClr val="FF0000"/>
                </a:solidFill>
              </a:rPr>
            </a:br>
            <a:r>
              <a:rPr lang="ru-RU" sz="1600" dirty="0">
                <a:solidFill>
                  <a:srgbClr val="92D050"/>
                </a:solidFill>
              </a:rPr>
              <a:t>Оснащен привлекательными и яркими предметами: возрастные</a:t>
            </a:r>
            <a:br>
              <a:rPr lang="ru-RU" sz="1600" dirty="0">
                <a:solidFill>
                  <a:srgbClr val="92D050"/>
                </a:solidFill>
              </a:rPr>
            </a:br>
            <a:r>
              <a:rPr lang="ru-RU" sz="1600" dirty="0">
                <a:solidFill>
                  <a:srgbClr val="92D050"/>
                </a:solidFill>
              </a:rPr>
              <a:t>вкладыши-формы, различные головоломки, наборы для</a:t>
            </a:r>
            <a:br>
              <a:rPr lang="ru-RU" sz="1600" dirty="0">
                <a:solidFill>
                  <a:srgbClr val="92D050"/>
                </a:solidFill>
              </a:rPr>
            </a:br>
            <a:r>
              <a:rPr lang="ru-RU" sz="1600" dirty="0">
                <a:solidFill>
                  <a:srgbClr val="92D050"/>
                </a:solidFill>
              </a:rPr>
              <a:t>группирования и классификации по цвету, форме, величине;</a:t>
            </a:r>
            <a:br>
              <a:rPr lang="ru-RU" sz="1600" dirty="0">
                <a:solidFill>
                  <a:srgbClr val="92D050"/>
                </a:solidFill>
              </a:rPr>
            </a:br>
            <a:r>
              <a:rPr lang="ru-RU" sz="1600" dirty="0">
                <a:solidFill>
                  <a:srgbClr val="92D050"/>
                </a:solidFill>
              </a:rPr>
              <a:t>пирамидки с цветами и оттенками; разноцветные бусы.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869" y="2060575"/>
            <a:ext cx="2782142" cy="41957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182" y="2430966"/>
            <a:ext cx="4395788" cy="327845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877383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069" y="1873405"/>
            <a:ext cx="4395787" cy="32561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478" y="1074505"/>
            <a:ext cx="3074896" cy="461261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81985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2153322"/>
          </a:xfrm>
        </p:spPr>
        <p:txBody>
          <a:bodyPr/>
          <a:lstStyle/>
          <a:p>
            <a:r>
              <a:rPr lang="ru-RU" sz="2000" b="1" u="sng" dirty="0">
                <a:solidFill>
                  <a:srgbClr val="FF0000"/>
                </a:solidFill>
              </a:rPr>
              <a:t>Центр природы и экспериментальной деятельности: «Экологи»</a:t>
            </a:r>
            <a:br>
              <a:rPr lang="ru-RU" sz="2000" b="1" u="sng" dirty="0">
                <a:solidFill>
                  <a:srgbClr val="FF00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>В данном центре присутствуют различные дидактические игры экологической</a:t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>направленности, серии картин: «Времена года», «Животный и растительный мир»,</a:t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>коллекции природного материала, муляжей овощей и фруктов, насекомых, животных.</a:t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>Главное место занимает календарь природы и погоды, который самостоятельно</a:t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>заполняют дети.</a:t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>Центр «Опытно-экспериментальная деятельность».</a:t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>В нем находится материал, для осуществления опытно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138" y="3289610"/>
            <a:ext cx="3509962" cy="22285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168" y="3066586"/>
            <a:ext cx="3810000" cy="23083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0841068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132</TotalTime>
  <Words>210</Words>
  <Application>Microsoft Office PowerPoint</Application>
  <PresentationFormat>Широкоэкранный</PresentationFormat>
  <Paragraphs>59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Century Gothic</vt:lpstr>
      <vt:lpstr>Wingdings 3</vt:lpstr>
      <vt:lpstr>Ион</vt:lpstr>
      <vt:lpstr>Организация предметно-развивающей среды в группе компенсирующей направленности</vt:lpstr>
      <vt:lpstr>Цель: Раскрыть суть органзации предметно- разввающей среды, обеспечивающей реалзацию принцыпа свободы выбора деятельности детей.</vt:lpstr>
      <vt:lpstr>Задачи: Обеспечение условий для развития познавательных и творческих способностей детей. Поддержание познавательной активности, обеспечение ее дальнейшего роста. Создание условий для реализации усвоенных на занятиях способов деятельности, приобретенных знаний. Создание условий для эмоционального проживания ребенком различных ситуаций с целью осмысления воспринятых содержаний</vt:lpstr>
      <vt:lpstr>Презентация PowerPoint</vt:lpstr>
      <vt:lpstr>Презентация PowerPoint</vt:lpstr>
      <vt:lpstr>Презентация PowerPoint</vt:lpstr>
      <vt:lpstr>Центр сенсорного развития  Оснащен привлекательными и яркими предметами: возрастные вкладыши-формы, различные головоломки, наборы для группирования и классификации по цвету, форме, величине; пирамидки с цветами и оттенками; разноцветные бусы.</vt:lpstr>
      <vt:lpstr>Презентация PowerPoint</vt:lpstr>
      <vt:lpstr>Центр природы и экспериментальной деятельности: «Экологи» В данном центре присутствуют различные дидактические игры экологической направленности, серии картин: «Времена года», «Животный и растительный мир», коллекции природного материала, муляжей овощей и фруктов, насекомых, животных. Главное место занимает календарь природы и погоды, который самостоятельно заполняют дети. Центр «Опытно-экспериментальная деятельность». В нем находится материал, для осуществления опытно</vt:lpstr>
      <vt:lpstr>Центр развития математических представлений  В данном центре расположен следующий материал: магнитная доска, наборы карточек на сопоставление цифры и количества, наборы кубиков с цифрами и числовыми фигурами; различные виды мозаик. Представлен в свободном доступе достаточно широкий выбор игр на развитие пространственной ориентировки, ориентировки во времени.</vt:lpstr>
      <vt:lpstr>Центр конструктивной деятельности: «Мы конструкторы». Включает в себя конструктор различного вида, деревянные блоки для масштабного строительства, тематические строительные наборы «Ферма», «Город», «Зоопарк» ,Гараж». Данный центр вариативен по своему расположению в группе: можно перемещаться в любое место и организовывать данную деятельность как с подгруппой детей, так и индивидуально.</vt:lpstr>
      <vt:lpstr>Центр дорожного движения! </vt:lpstr>
      <vt:lpstr>Театрализованный центр Здесь размещаются ширма, различные виды театров (кукольный, настольный, бибабо,пальчиковый).</vt:lpstr>
      <vt:lpstr>Центр сюжетно - ролевой игры В нем находятся детская мебель, принадлежности к ролевым играм, различные заместители, отображающие быт взрослых.  Куклы разных размеров. Комплекты одежды, постельного белья для кукол, кукольные сервизы, коляски для кукол. Магазин свитриной и набором продуктов. Набор доктора «Больница», «Парикмахерская», «Столовая».</vt:lpstr>
      <vt:lpstr>Центр уединения: «Сказочный домик» В нашей группе это место, где ребёнок ощущает себя в полной безопасности, здесь он может побыть наедине с собой, успокоиться и расслабиться, поиграть с любимым предметом или игрушкой,</vt:lpstr>
      <vt:lpstr>Развивающая предметно-пространственная среда в нашей группе:  Насыщенна, пригодна для совместной деятельности взрослого и ребенка и самостоятельной деятельности детей, отвечает потребностям возраста.  Организованна в виде разграниченных зон, оснащенных развивающими материалами, которые меняются в соответствии с тематическим планированием образовательного процесса.  Доступна детям. Они могут выбирать интересные для себя занятия, чередовать их в течение дня.  Дает возможность педагогу эффективно организовывать образовательный процесс с учетом индивидуальных особенностей детей.  Позволяет ребенку воплощать замысел игры, побуждает воображение, проявление активности в обустройстве места игры.</vt:lpstr>
      <vt:lpstr>Спасибо за внимание!!!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29</cp:revision>
  <dcterms:created xsi:type="dcterms:W3CDTF">2022-12-07T03:11:59Z</dcterms:created>
  <dcterms:modified xsi:type="dcterms:W3CDTF">2022-12-07T14:18:01Z</dcterms:modified>
</cp:coreProperties>
</file>