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9" r:id="rId3"/>
    <p:sldId id="260" r:id="rId4"/>
    <p:sldId id="262" r:id="rId5"/>
    <p:sldId id="261" r:id="rId6"/>
    <p:sldId id="264" r:id="rId7"/>
    <p:sldId id="267" r:id="rId8"/>
    <p:sldId id="272" r:id="rId9"/>
    <p:sldId id="271" r:id="rId10"/>
    <p:sldId id="295" r:id="rId11"/>
    <p:sldId id="268" r:id="rId12"/>
    <p:sldId id="297" r:id="rId13"/>
    <p:sldId id="301" r:id="rId14"/>
    <p:sldId id="302" r:id="rId15"/>
    <p:sldId id="303" r:id="rId16"/>
    <p:sldId id="304" r:id="rId17"/>
    <p:sldId id="298" r:id="rId18"/>
    <p:sldId id="296" r:id="rId19"/>
    <p:sldId id="299" r:id="rId20"/>
    <p:sldId id="30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39" autoAdjust="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8B9D8-E17B-4F5D-887E-9F773513B263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0477E-159E-4C75-81EC-4F29909F57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3368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0477E-159E-4C75-81EC-4F29909F573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zanimatika.narod.ru/" TargetMode="External"/><Relationship Id="rId7" Type="http://schemas.openxmlformats.org/officeDocument/2006/relationships/hyperlink" Target="http://www.sisp.nkras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209.48.spylog.com/" TargetMode="External"/><Relationship Id="rId5" Type="http://schemas.openxmlformats.org/officeDocument/2006/relationships/hyperlink" Target="http://archives.ru/" TargetMode="External"/><Relationship Id="rId4" Type="http://schemas.openxmlformats.org/officeDocument/2006/relationships/hyperlink" Target="http://www.portal-slovo.r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dsovet.su/_ld/346/48368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786246" y="-2143164"/>
            <a:ext cx="16166304" cy="1108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76811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260648" y="404664"/>
            <a:ext cx="1116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Муниципальное дошкольное образовательное автономное учреждение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центр развития ребенка детский сад «Фантазия»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-2" y="2328555"/>
            <a:ext cx="68042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Детско - родительский </a:t>
            </a:r>
          </a:p>
          <a:p>
            <a:r>
              <a:rPr lang="ru-RU" sz="2800" dirty="0" smtClean="0"/>
              <a:t>             образовательный проект</a:t>
            </a:r>
          </a:p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-1009239" y="4437112"/>
            <a:ext cx="11423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   «Моя родина – Россия»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6021288"/>
            <a:ext cx="56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Подготовила</a:t>
            </a:r>
          </a:p>
          <a:p>
            <a:r>
              <a:rPr lang="ru-RU" sz="2000" smtClean="0"/>
              <a:t>воспитатель:</a:t>
            </a:r>
            <a:r>
              <a:rPr lang="ru-RU" sz="2000"/>
              <a:t> </a:t>
            </a:r>
            <a:r>
              <a:rPr lang="ru-RU" sz="2000" smtClean="0"/>
              <a:t>   </a:t>
            </a:r>
          </a:p>
          <a:p>
            <a:r>
              <a:rPr lang="ru-RU" sz="2000" smtClean="0"/>
              <a:t> </a:t>
            </a:r>
            <a:r>
              <a:rPr lang="ru-RU" sz="2000" dirty="0" smtClean="0"/>
              <a:t>Шатайло </a:t>
            </a:r>
            <a:r>
              <a:rPr lang="ru-RU" sz="2000" dirty="0"/>
              <a:t>О</a:t>
            </a:r>
            <a:r>
              <a:rPr lang="ru-RU" sz="2000" dirty="0" smtClean="0"/>
              <a:t>ксана Васильевна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51830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725" y="0"/>
            <a:ext cx="92297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052736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1400" b="1" dirty="0"/>
              <a:t>Формы взаимодействия  с детьми:</a:t>
            </a:r>
            <a:endParaRPr lang="ru-RU" sz="1400" dirty="0"/>
          </a:p>
          <a:p>
            <a:r>
              <a:rPr lang="ru-RU" sz="1400" dirty="0"/>
              <a:t>непосредственная образовательная деятельность;</a:t>
            </a:r>
          </a:p>
          <a:p>
            <a:r>
              <a:rPr lang="ru-RU" sz="1400" dirty="0"/>
              <a:t>совместная деятельность детей и педагогов;</a:t>
            </a:r>
          </a:p>
          <a:p>
            <a:r>
              <a:rPr lang="ru-RU" sz="1400" dirty="0"/>
              <a:t>экскурсии и целевые прогулки;</a:t>
            </a:r>
          </a:p>
          <a:p>
            <a:r>
              <a:rPr lang="ru-RU" sz="1400" dirty="0"/>
              <a:t>рассказы о православных праздниках, великих людях </a:t>
            </a:r>
            <a:r>
              <a:rPr lang="ru-RU" sz="1400" dirty="0" smtClean="0"/>
              <a:t>России;</a:t>
            </a:r>
            <a:endParaRPr lang="ru-RU" sz="1400" dirty="0"/>
          </a:p>
          <a:p>
            <a:r>
              <a:rPr lang="ru-RU" sz="1400" dirty="0"/>
              <a:t>чтение художественной литературы;</a:t>
            </a:r>
          </a:p>
          <a:p>
            <a:r>
              <a:rPr lang="ru-RU" sz="1400" dirty="0"/>
              <a:t>беседы, ситуативные разговоры;</a:t>
            </a:r>
          </a:p>
          <a:p>
            <a:r>
              <a:rPr lang="ru-RU" sz="1400" dirty="0"/>
              <a:t>слушание музыки;</a:t>
            </a:r>
          </a:p>
          <a:p>
            <a:r>
              <a:rPr lang="ru-RU" sz="1400" dirty="0"/>
              <a:t>праздники и развлечения;</a:t>
            </a:r>
          </a:p>
          <a:p>
            <a:r>
              <a:rPr lang="ru-RU" sz="1400" dirty="0" smtClean="0"/>
              <a:t>игры </a:t>
            </a:r>
            <a:r>
              <a:rPr lang="ru-RU" sz="1400" dirty="0"/>
              <a:t>(дидактические, ролевые, хороводные, подвижные и др.)</a:t>
            </a:r>
          </a:p>
          <a:p>
            <a:r>
              <a:rPr lang="ru-RU" sz="1400" b="1" dirty="0"/>
              <a:t>Формы взаимодействия  с родителями:</a:t>
            </a:r>
            <a:endParaRPr lang="ru-RU" sz="1400" dirty="0"/>
          </a:p>
          <a:p>
            <a:r>
              <a:rPr lang="ru-RU" sz="1400" dirty="0"/>
              <a:t>родительские собрания;</a:t>
            </a:r>
          </a:p>
          <a:p>
            <a:r>
              <a:rPr lang="ru-RU" sz="1400" dirty="0"/>
              <a:t>совместные праздники и досуги;</a:t>
            </a:r>
          </a:p>
          <a:p>
            <a:r>
              <a:rPr lang="ru-RU" sz="1400" dirty="0"/>
              <a:t>совместные экскурсии и целевые прогулки;</a:t>
            </a:r>
          </a:p>
          <a:p>
            <a:r>
              <a:rPr lang="ru-RU" sz="1400" dirty="0"/>
              <a:t>консультации  по проблемам воспитания детей;</a:t>
            </a:r>
          </a:p>
          <a:p>
            <a:r>
              <a:rPr lang="ru-RU" sz="1400" dirty="0"/>
              <a:t>стендовая информация  «Мир нравственности в высказываниях и афоризмах». «Пошли мне чтения доброго…», «О подвигах наших предков».</a:t>
            </a:r>
          </a:p>
        </p:txBody>
      </p:sp>
    </p:spTree>
    <p:extLst>
      <p:ext uri="{BB962C8B-B14F-4D97-AF65-F5344CB8AC3E}">
        <p14:creationId xmlns:p14="http://schemas.microsoft.com/office/powerpoint/2010/main" xmlns="" val="381338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132856"/>
            <a:ext cx="7632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Предполагаемый результат:</a:t>
            </a:r>
            <a:endParaRPr lang="ru-RU" dirty="0"/>
          </a:p>
          <a:p>
            <a:r>
              <a:rPr lang="ru-RU" dirty="0"/>
              <a:t>Дети должны знать и называть:</a:t>
            </a:r>
          </a:p>
          <a:p>
            <a:r>
              <a:rPr lang="ru-RU" dirty="0"/>
              <a:t>Домашний адрес; испытывать любовь и привязанность к родному дому, семье, матери, детскому саду; дорожить своей семьей, домом; с удовольствием идти в детский сад.</a:t>
            </a:r>
          </a:p>
          <a:p>
            <a:r>
              <a:rPr lang="ru-RU" dirty="0"/>
              <a:t>Место работы родителей, значимость их труда; испытывать гордость и уважение к труду взрослых. Дети должны иметь посильные трудовые обязанности дома, в детском саду, нести ответственность за их выполнение.</a:t>
            </a:r>
          </a:p>
          <a:p>
            <a:r>
              <a:rPr lang="ru-RU" dirty="0"/>
              <a:t>Место проживания: город, область; предприятия родного города и их значимость; символику города, достопримечательности, климатические условия; флору и фауну города и области; находить на карте крупные города области, знать природоохранительные мероприятия.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81024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700808"/>
            <a:ext cx="7344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Интернет-ресурс</a:t>
            </a:r>
            <a:endParaRPr lang="ru-RU" dirty="0"/>
          </a:p>
          <a:p>
            <a:r>
              <a:rPr lang="ru-RU" u="sng" dirty="0">
                <a:hlinkClick r:id="rId3"/>
              </a:rPr>
              <a:t>http://zanimatika.narod.ru</a:t>
            </a:r>
            <a:r>
              <a:rPr lang="ru-RU" dirty="0"/>
              <a:t>                 Знаем и любим Россию</a:t>
            </a:r>
          </a:p>
          <a:p>
            <a:r>
              <a:rPr lang="ru-RU" u="sng" dirty="0">
                <a:hlinkClick r:id="rId4"/>
              </a:rPr>
              <a:t>http://www.portal-slovo.ru/</a:t>
            </a:r>
            <a:r>
              <a:rPr lang="ru-RU" dirty="0"/>
              <a:t>              Образовательный портал «Слово»</a:t>
            </a:r>
          </a:p>
          <a:p>
            <a:r>
              <a:rPr lang="ru-RU" u="sng" dirty="0">
                <a:hlinkClick r:id="rId5"/>
              </a:rPr>
              <a:t>http://archives.ru</a:t>
            </a:r>
            <a:r>
              <a:rPr lang="ru-RU" dirty="0"/>
              <a:t>                               Портал  «Архив»</a:t>
            </a:r>
          </a:p>
          <a:p>
            <a:r>
              <a:rPr lang="ru-RU" dirty="0"/>
              <a:t>http:// 1september.ru                         Образовательный портал  «Первое </a:t>
            </a:r>
            <a:r>
              <a:rPr lang="ru-RU" dirty="0" smtClean="0"/>
              <a:t>    сентября</a:t>
            </a:r>
            <a:r>
              <a:rPr lang="ru-RU" dirty="0"/>
              <a:t>»</a:t>
            </a:r>
          </a:p>
          <a:p>
            <a:r>
              <a:rPr lang="ru-RU" dirty="0"/>
              <a:t>http:// </a:t>
            </a:r>
            <a:r>
              <a:rPr lang="ru-RU" dirty="0" err="1"/>
              <a:t>solnet</a:t>
            </a:r>
            <a:r>
              <a:rPr lang="ru-RU" dirty="0"/>
              <a:t>/</a:t>
            </a:r>
            <a:r>
              <a:rPr lang="ru-RU" dirty="0" err="1"/>
              <a:t>ru</a:t>
            </a:r>
            <a:r>
              <a:rPr lang="ru-RU" dirty="0"/>
              <a:t>                                   Детский портал «Солнышко».</a:t>
            </a:r>
          </a:p>
          <a:p>
            <a:r>
              <a:rPr lang="ru-RU" u="sng" dirty="0">
                <a:hlinkClick r:id="rId6"/>
              </a:rPr>
              <a:t>http://u209.48.spylog.com</a:t>
            </a:r>
            <a:r>
              <a:rPr lang="ru-RU" dirty="0"/>
              <a:t>                      Патриарший центр Духовно-нравственного  </a:t>
            </a:r>
          </a:p>
          <a:p>
            <a:r>
              <a:rPr lang="ru-RU" dirty="0"/>
              <a:t>                                                                      воспитания детей и молодежи России</a:t>
            </a:r>
          </a:p>
          <a:p>
            <a:r>
              <a:rPr lang="ru-RU" dirty="0"/>
              <a:t> </a:t>
            </a:r>
            <a:r>
              <a:rPr lang="ru-RU" u="sng" dirty="0">
                <a:hlinkClick r:id="rId7"/>
              </a:rPr>
              <a:t>http://www.sisp.nkras.ru/</a:t>
            </a:r>
            <a:r>
              <a:rPr lang="ru-RU" dirty="0"/>
              <a:t>                         Электронный научный журнал «Современные  </a:t>
            </a:r>
          </a:p>
          <a:p>
            <a:r>
              <a:rPr lang="ru-RU" dirty="0"/>
              <a:t>                                                                      исследования социальных проблем»</a:t>
            </a:r>
          </a:p>
          <a:p>
            <a:r>
              <a:rPr lang="ru-RU" dirty="0" smtClean="0"/>
              <a:t> </a:t>
            </a:r>
            <a:r>
              <a:rPr lang="ru-RU" dirty="0"/>
              <a:t>nsportal.ru                                            Социальная сеть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100529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ider\Desktop\ФОТО группы\DSC_04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3952895" cy="2592288"/>
          </a:xfrm>
          <a:prstGeom prst="rect">
            <a:avLst/>
          </a:prstGeom>
          <a:noFill/>
        </p:spPr>
      </p:pic>
      <p:pic>
        <p:nvPicPr>
          <p:cNvPr id="1027" name="Picture 3" descr="C:\Users\Lider\Desktop\ФОТО группы\DSC_04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484784"/>
            <a:ext cx="4176464" cy="2592288"/>
          </a:xfrm>
          <a:prstGeom prst="rect">
            <a:avLst/>
          </a:prstGeom>
          <a:noFill/>
        </p:spPr>
      </p:pic>
      <p:pic>
        <p:nvPicPr>
          <p:cNvPr id="1028" name="Picture 4" descr="C:\Users\Lider\Desktop\ФОТО группы\DSC_04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4221088"/>
            <a:ext cx="4608512" cy="2448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9106" y="260648"/>
            <a:ext cx="856580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</a:t>
            </a:r>
            <a:r>
              <a:rPr lang="ru-RU" sz="32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детьми</a:t>
            </a:r>
          </a:p>
          <a:p>
            <a:pPr algn="ctr"/>
            <a:r>
              <a:rPr lang="ru-RU" sz="32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«История празднования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Нового года»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Lider\Desktop\ФОТО группы\DSC_04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4312935" cy="2476872"/>
          </a:xfrm>
          <a:prstGeom prst="rect">
            <a:avLst/>
          </a:prstGeom>
          <a:noFill/>
        </p:spPr>
      </p:pic>
      <p:pic>
        <p:nvPicPr>
          <p:cNvPr id="2051" name="Picture 3" descr="C:\Users\Lider\Desktop\ФОТО группы\DSC_04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4149080"/>
            <a:ext cx="4320480" cy="2520280"/>
          </a:xfrm>
          <a:prstGeom prst="rect">
            <a:avLst/>
          </a:prstGeom>
          <a:noFill/>
        </p:spPr>
      </p:pic>
      <p:pic>
        <p:nvPicPr>
          <p:cNvPr id="2052" name="Picture 4" descr="C:\Users\Lider\Desktop\ФОТО группы\DSC_04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077072"/>
            <a:ext cx="4032448" cy="2520280"/>
          </a:xfrm>
          <a:prstGeom prst="rect">
            <a:avLst/>
          </a:prstGeom>
          <a:noFill/>
        </p:spPr>
      </p:pic>
      <p:pic>
        <p:nvPicPr>
          <p:cNvPr id="2053" name="Picture 5" descr="C:\Users\Lider\Desktop\ФОТО группы\DSC_04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484784"/>
            <a:ext cx="4283968" cy="25202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0800000" flipV="1">
            <a:off x="1931313" y="496923"/>
            <a:ext cx="528138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«Мой город- моя малая Родина»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Lider\Desktop\ФОТО группы\DSC_04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700808"/>
            <a:ext cx="3960440" cy="2736304"/>
          </a:xfrm>
          <a:prstGeom prst="rect">
            <a:avLst/>
          </a:prstGeom>
          <a:noFill/>
        </p:spPr>
      </p:pic>
      <p:pic>
        <p:nvPicPr>
          <p:cNvPr id="3075" name="Picture 3" descr="C:\Users\Lider\Desktop\ФОТО группы\DSC_04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700808"/>
            <a:ext cx="4248472" cy="2736304"/>
          </a:xfrm>
          <a:prstGeom prst="rect">
            <a:avLst/>
          </a:prstGeom>
          <a:noFill/>
        </p:spPr>
      </p:pic>
      <p:pic>
        <p:nvPicPr>
          <p:cNvPr id="3076" name="Picture 4" descr="C:\Users\Lider\Desktop\ФОТО группы\DSC_04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4553743"/>
            <a:ext cx="4104456" cy="23042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97855" y="260648"/>
            <a:ext cx="69483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Тематический день «Старость надо уважать» Подарок для бабушки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Lider\Desktop\ФОТО группы\DSC_04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268760"/>
            <a:ext cx="4384944" cy="2476871"/>
          </a:xfrm>
          <a:prstGeom prst="rect">
            <a:avLst/>
          </a:prstGeom>
          <a:noFill/>
        </p:spPr>
      </p:pic>
      <p:pic>
        <p:nvPicPr>
          <p:cNvPr id="4099" name="Picture 3" descr="C:\Users\Lider\Desktop\ФОТО группы\DSC_04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933056"/>
            <a:ext cx="4501008" cy="2636912"/>
          </a:xfrm>
          <a:prstGeom prst="rect">
            <a:avLst/>
          </a:prstGeom>
          <a:noFill/>
        </p:spPr>
      </p:pic>
      <p:pic>
        <p:nvPicPr>
          <p:cNvPr id="4100" name="Picture 4" descr="C:\Users\Lider\Desktop\ФОТО группы\DSC_04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556792"/>
            <a:ext cx="3080066" cy="44644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43612" y="188640"/>
            <a:ext cx="7656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родителями.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Lider\Desktop\ФОТО группы\DSC_04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908720"/>
            <a:ext cx="3168352" cy="2952328"/>
          </a:xfrm>
          <a:prstGeom prst="rect">
            <a:avLst/>
          </a:prstGeom>
          <a:noFill/>
        </p:spPr>
      </p:pic>
      <p:pic>
        <p:nvPicPr>
          <p:cNvPr id="1027" name="Picture 3" descr="C:\Users\Lider\Desktop\ФОТО группы\DSC_04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749280" y="3763889"/>
            <a:ext cx="2664296" cy="3002632"/>
          </a:xfrm>
          <a:prstGeom prst="rect">
            <a:avLst/>
          </a:prstGeom>
          <a:noFill/>
        </p:spPr>
      </p:pic>
      <p:pic>
        <p:nvPicPr>
          <p:cNvPr id="1028" name="Picture 4" descr="C:\Users\Lider\Desktop\ФОТО группы\DSC_04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1079611" y="3753036"/>
            <a:ext cx="2221396" cy="3301515"/>
          </a:xfrm>
          <a:prstGeom prst="rect">
            <a:avLst/>
          </a:prstGeom>
          <a:noFill/>
        </p:spPr>
      </p:pic>
      <p:pic>
        <p:nvPicPr>
          <p:cNvPr id="1029" name="Picture 5" descr="C:\Users\Lider\Desktop\ФОТО группы\DSC_049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569259" y="559533"/>
            <a:ext cx="2520281" cy="3506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3702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Lider\Desktop\ФОТО группы\DSC_00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865597"/>
            <a:ext cx="3312368" cy="2278002"/>
          </a:xfrm>
          <a:prstGeom prst="rect">
            <a:avLst/>
          </a:prstGeom>
          <a:noFill/>
        </p:spPr>
      </p:pic>
      <p:pic>
        <p:nvPicPr>
          <p:cNvPr id="2051" name="Picture 3" descr="C:\Users\Lider\Desktop\ФОТО группы\DSC_00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3645024"/>
            <a:ext cx="1728192" cy="12858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43808" y="2636912"/>
            <a:ext cx="34563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«Наши папы –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бравые солдаты»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Lider\Desktop\ФОТО группы\2\DSC_00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4857008"/>
            <a:ext cx="2160240" cy="1214584"/>
          </a:xfrm>
          <a:prstGeom prst="rect">
            <a:avLst/>
          </a:prstGeom>
          <a:noFill/>
        </p:spPr>
      </p:pic>
      <p:pic>
        <p:nvPicPr>
          <p:cNvPr id="1027" name="Picture 3" descr="C:\Users\Lider\Desktop\ФОТО группы\2\DSC_00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1268760"/>
            <a:ext cx="3024335" cy="1700417"/>
          </a:xfrm>
          <a:prstGeom prst="rect">
            <a:avLst/>
          </a:prstGeom>
          <a:noFill/>
        </p:spPr>
      </p:pic>
      <p:pic>
        <p:nvPicPr>
          <p:cNvPr id="1028" name="Picture 4" descr="C:\Users\Lider\Desktop\ФОТО группы\23\DSC_046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5628" y="1268760"/>
            <a:ext cx="2808312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8457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Lider\Desktop\ФОТО группы\2\DSC_01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861048"/>
            <a:ext cx="3163204" cy="2636912"/>
          </a:xfrm>
          <a:prstGeom prst="rect">
            <a:avLst/>
          </a:prstGeom>
          <a:noFill/>
        </p:spPr>
      </p:pic>
      <p:pic>
        <p:nvPicPr>
          <p:cNvPr id="1027" name="Picture 3" descr="C:\Users\Lider\Desktop\ФОТО группы\2\DSC_01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764704"/>
            <a:ext cx="2520280" cy="2916711"/>
          </a:xfrm>
          <a:prstGeom prst="rect">
            <a:avLst/>
          </a:prstGeom>
          <a:noFill/>
        </p:spPr>
      </p:pic>
      <p:pic>
        <p:nvPicPr>
          <p:cNvPr id="1028" name="Picture 4" descr="C:\Users\Lider\Desktop\ФОТО группы\2\DSC_007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980728"/>
            <a:ext cx="2376264" cy="2066527"/>
          </a:xfrm>
          <a:prstGeom prst="rect">
            <a:avLst/>
          </a:prstGeom>
          <a:noFill/>
        </p:spPr>
      </p:pic>
      <p:pic>
        <p:nvPicPr>
          <p:cNvPr id="3074" name="Picture 2" descr="C:\Users\Lider\Desktop\ФОТО группы\2\DSC_008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99992" y="4149080"/>
            <a:ext cx="3931638" cy="22105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71779" y="2967335"/>
            <a:ext cx="2800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 марта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02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715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Lider\Desktop\ФОТО группы\2\DSC_01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365104"/>
            <a:ext cx="3073735" cy="1728192"/>
          </a:xfrm>
          <a:prstGeom prst="rect">
            <a:avLst/>
          </a:prstGeom>
          <a:noFill/>
        </p:spPr>
      </p:pic>
      <p:pic>
        <p:nvPicPr>
          <p:cNvPr id="3" name="Picture 2" descr="C:\Users\Lider\Desktop\ФОТО группы\2\DSC_01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556792"/>
            <a:ext cx="3163204" cy="1778495"/>
          </a:xfrm>
          <a:prstGeom prst="rect">
            <a:avLst/>
          </a:prstGeom>
          <a:noFill/>
        </p:spPr>
      </p:pic>
      <p:pic>
        <p:nvPicPr>
          <p:cNvPr id="2051" name="Picture 3" descr="C:\Users\Lider\Desktop\ФОТО группы\2\DSC_01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1988840"/>
            <a:ext cx="3035131" cy="1706487"/>
          </a:xfrm>
          <a:prstGeom prst="rect">
            <a:avLst/>
          </a:prstGeom>
          <a:noFill/>
        </p:spPr>
      </p:pic>
      <p:pic>
        <p:nvPicPr>
          <p:cNvPr id="2052" name="Picture 4" descr="C:\Users\Lider\Desktop\ФОТО группы\2\DSC_01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3933056"/>
            <a:ext cx="3291278" cy="18505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2852936"/>
            <a:ext cx="288032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«Широка Масленица»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57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984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2564904"/>
            <a:ext cx="31630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Паспорт проекта</a:t>
            </a:r>
          </a:p>
          <a:p>
            <a:endParaRPr lang="ru-RU" sz="2400" dirty="0" smtClean="0"/>
          </a:p>
          <a:p>
            <a:r>
              <a:rPr lang="ru-RU" sz="2400" b="1" dirty="0" smtClean="0"/>
              <a:t>   Аннотация проекта:</a:t>
            </a:r>
            <a:endParaRPr lang="ru-RU" sz="32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835696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3" y="3964414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Данный проект способствует формированию нравственно-патриотических чувств, взаимоотношений со сверстниками и взрослыми, бережному отношению к природе, традициям, культуре и быту своей страны.</a:t>
            </a:r>
          </a:p>
          <a:p>
            <a:r>
              <a:rPr lang="ru-RU" dirty="0" smtClean="0"/>
              <a:t>    Знакомит с историческими данными малой Родины, ее значимостью в политической жизни России.</a:t>
            </a:r>
          </a:p>
          <a:p>
            <a:r>
              <a:rPr lang="ru-RU" dirty="0" smtClean="0"/>
              <a:t>     Помогает воспитывать чувство  любви  к Родине, интерес к общественным событиям, уважения к труду.</a:t>
            </a:r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832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31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492896"/>
            <a:ext cx="4730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Актуальность проекта: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139227"/>
            <a:ext cx="6552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Патриотическое воспитание является актуальной проблемой воспитания подрастающего поколения.</a:t>
            </a:r>
          </a:p>
          <a:p>
            <a:r>
              <a:rPr lang="ru-RU" sz="1400" dirty="0" smtClean="0"/>
              <a:t>Ребенок не рождается патриотом, он им становится. Патриотизм – это любовь к своей семье, родному краю, свое стране, чувство гордости и ответственности за родную страну, желание быть частью великой страны.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Воспитание патриотизма – это не простой и непрерывный процесс. Многое зависит от окружения ребенка, от того , что закладывается в сознание ребенка с самого детства. Не каждый родитель считает необходимым рассказывать своему ребенку о родной стране, своих предках, наивно думая, что маленький ребенок ничего в этом не понимает. Поэтому очень важна роль дошкольного образования в воспитании патриотизма у детей, </a:t>
            </a:r>
            <a:r>
              <a:rPr lang="ru-RU" sz="1400" dirty="0"/>
              <a:t>т</a:t>
            </a:r>
            <a:r>
              <a:rPr lang="ru-RU" sz="1400" dirty="0" smtClean="0"/>
              <a:t>ак как именно в дошкольном возрасте формируются нравственные качества человека.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9686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916832"/>
            <a:ext cx="2029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Цель:</a:t>
            </a:r>
          </a:p>
          <a:p>
            <a:endParaRPr lang="ru-RU" sz="2800" b="1" dirty="0" smtClean="0"/>
          </a:p>
          <a:p>
            <a:r>
              <a:rPr lang="ru-RU" sz="2800" b="1" dirty="0"/>
              <a:t>Задачи:</a:t>
            </a:r>
          </a:p>
          <a:p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2060848"/>
            <a:ext cx="46085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Воспитание нравственно-патриотических качеств детей старшего дошкольного возраста, развитие интереса к истории и культуре России.</a:t>
            </a:r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/>
              <a:t>Закрепить знания о государственной символике </a:t>
            </a:r>
            <a:r>
              <a:rPr lang="ru-RU" sz="1400" dirty="0" smtClean="0"/>
              <a:t>РФ.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Воспитывать чувство гордости за свою </a:t>
            </a:r>
            <a:r>
              <a:rPr lang="ru-RU" sz="1400" dirty="0" smtClean="0"/>
              <a:t>страну.</a:t>
            </a:r>
          </a:p>
          <a:p>
            <a:r>
              <a:rPr lang="ru-RU" sz="1400" dirty="0"/>
              <a:t>Воспитывать интерес к истории своей </a:t>
            </a:r>
            <a:r>
              <a:rPr lang="ru-RU" sz="1400" dirty="0" smtClean="0"/>
              <a:t>Родины.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Расширять представление о национальной культуре русского народа, знакомить детей с русскими народными сказками, народным прикладным </a:t>
            </a:r>
            <a:r>
              <a:rPr lang="ru-RU" sz="1400" dirty="0" smtClean="0"/>
              <a:t>искусством.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Закреплять знания о праздниках России, о русских народных </a:t>
            </a:r>
            <a:r>
              <a:rPr lang="ru-RU" sz="1400" dirty="0" smtClean="0"/>
              <a:t>праздниках.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Расширять знания о малой </a:t>
            </a:r>
            <a:r>
              <a:rPr lang="ru-RU" sz="1400" dirty="0" smtClean="0"/>
              <a:t>родине.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Воспитывать уважение к сотрудникам детского </a:t>
            </a:r>
            <a:r>
              <a:rPr lang="ru-RU" sz="1400" dirty="0" smtClean="0"/>
              <a:t>сада.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Прививать интерес к традициям семьи, уважение к </a:t>
            </a:r>
            <a:r>
              <a:rPr lang="ru-RU" sz="1400" dirty="0" smtClean="0"/>
              <a:t>старшим.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Расширять предметно-развивающую </a:t>
            </a:r>
            <a:r>
              <a:rPr lang="ru-RU" sz="1400" dirty="0" smtClean="0"/>
              <a:t>среду.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Воспитывать интерес к чтению художественной </a:t>
            </a:r>
            <a:r>
              <a:rPr lang="ru-RU" sz="1400" dirty="0" smtClean="0"/>
              <a:t>литературы.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Воспитывать активную жизненную </a:t>
            </a:r>
            <a:r>
              <a:rPr lang="ru-RU" sz="1400" dirty="0" smtClean="0"/>
              <a:t>позицию.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Расширять словарный </a:t>
            </a:r>
            <a:r>
              <a:rPr lang="ru-RU" sz="1400" dirty="0" smtClean="0"/>
              <a:t>запас.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34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0426" y="1988840"/>
            <a:ext cx="7555017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Продолжительность: долгосрочный  01.09.2015 – 31.05.2015 у/год</a:t>
            </a:r>
          </a:p>
          <a:p>
            <a:r>
              <a:rPr lang="ru-RU" b="1" dirty="0"/>
              <a:t> </a:t>
            </a:r>
          </a:p>
          <a:p>
            <a:r>
              <a:rPr lang="ru-RU" b="1" dirty="0" smtClean="0"/>
              <a:t>Участники проекта: воспитатели группы, дети подготовительной</a:t>
            </a:r>
          </a:p>
          <a:p>
            <a:r>
              <a:rPr lang="ru-RU" b="1" dirty="0" smtClean="0"/>
              <a:t> группы «А», специалисты, родители.</a:t>
            </a:r>
          </a:p>
          <a:p>
            <a:endParaRPr lang="ru-RU" b="1" dirty="0"/>
          </a:p>
          <a:p>
            <a:r>
              <a:rPr lang="ru-RU" sz="2000" b="1" dirty="0" smtClean="0"/>
              <a:t>Методы реализации проекта:</a:t>
            </a:r>
          </a:p>
          <a:p>
            <a:r>
              <a:rPr lang="ru-RU" sz="2000" b="1" dirty="0" smtClean="0"/>
              <a:t>    Определение темы (проблемы проекта). Вызвать интерес</a:t>
            </a:r>
          </a:p>
          <a:p>
            <a:r>
              <a:rPr lang="ru-RU" sz="2000" b="1" dirty="0" smtClean="0"/>
              <a:t>     детей и родителей к теме проекта.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Составление плана проекта.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Обсуждение проекта на родительском собрании с родителями.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Сбор информации, литературы, дополнительного материала.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Работа по плану с детьми, родителями, педагогами.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Подведение итогов, анализ ожидаемого результата.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Презентация проекта. 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  </a:t>
            </a:r>
            <a:endParaRPr lang="ru-RU" sz="2000" b="1" dirty="0"/>
          </a:p>
          <a:p>
            <a:pPr marL="457200" indent="-457200">
              <a:buAutoNum type="arabicPeriod"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2427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Ожидаемые результаты и социальный </a:t>
            </a:r>
            <a:r>
              <a:rPr lang="ru-RU" b="1" dirty="0" smtClean="0"/>
              <a:t>эффект:</a:t>
            </a:r>
            <a:endParaRPr lang="ru-RU" dirty="0"/>
          </a:p>
          <a:p>
            <a:r>
              <a:rPr lang="ru-RU" dirty="0"/>
              <a:t>-       формирует такие нравственные понятия как любовь к Родине, гордость за ее историческое прошлое;</a:t>
            </a:r>
          </a:p>
          <a:p>
            <a:r>
              <a:rPr lang="ru-RU" dirty="0"/>
              <a:t>-       развивает представления воспитанников о наиболее важных событиях истории Руси, её героях, традициях, культуре,</a:t>
            </a:r>
          </a:p>
          <a:p>
            <a:r>
              <a:rPr lang="ru-RU" dirty="0"/>
              <a:t>-       развивает творческие способности детей в разных видах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4226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1215" y="-144016"/>
            <a:ext cx="92258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420888"/>
            <a:ext cx="207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/>
              <a:t>Литература:</a:t>
            </a:r>
            <a:endParaRPr lang="ru-RU" sz="2800" b="1"/>
          </a:p>
        </p:txBody>
      </p:sp>
      <p:sp>
        <p:nvSpPr>
          <p:cNvPr id="3" name="TextBox 2"/>
          <p:cNvSpPr txBox="1"/>
          <p:nvPr/>
        </p:nvSpPr>
        <p:spPr>
          <a:xfrm>
            <a:off x="971600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944108"/>
            <a:ext cx="78251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Н. В. Алешина «Ознакомление дошкольников с  окружающей  и </a:t>
            </a:r>
          </a:p>
          <a:p>
            <a:r>
              <a:rPr lang="ru-RU" dirty="0" smtClean="0"/>
              <a:t>социальной действительностью»-М.: </a:t>
            </a:r>
            <a:r>
              <a:rPr lang="ru-RU" dirty="0" err="1" smtClean="0"/>
              <a:t>Элизе</a:t>
            </a:r>
            <a:r>
              <a:rPr lang="ru-RU" dirty="0" smtClean="0"/>
              <a:t> </a:t>
            </a:r>
            <a:r>
              <a:rPr lang="ru-RU" dirty="0" err="1" smtClean="0"/>
              <a:t>Трэйдинг</a:t>
            </a:r>
            <a:r>
              <a:rPr lang="ru-RU" dirty="0" smtClean="0"/>
              <a:t>, ЦГЛ, 2003.</a:t>
            </a:r>
          </a:p>
          <a:p>
            <a:r>
              <a:rPr lang="ru-RU" dirty="0" smtClean="0"/>
              <a:t>Г. Н. </a:t>
            </a:r>
            <a:r>
              <a:rPr lang="ru-RU" dirty="0" err="1" smtClean="0"/>
              <a:t>Зеленова</a:t>
            </a:r>
            <a:r>
              <a:rPr lang="ru-RU" dirty="0" smtClean="0"/>
              <a:t>,  Л. Е. Осипова «Мы живем в </a:t>
            </a:r>
            <a:r>
              <a:rPr lang="ru-RU" dirty="0" err="1" smtClean="0"/>
              <a:t>Росии</a:t>
            </a:r>
            <a:r>
              <a:rPr lang="ru-RU" dirty="0" smtClean="0"/>
              <a:t>» гражданско-</a:t>
            </a:r>
          </a:p>
          <a:p>
            <a:r>
              <a:rPr lang="ru-RU" dirty="0" smtClean="0"/>
              <a:t>патриотическое воспитание дошкольников-М.: издательство</a:t>
            </a:r>
          </a:p>
          <a:p>
            <a:r>
              <a:rPr lang="ru-RU" dirty="0" smtClean="0"/>
              <a:t>«Скрипторий», 2003, 2010.</a:t>
            </a:r>
          </a:p>
          <a:p>
            <a:r>
              <a:rPr lang="ru-RU" dirty="0" smtClean="0"/>
              <a:t>А. И. </a:t>
            </a:r>
            <a:r>
              <a:rPr lang="ru-RU" dirty="0" err="1" smtClean="0"/>
              <a:t>Колобанова</a:t>
            </a:r>
            <a:r>
              <a:rPr lang="ru-RU" dirty="0" smtClean="0"/>
              <a:t> «В помощь педагогу ДОУ» </a:t>
            </a:r>
            <a:r>
              <a:rPr lang="ru-RU" dirty="0" err="1" smtClean="0"/>
              <a:t>методиеское</a:t>
            </a:r>
            <a:r>
              <a:rPr lang="ru-RU" dirty="0" smtClean="0"/>
              <a:t> пособие.</a:t>
            </a:r>
          </a:p>
          <a:p>
            <a:r>
              <a:rPr lang="ru-RU" dirty="0" smtClean="0"/>
              <a:t>Т. А. Шорыгина «Родные сказки». Нравственно-патриотическое  воспитание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М.: Прометей. Книголюб. 2005.</a:t>
            </a:r>
          </a:p>
          <a:p>
            <a:r>
              <a:rPr lang="ru-RU" dirty="0" smtClean="0"/>
              <a:t> М. Ю. Новицкая, С.Ю. Афанасьева, Н. А. Виноградова «Мониторинг</a:t>
            </a:r>
          </a:p>
          <a:p>
            <a:r>
              <a:rPr lang="ru-RU" dirty="0" smtClean="0"/>
              <a:t> патриотического воспитания в детском саду: методическое пособие» -</a:t>
            </a:r>
          </a:p>
          <a:p>
            <a:r>
              <a:rPr lang="ru-RU" dirty="0" smtClean="0"/>
              <a:t>М.: Дрофа, 2010.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98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725" y="0"/>
            <a:ext cx="92297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628800"/>
            <a:ext cx="6534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Объект: </a:t>
            </a:r>
            <a:r>
              <a:rPr lang="ru-RU" dirty="0" smtClean="0"/>
              <a:t>процесс </a:t>
            </a:r>
            <a:r>
              <a:rPr lang="ru-RU" dirty="0"/>
              <a:t>воспитания гражданственности и патриотизма у детей дошкольного возраста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i="1" dirty="0"/>
              <a:t>Предмет:</a:t>
            </a:r>
            <a:r>
              <a:rPr lang="ru-RU" dirty="0"/>
              <a:t> система организационных условий позволяющих воспитать гражданственность и патриотизм у детей дошкольного возраста</a:t>
            </a:r>
            <a:r>
              <a:rPr lang="ru-RU" dirty="0" smtClean="0"/>
              <a:t>.</a:t>
            </a:r>
            <a:r>
              <a:rPr lang="ru-RU" b="1" u="sng" dirty="0"/>
              <a:t/>
            </a:r>
            <a:br>
              <a:rPr lang="ru-RU" b="1" u="sng" dirty="0"/>
            </a:br>
            <a:r>
              <a:rPr lang="ru-RU" b="1" dirty="0"/>
              <a:t>Гипотеза:</a:t>
            </a:r>
            <a:endParaRPr lang="ru-RU" dirty="0"/>
          </a:p>
          <a:p>
            <a:r>
              <a:rPr lang="ru-RU" dirty="0"/>
              <a:t>Патриотическое воспитание должно носить комплексный характер, пронизывать все виды деятельности дошкольника, осуществляться в повседневной жизни на специальных занятиях по ознакомлению с окружающим. Наличие таких занятий, на мой взгляд, является непременным условием полноценного патриотического воспитания, осуществляемого в системе. В противном случае, знания детей останутся путанными, отрывочными, неполными, а чувство любви к Родине – слаборазвитым.</a:t>
            </a:r>
          </a:p>
        </p:txBody>
      </p:sp>
    </p:spTree>
    <p:extLst>
      <p:ext uri="{BB962C8B-B14F-4D97-AF65-F5344CB8AC3E}">
        <p14:creationId xmlns:p14="http://schemas.microsoft.com/office/powerpoint/2010/main" xmlns="" val="585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3758</TotalTime>
  <Words>660</Words>
  <Application>Microsoft Office PowerPoint</Application>
  <PresentationFormat>Экран (4:3)</PresentationFormat>
  <Paragraphs>103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999</dc:creator>
  <cp:lastModifiedBy>999</cp:lastModifiedBy>
  <cp:revision>170</cp:revision>
  <dcterms:created xsi:type="dcterms:W3CDTF">2015-10-10T07:51:09Z</dcterms:created>
  <dcterms:modified xsi:type="dcterms:W3CDTF">2017-05-13T17:15:28Z</dcterms:modified>
</cp:coreProperties>
</file>