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75" r:id="rId13"/>
    <p:sldId id="276" r:id="rId14"/>
    <p:sldId id="277" r:id="rId15"/>
    <p:sldId id="278"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FC9623-7459-425F-A284-68E20B49E337}">
  <a:tblStyle styleId="{26FC9623-7459-425F-A284-68E20B49E33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11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31" name="Shape 2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40" name="Shape 2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15" name="Shape 1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Shape 12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22" name="Shape 1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ru-RU"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19" name="Shape 19"/>
          <p:cNvSpPr txBox="1">
            <a:spLocks noGrp="1"/>
          </p:cNvSpPr>
          <p:nvPr>
            <p:ph type="body" idx="1"/>
          </p:nvPr>
        </p:nvSpPr>
        <p:spPr>
          <a:xfrm>
            <a:off x="457200" y="1600200"/>
            <a:ext cx="7620000" cy="48006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accent1"/>
              </a:buClr>
              <a:buSzPts val="2200"/>
              <a:buFont typeface="Arial"/>
              <a:buChar char="•"/>
              <a:defRPr sz="22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rgbClr val="E0773C"/>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0" name="Shape 20"/>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21" name="Shape 21"/>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76" name="Shape 76"/>
          <p:cNvSpPr txBox="1">
            <a:spLocks noGrp="1"/>
          </p:cNvSpPr>
          <p:nvPr>
            <p:ph type="body" idx="1"/>
          </p:nvPr>
        </p:nvSpPr>
        <p:spPr>
          <a:xfrm rot="5400000">
            <a:off x="1866900" y="190500"/>
            <a:ext cx="4800600" cy="76200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accent1"/>
              </a:buClr>
              <a:buSzPts val="2200"/>
              <a:buFont typeface="Arial"/>
              <a:buChar char="•"/>
              <a:defRPr sz="22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rgbClr val="E0773C"/>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7" name="Shape 77"/>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78" name="Shape 78"/>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80"/>
        <p:cNvGrpSpPr/>
        <p:nvPr/>
      </p:nvGrpSpPr>
      <p:grpSpPr>
        <a:xfrm>
          <a:off x="0" y="0"/>
          <a:ext cx="0" cy="0"/>
          <a:chOff x="0" y="0"/>
          <a:chExt cx="0" cy="0"/>
        </a:xfrm>
      </p:grpSpPr>
      <p:sp>
        <p:nvSpPr>
          <p:cNvPr id="81" name="Shape 81"/>
          <p:cNvSpPr txBox="1">
            <a:spLocks noGrp="1"/>
          </p:cNvSpPr>
          <p:nvPr>
            <p:ph type="title"/>
          </p:nvPr>
        </p:nvSpPr>
        <p:spPr>
          <a:xfrm rot="5400000">
            <a:off x="4579937" y="2324100"/>
            <a:ext cx="5851525" cy="17526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82" name="Shape 8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accent1"/>
              </a:buClr>
              <a:buSzPts val="2200"/>
              <a:buFont typeface="Arial"/>
              <a:buChar char="•"/>
              <a:defRPr sz="22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rgbClr val="E0773C"/>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Shape 83"/>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84" name="Shape 84"/>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23"/>
        <p:cNvGrpSpPr/>
        <p:nvPr/>
      </p:nvGrpSpPr>
      <p:grpSpPr>
        <a:xfrm>
          <a:off x="0" y="0"/>
          <a:ext cx="0" cy="0"/>
          <a:chOff x="0" y="0"/>
          <a:chExt cx="0" cy="0"/>
        </a:xfrm>
      </p:grpSpPr>
      <p:sp>
        <p:nvSpPr>
          <p:cNvPr id="24" name="Shape 24"/>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25" name="Shape 25"/>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27"/>
        <p:cNvGrpSpPr/>
        <p:nvPr/>
      </p:nvGrpSpPr>
      <p:grpSpPr>
        <a:xfrm>
          <a:off x="0" y="0"/>
          <a:ext cx="0" cy="0"/>
          <a:chOff x="0" y="0"/>
          <a:chExt cx="0" cy="0"/>
        </a:xfrm>
      </p:grpSpPr>
      <p:sp>
        <p:nvSpPr>
          <p:cNvPr id="28" name="Shape 28"/>
          <p:cNvSpPr txBox="1">
            <a:spLocks noGrp="1"/>
          </p:cNvSpPr>
          <p:nvPr>
            <p:ph type="ctrTitle"/>
          </p:nvPr>
        </p:nvSpPr>
        <p:spPr>
          <a:xfrm>
            <a:off x="685800" y="1905000"/>
            <a:ext cx="7543800" cy="2593975"/>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6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29" name="Shape 29"/>
          <p:cNvSpPr txBox="1">
            <a:spLocks noGrp="1"/>
          </p:cNvSpPr>
          <p:nvPr>
            <p:ph type="subTitle" idx="1"/>
          </p:nvPr>
        </p:nvSpPr>
        <p:spPr>
          <a:xfrm>
            <a:off x="685800" y="4572000"/>
            <a:ext cx="6461760" cy="1066800"/>
          </a:xfrm>
          <a:prstGeom prst="rect">
            <a:avLst/>
          </a:prstGeom>
          <a:noFill/>
          <a:ln>
            <a:noFill/>
          </a:ln>
        </p:spPr>
        <p:txBody>
          <a:bodyPr spcFirstLastPara="1" wrap="square" lIns="91425" tIns="45700" rIns="91425" bIns="45700" anchor="t" anchorCtr="0"/>
          <a:lstStyle>
            <a:lvl1pPr marR="0" lvl="0" algn="l" rtl="0">
              <a:spcBef>
                <a:spcPts val="400"/>
              </a:spcBef>
              <a:spcAft>
                <a:spcPts val="0"/>
              </a:spcAft>
              <a:buClr>
                <a:schemeClr val="accent1"/>
              </a:buClr>
              <a:buSzPts val="2000"/>
              <a:buFont typeface="Arial"/>
              <a:buNone/>
              <a:defRPr sz="2000" b="0" i="0" u="none" strike="noStrike" cap="none">
                <a:solidFill>
                  <a:srgbClr val="888888"/>
                </a:solidFill>
                <a:latin typeface="Calibri"/>
                <a:ea typeface="Calibri"/>
                <a:cs typeface="Calibri"/>
                <a:sym typeface="Calibri"/>
              </a:defRPr>
            </a:lvl1pPr>
            <a:lvl2pPr marR="0" lvl="1" algn="ctr" rtl="0">
              <a:spcBef>
                <a:spcPts val="400"/>
              </a:spcBef>
              <a:spcAft>
                <a:spcPts val="0"/>
              </a:spcAft>
              <a:buClr>
                <a:schemeClr val="accent2"/>
              </a:buClr>
              <a:buSzPts val="2000"/>
              <a:buFont typeface="Arial"/>
              <a:buNone/>
              <a:defRPr sz="2000" b="0" i="0" u="none" strike="noStrike" cap="none">
                <a:solidFill>
                  <a:srgbClr val="888888"/>
                </a:solidFill>
                <a:latin typeface="Calibri"/>
                <a:ea typeface="Calibri"/>
                <a:cs typeface="Calibri"/>
                <a:sym typeface="Calibri"/>
              </a:defRPr>
            </a:lvl2pPr>
            <a:lvl3pPr marR="0" lvl="2" algn="ctr" rtl="0">
              <a:spcBef>
                <a:spcPts val="360"/>
              </a:spcBef>
              <a:spcAft>
                <a:spcPts val="0"/>
              </a:spcAft>
              <a:buClr>
                <a:srgbClr val="DEAE00"/>
              </a:buClr>
              <a:buSzPts val="1800"/>
              <a:buFont typeface="Arial"/>
              <a:buNone/>
              <a:defRPr sz="1800" b="0" i="0" u="none" strike="noStrike" cap="none">
                <a:solidFill>
                  <a:srgbClr val="888888"/>
                </a:solidFill>
                <a:latin typeface="Calibri"/>
                <a:ea typeface="Calibri"/>
                <a:cs typeface="Calibri"/>
                <a:sym typeface="Calibri"/>
              </a:defRPr>
            </a:lvl3pPr>
            <a:lvl4pPr marR="0" lvl="3" algn="ctr" rtl="0">
              <a:spcBef>
                <a:spcPts val="320"/>
              </a:spcBef>
              <a:spcAft>
                <a:spcPts val="0"/>
              </a:spcAft>
              <a:buClr>
                <a:srgbClr val="B77BB4"/>
              </a:buClr>
              <a:buSzPts val="1600"/>
              <a:buFont typeface="Arial"/>
              <a:buNone/>
              <a:defRPr sz="1600" b="0" i="0" u="none" strike="noStrike" cap="none">
                <a:solidFill>
                  <a:srgbClr val="888888"/>
                </a:solidFill>
                <a:latin typeface="Calibri"/>
                <a:ea typeface="Calibri"/>
                <a:cs typeface="Calibri"/>
                <a:sym typeface="Calibri"/>
              </a:defRPr>
            </a:lvl4pPr>
            <a:lvl5pPr marR="0" lvl="4" algn="ctr" rtl="0">
              <a:spcBef>
                <a:spcPts val="280"/>
              </a:spcBef>
              <a:spcAft>
                <a:spcPts val="0"/>
              </a:spcAft>
              <a:buClr>
                <a:srgbClr val="E0773C"/>
              </a:buClr>
              <a:buSzPts val="1400"/>
              <a:buFont typeface="Arial"/>
              <a:buNone/>
              <a:defRPr sz="1400" b="0" i="0" u="none" strike="noStrike" cap="none">
                <a:solidFill>
                  <a:srgbClr val="888888"/>
                </a:solidFill>
                <a:latin typeface="Calibri"/>
                <a:ea typeface="Calibri"/>
                <a:cs typeface="Calibri"/>
                <a:sym typeface="Calibri"/>
              </a:defRPr>
            </a:lvl5pPr>
            <a:lvl6pPr marR="0" lvl="5" algn="ctr" rtl="0">
              <a:spcBef>
                <a:spcPts val="280"/>
              </a:spcBef>
              <a:spcAft>
                <a:spcPts val="0"/>
              </a:spcAft>
              <a:buClr>
                <a:schemeClr val="accent1"/>
              </a:buClr>
              <a:buSzPts val="1400"/>
              <a:buFont typeface="Arial"/>
              <a:buNone/>
              <a:defRPr sz="1400" b="0" i="0" u="none" strike="noStrike" cap="none">
                <a:solidFill>
                  <a:srgbClr val="888888"/>
                </a:solidFill>
                <a:latin typeface="Calibri"/>
                <a:ea typeface="Calibri"/>
                <a:cs typeface="Calibri"/>
                <a:sym typeface="Calibri"/>
              </a:defRPr>
            </a:lvl6pPr>
            <a:lvl7pPr marR="0" lvl="6" algn="ctr" rtl="0">
              <a:spcBef>
                <a:spcPts val="280"/>
              </a:spcBef>
              <a:spcAft>
                <a:spcPts val="0"/>
              </a:spcAft>
              <a:buClr>
                <a:schemeClr val="accent2"/>
              </a:buClr>
              <a:buSzPts val="1400"/>
              <a:buFont typeface="Arial"/>
              <a:buNone/>
              <a:defRPr sz="1400" b="0" i="0" u="none" strike="noStrike" cap="none">
                <a:solidFill>
                  <a:srgbClr val="888888"/>
                </a:solidFill>
                <a:latin typeface="Calibri"/>
                <a:ea typeface="Calibri"/>
                <a:cs typeface="Calibri"/>
                <a:sym typeface="Calibri"/>
              </a:defRPr>
            </a:lvl7pPr>
            <a:lvl8pPr marR="0" lvl="7" algn="ctr" rtl="0">
              <a:spcBef>
                <a:spcPts val="280"/>
              </a:spcBef>
              <a:spcAft>
                <a:spcPts val="0"/>
              </a:spcAft>
              <a:buClr>
                <a:schemeClr val="accent3"/>
              </a:buClr>
              <a:buSzPts val="1400"/>
              <a:buFont typeface="Arial"/>
              <a:buNone/>
              <a:defRPr sz="1400" b="0" i="0" u="none" strike="noStrike" cap="none">
                <a:solidFill>
                  <a:srgbClr val="888888"/>
                </a:solidFill>
                <a:latin typeface="Calibri"/>
                <a:ea typeface="Calibri"/>
                <a:cs typeface="Calibri"/>
                <a:sym typeface="Calibri"/>
              </a:defRPr>
            </a:lvl8pPr>
            <a:lvl9pPr marR="0" lvl="8" algn="ctr" rtl="0">
              <a:spcBef>
                <a:spcPts val="280"/>
              </a:spcBef>
              <a:spcAft>
                <a:spcPts val="0"/>
              </a:spcAft>
              <a:buClr>
                <a:schemeClr val="accent4"/>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31" name="Shape 31"/>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722313" y="5486400"/>
            <a:ext cx="7659687" cy="11684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3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35" name="Shape 35"/>
          <p:cNvSpPr txBox="1">
            <a:spLocks noGrp="1"/>
          </p:cNvSpPr>
          <p:nvPr>
            <p:ph type="body" idx="1"/>
          </p:nvPr>
        </p:nvSpPr>
        <p:spPr>
          <a:xfrm>
            <a:off x="722313" y="3852863"/>
            <a:ext cx="6135687" cy="1633538"/>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chemeClr val="accent1"/>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chemeClr val="accent2"/>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DEAE00"/>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B77BB4"/>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E0773C"/>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chemeClr val="accent1"/>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chemeClr val="accent2"/>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chemeClr val="accent3"/>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chemeClr val="accent4"/>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6" name="Shape 36"/>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37" name="Shape 37"/>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41" name="Shape 41"/>
          <p:cNvSpPr txBox="1">
            <a:spLocks noGrp="1"/>
          </p:cNvSpPr>
          <p:nvPr>
            <p:ph type="body" idx="1"/>
          </p:nvPr>
        </p:nvSpPr>
        <p:spPr>
          <a:xfrm>
            <a:off x="457200" y="1536192"/>
            <a:ext cx="3657600" cy="4590288"/>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accent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accent2"/>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rgbClr val="DEAE00"/>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rgbClr val="B77BB4"/>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rgbClr val="E0773C"/>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accent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accent2"/>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accent3"/>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accent4"/>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body" idx="2"/>
          </p:nvPr>
        </p:nvSpPr>
        <p:spPr>
          <a:xfrm>
            <a:off x="4419600" y="1536192"/>
            <a:ext cx="3657600" cy="4590288"/>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accent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accent2"/>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rgbClr val="DEAE00"/>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rgbClr val="B77BB4"/>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rgbClr val="E0773C"/>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accent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accent2"/>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accent3"/>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accent4"/>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Shape 43"/>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44" name="Shape 44"/>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48" name="Shape 48"/>
          <p:cNvSpPr txBox="1">
            <a:spLocks noGrp="1"/>
          </p:cNvSpPr>
          <p:nvPr>
            <p:ph type="body" idx="1"/>
          </p:nvPr>
        </p:nvSpPr>
        <p:spPr>
          <a:xfrm>
            <a:off x="457200" y="1535113"/>
            <a:ext cx="3657600" cy="639762"/>
          </a:xfrm>
          <a:prstGeom prst="rect">
            <a:avLst/>
          </a:prstGeom>
          <a:noFill/>
          <a:ln>
            <a:noFill/>
          </a:ln>
        </p:spPr>
        <p:txBody>
          <a:bodyPr spcFirstLastPara="1" wrap="square" lIns="91425" tIns="45700" rIns="91425" bIns="45700" anchor="b" anchorCtr="0"/>
          <a:lstStyle>
            <a:lvl1pPr marL="457200" marR="0" lvl="0" indent="-228600" algn="ctr" rtl="0">
              <a:spcBef>
                <a:spcPts val="400"/>
              </a:spcBef>
              <a:spcAft>
                <a:spcPts val="0"/>
              </a:spcAft>
              <a:buClr>
                <a:schemeClr val="accent1"/>
              </a:buClr>
              <a:buSzPts val="2000"/>
              <a:buFont typeface="Arial"/>
              <a:buNone/>
              <a:defRPr sz="2000" b="1" i="0" u="none" strike="noStrike" cap="none">
                <a:solidFill>
                  <a:schemeClr val="dk2"/>
                </a:solidFill>
                <a:latin typeface="Calibri"/>
                <a:ea typeface="Calibri"/>
                <a:cs typeface="Calibri"/>
                <a:sym typeface="Calibri"/>
              </a:defRPr>
            </a:lvl1pPr>
            <a:lvl2pPr marL="914400" marR="0" lvl="1" indent="-228600" algn="l" rtl="0">
              <a:spcBef>
                <a:spcPts val="400"/>
              </a:spcBef>
              <a:spcAft>
                <a:spcPts val="0"/>
              </a:spcAft>
              <a:buClr>
                <a:schemeClr val="accent2"/>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rgbClr val="DEAE00"/>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rgbClr val="B77BB4"/>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rgbClr val="E0773C"/>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accent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accent2"/>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accent3"/>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accent4"/>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2"/>
          </p:nvPr>
        </p:nvSpPr>
        <p:spPr>
          <a:xfrm>
            <a:off x="457200" y="2174875"/>
            <a:ext cx="3657600"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accent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rgbClr val="E0773C"/>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accent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accent2"/>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accent3"/>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accent4"/>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3"/>
          </p:nvPr>
        </p:nvSpPr>
        <p:spPr>
          <a:xfrm>
            <a:off x="4419600" y="1535113"/>
            <a:ext cx="3657600" cy="639762"/>
          </a:xfrm>
          <a:prstGeom prst="rect">
            <a:avLst/>
          </a:prstGeom>
          <a:noFill/>
          <a:ln>
            <a:noFill/>
          </a:ln>
        </p:spPr>
        <p:txBody>
          <a:bodyPr spcFirstLastPara="1" wrap="square" lIns="91425" tIns="45700" rIns="91425" bIns="45700" anchor="b" anchorCtr="0"/>
          <a:lstStyle>
            <a:lvl1pPr marL="457200" marR="0" lvl="0" indent="-228600" algn="ctr" rtl="0">
              <a:spcBef>
                <a:spcPts val="400"/>
              </a:spcBef>
              <a:spcAft>
                <a:spcPts val="0"/>
              </a:spcAft>
              <a:buClr>
                <a:schemeClr val="accent1"/>
              </a:buClr>
              <a:buSzPts val="2000"/>
              <a:buFont typeface="Arial"/>
              <a:buNone/>
              <a:defRPr sz="2000" b="1" i="0" u="none" strike="noStrike" cap="none">
                <a:solidFill>
                  <a:schemeClr val="dk2"/>
                </a:solidFill>
                <a:latin typeface="Calibri"/>
                <a:ea typeface="Calibri"/>
                <a:cs typeface="Calibri"/>
                <a:sym typeface="Calibri"/>
              </a:defRPr>
            </a:lvl1pPr>
            <a:lvl2pPr marL="914400" marR="0" lvl="1" indent="-228600" algn="l" rtl="0">
              <a:spcBef>
                <a:spcPts val="400"/>
              </a:spcBef>
              <a:spcAft>
                <a:spcPts val="0"/>
              </a:spcAft>
              <a:buClr>
                <a:schemeClr val="accent2"/>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rgbClr val="DEAE00"/>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rgbClr val="B77BB4"/>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rgbClr val="E0773C"/>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accent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accent2"/>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accent3"/>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accent4"/>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body" idx="4"/>
          </p:nvPr>
        </p:nvSpPr>
        <p:spPr>
          <a:xfrm>
            <a:off x="4419600" y="2174875"/>
            <a:ext cx="3657600"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accent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rgbClr val="E0773C"/>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accent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accent2"/>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accent3"/>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accent4"/>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2" name="Shape 52"/>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53" name="Shape 53"/>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57" name="Shape 57"/>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58" name="Shape 58"/>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04801" y="5495544"/>
            <a:ext cx="7772400" cy="594360"/>
          </a:xfrm>
          <a:prstGeom prst="rect">
            <a:avLst/>
          </a:prstGeom>
          <a:noFill/>
          <a:ln>
            <a:noFill/>
          </a:ln>
        </p:spPr>
        <p:txBody>
          <a:bodyPr spcFirstLastPara="1" wrap="square" lIns="91425" tIns="45700" rIns="91425" bIns="45700" anchor="b" anchorCtr="0"/>
          <a:lstStyle>
            <a:lvl1pPr marR="0" lvl="0" algn="ctr" rtl="0">
              <a:spcBef>
                <a:spcPts val="0"/>
              </a:spcBef>
              <a:spcAft>
                <a:spcPts val="0"/>
              </a:spcAft>
              <a:buSzPts val="1400"/>
              <a:buNone/>
              <a:defRPr sz="2200" b="1"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62" name="Shape 62"/>
          <p:cNvSpPr txBox="1">
            <a:spLocks noGrp="1"/>
          </p:cNvSpPr>
          <p:nvPr>
            <p:ph type="body" idx="1"/>
          </p:nvPr>
        </p:nvSpPr>
        <p:spPr>
          <a:xfrm>
            <a:off x="304799" y="6096000"/>
            <a:ext cx="7772401" cy="609600"/>
          </a:xfrm>
          <a:prstGeom prst="rect">
            <a:avLst/>
          </a:prstGeom>
          <a:noFill/>
          <a:ln>
            <a:noFill/>
          </a:ln>
        </p:spPr>
        <p:txBody>
          <a:bodyPr spcFirstLastPara="1" wrap="square" lIns="91425" tIns="45700" rIns="91425" bIns="45700" anchor="t" anchorCtr="0"/>
          <a:lstStyle>
            <a:lvl1pPr marL="457200" marR="0" lvl="0" indent="-228600" algn="ctr" rtl="0">
              <a:spcBef>
                <a:spcPts val="320"/>
              </a:spcBef>
              <a:spcAft>
                <a:spcPts val="0"/>
              </a:spcAft>
              <a:buClr>
                <a:schemeClr val="accent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accent2"/>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rgbClr val="DEAE00"/>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rgbClr val="B77BB4"/>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rgbClr val="E0773C"/>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accent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accent2"/>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accent3"/>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accent4"/>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body" idx="2"/>
          </p:nvPr>
        </p:nvSpPr>
        <p:spPr>
          <a:xfrm>
            <a:off x="304800" y="381000"/>
            <a:ext cx="7772400" cy="494284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accent1"/>
              </a:buClr>
              <a:buSzPts val="2200"/>
              <a:buFont typeface="Arial"/>
              <a:buChar char="•"/>
              <a:defRPr sz="22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rgbClr val="E0773C"/>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4" name="Shape 64"/>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65" name="Shape 65"/>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01752" y="5495278"/>
            <a:ext cx="7772400" cy="594626"/>
          </a:xfrm>
          <a:prstGeom prst="rect">
            <a:avLst/>
          </a:prstGeom>
          <a:noFill/>
          <a:ln>
            <a:noFill/>
          </a:ln>
        </p:spPr>
        <p:txBody>
          <a:bodyPr spcFirstLastPara="1" wrap="square" lIns="91425" tIns="45700" rIns="91425" bIns="45700" anchor="b" anchorCtr="0"/>
          <a:lstStyle>
            <a:lvl1pPr marR="0" lvl="0" algn="ctr" rtl="0">
              <a:spcBef>
                <a:spcPts val="0"/>
              </a:spcBef>
              <a:spcAft>
                <a:spcPts val="0"/>
              </a:spcAft>
              <a:buSzPts val="1400"/>
              <a:buNone/>
              <a:defRPr sz="2200" b="1"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69" name="Shape 69"/>
          <p:cNvSpPr>
            <a:spLocks noGrp="1"/>
          </p:cNvSpPr>
          <p:nvPr>
            <p:ph type="pic" idx="2"/>
          </p:nvPr>
        </p:nvSpPr>
        <p:spPr>
          <a:xfrm>
            <a:off x="0" y="0"/>
            <a:ext cx="8458200" cy="54864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accent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accent2"/>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rgbClr val="DEAE00"/>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rgbClr val="B77BB4"/>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rgbClr val="E0773C"/>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accent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accent2"/>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accent3"/>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accent4"/>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body" idx="1"/>
          </p:nvPr>
        </p:nvSpPr>
        <p:spPr>
          <a:xfrm>
            <a:off x="301752" y="6096000"/>
            <a:ext cx="7772400" cy="612648"/>
          </a:xfrm>
          <a:prstGeom prst="rect">
            <a:avLst/>
          </a:prstGeom>
          <a:noFill/>
          <a:ln>
            <a:noFill/>
          </a:ln>
        </p:spPr>
        <p:txBody>
          <a:bodyPr spcFirstLastPara="1" wrap="square" lIns="91425" tIns="45700" rIns="91425" bIns="45700" anchor="t" anchorCtr="0"/>
          <a:lstStyle>
            <a:lvl1pPr marL="457200" marR="0" lvl="0" indent="-228600" algn="ctr" rtl="0">
              <a:spcBef>
                <a:spcPts val="320"/>
              </a:spcBef>
              <a:spcAft>
                <a:spcPts val="0"/>
              </a:spcAft>
              <a:buClr>
                <a:schemeClr val="accent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accent2"/>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rgbClr val="DEAE00"/>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rgbClr val="B77BB4"/>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rgbClr val="E0773C"/>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accent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accent2"/>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accent3"/>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accent4"/>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1" name="Shape 71"/>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72" name="Shape 72"/>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7620000" cy="11430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1pPr>
            <a:lvl2pPr marR="0" lvl="1"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2pPr>
            <a:lvl3pPr marR="0" lvl="2"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3pPr>
            <a:lvl4pPr marR="0" lvl="3"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4pPr>
            <a:lvl5pPr marR="0" lvl="4"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5pPr>
            <a:lvl6pPr marR="0" lvl="5"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6pPr>
            <a:lvl7pPr marR="0" lvl="6"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7pPr>
            <a:lvl8pPr marR="0" lvl="7"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8pPr>
            <a:lvl9pPr marR="0" lvl="8" algn="l" rtl="0">
              <a:spcBef>
                <a:spcPts val="0"/>
              </a:spcBef>
              <a:spcAft>
                <a:spcPts val="0"/>
              </a:spcAft>
              <a:buSzPts val="1400"/>
              <a:buNone/>
              <a:defRPr sz="4600" b="0" i="0" u="none" strike="noStrike" cap="none">
                <a:solidFill>
                  <a:schemeClr val="dk2"/>
                </a:solidFill>
                <a:latin typeface="Cambria"/>
                <a:ea typeface="Cambria"/>
                <a:cs typeface="Cambria"/>
                <a:sym typeface="Cambria"/>
              </a:defRPr>
            </a:lvl9pPr>
          </a:lstStyle>
          <a:p>
            <a:endParaRPr/>
          </a:p>
        </p:txBody>
      </p:sp>
      <p:sp>
        <p:nvSpPr>
          <p:cNvPr id="11" name="Shape 11"/>
          <p:cNvSpPr txBox="1">
            <a:spLocks noGrp="1"/>
          </p:cNvSpPr>
          <p:nvPr>
            <p:ph type="body" idx="1"/>
          </p:nvPr>
        </p:nvSpPr>
        <p:spPr>
          <a:xfrm>
            <a:off x="457200" y="1600200"/>
            <a:ext cx="7620000" cy="4800600"/>
          </a:xfrm>
          <a:prstGeom prst="rect">
            <a:avLst/>
          </a:prstGeom>
          <a:noFill/>
          <a:ln>
            <a:noFill/>
          </a:ln>
        </p:spPr>
        <p:txBody>
          <a:bodyPr spcFirstLastPara="1" wrap="square" lIns="91425" tIns="45700" rIns="91425" bIns="45700" anchor="t" anchorCtr="0"/>
          <a:lstStyle>
            <a:lvl1pPr marL="457200" marR="0" lvl="0" indent="-368300" algn="l" rtl="0">
              <a:spcBef>
                <a:spcPts val="440"/>
              </a:spcBef>
              <a:spcAft>
                <a:spcPts val="0"/>
              </a:spcAft>
              <a:buClr>
                <a:schemeClr val="accent1"/>
              </a:buClr>
              <a:buSzPts val="2200"/>
              <a:buFont typeface="Arial"/>
              <a:buChar char="•"/>
              <a:defRPr sz="22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accent2"/>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rgbClr val="DEAE00"/>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rgbClr val="B77BB4"/>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rgbClr val="E0773C"/>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spcBef>
                <a:spcPts val="280"/>
              </a:spcBef>
              <a:spcAft>
                <a:spcPts val="0"/>
              </a:spcAft>
              <a:buClr>
                <a:schemeClr val="accent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spcBef>
                <a:spcPts val="280"/>
              </a:spcBef>
              <a:spcAft>
                <a:spcPts val="0"/>
              </a:spcAft>
              <a:buClr>
                <a:schemeClr val="accent2"/>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spcBef>
                <a:spcPts val="280"/>
              </a:spcBef>
              <a:spcAft>
                <a:spcPts val="0"/>
              </a:spcAft>
              <a:buClr>
                <a:schemeClr val="accent3"/>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spcBef>
                <a:spcPts val="280"/>
              </a:spcBef>
              <a:spcAft>
                <a:spcPts val="0"/>
              </a:spcAft>
              <a:buClr>
                <a:schemeClr val="accent4"/>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 name="Shape 12"/>
          <p:cNvSpPr/>
          <p:nvPr/>
        </p:nvSpPr>
        <p:spPr>
          <a:xfrm>
            <a:off x="8458200" y="0"/>
            <a:ext cx="685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 name="Shape 13"/>
          <p:cNvSpPr/>
          <p:nvPr/>
        </p:nvSpPr>
        <p:spPr>
          <a:xfrm>
            <a:off x="8458200" y="5486400"/>
            <a:ext cx="685800" cy="6858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 name="Shape 14"/>
          <p:cNvSpPr>
            <a:spLocks noGrp="1"/>
          </p:cNvSpPr>
          <p:nvPr>
            <p:ph type="sldNum" idx="12"/>
          </p:nvPr>
        </p:nvSpPr>
        <p:spPr>
          <a:xfrm>
            <a:off x="8531225" y="5648325"/>
            <a:ext cx="549275" cy="396875"/>
          </a:xfrm>
          <a:prstGeom prst="bracketPair">
            <a:avLst/>
          </a:prstGeom>
          <a:noFill/>
          <a:ln w="19050" cap="flat" cmpd="sng">
            <a:solidFill>
              <a:srgbClr val="FFFFFF"/>
            </a:solidFill>
            <a:prstDash val="solid"/>
            <a:round/>
            <a:headEnd type="none" w="sm" len="sm"/>
            <a:tailEnd type="none" w="sm" len="sm"/>
          </a:ln>
        </p:spPr>
        <p:txBody>
          <a:bodyPr spcFirstLastPara="1" wrap="square" lIns="0" tIns="0" rIns="0" bIns="0" anchor="ctr" anchorCtr="0">
            <a:noAutofit/>
          </a:bodyPr>
          <a:lstStyle>
            <a:lvl1pPr marL="0" marR="0" lvl="0" indent="0" algn="ctr" rtl="0">
              <a:spcBef>
                <a:spcPts val="0"/>
              </a:spcBef>
              <a:spcAft>
                <a:spcPts val="0"/>
              </a:spcAft>
              <a:buNone/>
              <a:defRPr sz="1800" b="0" i="0" u="none" strike="noStrike" cap="none">
                <a:solidFill>
                  <a:srgbClr val="FFFFFF"/>
                </a:solidFill>
                <a:latin typeface="Calibri"/>
                <a:ea typeface="Calibri"/>
                <a:cs typeface="Calibri"/>
                <a:sym typeface="Calibri"/>
              </a:defRPr>
            </a:lvl1pPr>
            <a:lvl2pPr marL="0" marR="0" lvl="1" indent="0" algn="ctr" rtl="0">
              <a:spcBef>
                <a:spcPts val="0"/>
              </a:spcBef>
              <a:spcAft>
                <a:spcPts val="0"/>
              </a:spcAft>
              <a:buNone/>
              <a:defRPr sz="1800" b="0" i="0" u="none" strike="noStrike" cap="none">
                <a:solidFill>
                  <a:srgbClr val="FFFFFF"/>
                </a:solidFill>
                <a:latin typeface="Calibri"/>
                <a:ea typeface="Calibri"/>
                <a:cs typeface="Calibri"/>
                <a:sym typeface="Calibri"/>
              </a:defRPr>
            </a:lvl2pPr>
            <a:lvl3pPr marL="0" marR="0" lvl="2" indent="0" algn="ctr" rtl="0">
              <a:spcBef>
                <a:spcPts val="0"/>
              </a:spcBef>
              <a:spcAft>
                <a:spcPts val="0"/>
              </a:spcAft>
              <a:buNone/>
              <a:defRPr sz="1800" b="0" i="0" u="none" strike="noStrike" cap="none">
                <a:solidFill>
                  <a:srgbClr val="FFFFFF"/>
                </a:solidFill>
                <a:latin typeface="Calibri"/>
                <a:ea typeface="Calibri"/>
                <a:cs typeface="Calibri"/>
                <a:sym typeface="Calibri"/>
              </a:defRPr>
            </a:lvl3pPr>
            <a:lvl4pPr marL="0" marR="0" lvl="3" indent="0" algn="ctr" rtl="0">
              <a:spcBef>
                <a:spcPts val="0"/>
              </a:spcBef>
              <a:spcAft>
                <a:spcPts val="0"/>
              </a:spcAft>
              <a:buNone/>
              <a:defRPr sz="1800" b="0" i="0" u="none" strike="noStrike" cap="none">
                <a:solidFill>
                  <a:srgbClr val="FFFFFF"/>
                </a:solidFill>
                <a:latin typeface="Calibri"/>
                <a:ea typeface="Calibri"/>
                <a:cs typeface="Calibri"/>
                <a:sym typeface="Calibri"/>
              </a:defRPr>
            </a:lvl4pPr>
            <a:lvl5pPr marL="0" marR="0" lvl="4" indent="0" algn="ctr" rtl="0">
              <a:spcBef>
                <a:spcPts val="0"/>
              </a:spcBef>
              <a:spcAft>
                <a:spcPts val="0"/>
              </a:spcAft>
              <a:buNone/>
              <a:defRPr sz="1800" b="0" i="0" u="none" strike="noStrike" cap="none">
                <a:solidFill>
                  <a:srgbClr val="FFFFFF"/>
                </a:solidFill>
                <a:latin typeface="Calibri"/>
                <a:ea typeface="Calibri"/>
                <a:cs typeface="Calibri"/>
                <a:sym typeface="Calibri"/>
              </a:defRPr>
            </a:lvl5pPr>
            <a:lvl6pPr marL="0" marR="0" lvl="5" indent="0" algn="ctr" rtl="0">
              <a:spcBef>
                <a:spcPts val="0"/>
              </a:spcBef>
              <a:spcAft>
                <a:spcPts val="0"/>
              </a:spcAft>
              <a:buNone/>
              <a:defRPr sz="1800" b="0" i="0" u="none" strike="noStrike" cap="none">
                <a:solidFill>
                  <a:srgbClr val="FFFFFF"/>
                </a:solidFill>
                <a:latin typeface="Calibri"/>
                <a:ea typeface="Calibri"/>
                <a:cs typeface="Calibri"/>
                <a:sym typeface="Calibri"/>
              </a:defRPr>
            </a:lvl6pPr>
            <a:lvl7pPr marL="0" marR="0" lvl="6" indent="0" algn="ctr" rtl="0">
              <a:spcBef>
                <a:spcPts val="0"/>
              </a:spcBef>
              <a:spcAft>
                <a:spcPts val="0"/>
              </a:spcAft>
              <a:buNone/>
              <a:defRPr sz="1800" b="0" i="0" u="none" strike="noStrike" cap="none">
                <a:solidFill>
                  <a:srgbClr val="FFFFFF"/>
                </a:solidFill>
                <a:latin typeface="Calibri"/>
                <a:ea typeface="Calibri"/>
                <a:cs typeface="Calibri"/>
                <a:sym typeface="Calibri"/>
              </a:defRPr>
            </a:lvl7pPr>
            <a:lvl8pPr marL="0" marR="0" lvl="7" indent="0" algn="ctr" rtl="0">
              <a:spcBef>
                <a:spcPts val="0"/>
              </a:spcBef>
              <a:spcAft>
                <a:spcPts val="0"/>
              </a:spcAft>
              <a:buNone/>
              <a:defRPr sz="1800" b="0" i="0" u="none" strike="noStrike" cap="none">
                <a:solidFill>
                  <a:srgbClr val="FFFFFF"/>
                </a:solidFill>
                <a:latin typeface="Calibri"/>
                <a:ea typeface="Calibri"/>
                <a:cs typeface="Calibri"/>
                <a:sym typeface="Calibri"/>
              </a:defRPr>
            </a:lvl8pPr>
            <a:lvl9pPr marL="0" marR="0" lvl="8" indent="0" algn="ctr" rtl="0">
              <a:spcBef>
                <a:spcPts val="0"/>
              </a:spcBef>
              <a:spcAft>
                <a:spcPts val="0"/>
              </a:spcAft>
              <a:buNone/>
              <a:defRPr sz="180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t>‹#›</a:t>
            </a:fld>
            <a:endParaRPr/>
          </a:p>
        </p:txBody>
      </p:sp>
      <p:sp>
        <p:nvSpPr>
          <p:cNvPr id="15" name="Shape 15"/>
          <p:cNvSpPr txBox="1">
            <a:spLocks noGrp="1"/>
          </p:cNvSpPr>
          <p:nvPr>
            <p:ph type="ftr" idx="11"/>
          </p:nvPr>
        </p:nvSpPr>
        <p:spPr>
          <a:xfrm rot="-5400000">
            <a:off x="7587456" y="4048919"/>
            <a:ext cx="2366963"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dt" idx="10"/>
          </p:nvPr>
        </p:nvSpPr>
        <p:spPr>
          <a:xfrm rot="-5400000">
            <a:off x="7551738" y="1646237"/>
            <a:ext cx="2438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E7ECED"/>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1" name="Shape 91"/>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a:t>
            </a:fld>
            <a:endParaRPr sz="1800" b="0" i="0" u="none" strike="noStrike" cap="none">
              <a:solidFill>
                <a:srgbClr val="FFFFFF"/>
              </a:solidFill>
              <a:latin typeface="Calibri"/>
              <a:ea typeface="Calibri"/>
              <a:cs typeface="Calibri"/>
              <a:sym typeface="Calibri"/>
            </a:endParaRPr>
          </a:p>
        </p:txBody>
      </p:sp>
      <p:sp>
        <p:nvSpPr>
          <p:cNvPr id="93" name="Shape 93"/>
          <p:cNvSpPr txBox="1"/>
          <p:nvPr/>
        </p:nvSpPr>
        <p:spPr>
          <a:xfrm>
            <a:off x="1285853" y="577516"/>
            <a:ext cx="6143668" cy="593156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000000"/>
              </a:buClr>
              <a:buSzPts val="2000"/>
              <a:buFont typeface="Arial"/>
              <a:buNone/>
            </a:pPr>
            <a:r>
              <a:rPr kumimoji="0" lang="ru-RU" sz="2800" b="1" i="0" u="none" strike="noStrike" kern="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sym typeface="Arial"/>
              </a:rPr>
              <a:t>Проект </a:t>
            </a:r>
            <a:r>
              <a:rPr kumimoji="0" lang="ru-RU" sz="2800" b="1" kern="0"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н</a:t>
            </a:r>
            <a:r>
              <a:rPr lang="ru-RU" sz="2800" b="1" i="0" u="none" strike="noStrike" cap="none" dirty="0">
                <a:solidFill>
                  <a:srgbClr val="FF0000"/>
                </a:solidFill>
                <a:latin typeface="Times New Roman" panose="02020603050405020304" pitchFamily="18" charset="0"/>
                <a:cs typeface="Times New Roman" panose="02020603050405020304" pitchFamily="18" charset="0"/>
                <a:sym typeface="Arial"/>
              </a:rPr>
              <a:t>а тему:</a:t>
            </a:r>
            <a:endParaRPr sz="2800" dirty="0">
              <a:solidFill>
                <a:srgbClr val="FF0000"/>
              </a:solidFill>
              <a:latin typeface="Times New Roman" panose="02020603050405020304" pitchFamily="18" charset="0"/>
              <a:cs typeface="Times New Roman" panose="02020603050405020304" pitchFamily="18" charset="0"/>
            </a:endParaRPr>
          </a:p>
          <a:p>
            <a:pPr marL="0" marR="0" lvl="0" indent="0" algn="ctr" rtl="0">
              <a:spcBef>
                <a:spcPts val="400"/>
              </a:spcBef>
              <a:spcAft>
                <a:spcPts val="0"/>
              </a:spcAft>
              <a:buClr>
                <a:schemeClr val="accent1"/>
              </a:buClr>
              <a:buSzPts val="2000"/>
              <a:buFont typeface="Arial"/>
              <a:buNone/>
            </a:pPr>
            <a:r>
              <a:rPr lang="ru-RU" sz="2800" b="1" i="0" u="none" strike="noStrike" cap="none" dirty="0">
                <a:solidFill>
                  <a:srgbClr val="FF0000"/>
                </a:solidFill>
                <a:latin typeface="Times New Roman" panose="02020603050405020304" pitchFamily="18" charset="0"/>
                <a:cs typeface="Times New Roman" panose="02020603050405020304" pitchFamily="18" charset="0"/>
                <a:sym typeface="Arial"/>
              </a:rPr>
              <a:t> « Поделись теплом  души»</a:t>
            </a: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i="0" u="none" strike="noStrike" cap="none" dirty="0">
              <a:solidFill>
                <a:schemeClr val="dk1"/>
              </a:solidFill>
              <a:latin typeface="Arial"/>
              <a:ea typeface="Arial"/>
              <a:cs typeface="Arial"/>
              <a:sym typeface="Aria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i="0" u="none" strike="noStrike" cap="none" dirty="0">
              <a:solidFill>
                <a:schemeClr val="dk1"/>
              </a:solidFill>
              <a:latin typeface="Arial"/>
              <a:ea typeface="Arial"/>
              <a:cs typeface="Arial"/>
              <a:sym typeface="Aria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i="0" u="none" strike="noStrike" cap="none" dirty="0">
              <a:solidFill>
                <a:schemeClr val="dk1"/>
              </a:solidFill>
              <a:latin typeface="Arial"/>
              <a:ea typeface="Arial"/>
              <a:cs typeface="Arial"/>
              <a:sym typeface="Aria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i="0" u="none" strike="noStrike" cap="none" dirty="0">
              <a:solidFill>
                <a:schemeClr val="dk1"/>
              </a:solidFill>
              <a:latin typeface="Arial"/>
              <a:ea typeface="Arial"/>
              <a:cs typeface="Arial"/>
              <a:sym typeface="Aria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endParaRPr lang="ru-RU" sz="2000" b="1" dirty="0">
              <a:solidFill>
                <a:schemeClr val="dk1"/>
              </a:solidFill>
            </a:endParaRPr>
          </a:p>
          <a:p>
            <a:pPr marL="0" marR="0" lvl="0" indent="0" algn="ctr" rtl="0">
              <a:spcBef>
                <a:spcPts val="400"/>
              </a:spcBef>
              <a:spcAft>
                <a:spcPts val="0"/>
              </a:spcAft>
              <a:buClr>
                <a:schemeClr val="accent1"/>
              </a:buClr>
              <a:buSzPts val="2000"/>
              <a:buFont typeface="Arial"/>
              <a:buNone/>
            </a:pPr>
            <a:r>
              <a:rPr lang="ru-RU" sz="2000" b="1" dirty="0">
                <a:solidFill>
                  <a:srgbClr val="FF0000"/>
                </a:solidFill>
              </a:rPr>
              <a:t>Выполнила воспитатель: </a:t>
            </a:r>
            <a:r>
              <a:rPr lang="ru-RU" sz="2000" b="1" dirty="0" err="1">
                <a:solidFill>
                  <a:srgbClr val="FF0000"/>
                </a:solidFill>
              </a:rPr>
              <a:t>А.В.Мелешкина</a:t>
            </a:r>
            <a:r>
              <a:rPr lang="ru-RU" sz="2000" b="1" i="0" u="none" strike="noStrike" cap="none" dirty="0">
                <a:solidFill>
                  <a:srgbClr val="FF0000"/>
                </a:solidFill>
                <a:latin typeface="Arial"/>
                <a:ea typeface="Arial"/>
                <a:cs typeface="Arial"/>
                <a:sym typeface="Arial"/>
              </a:rPr>
              <a:t> </a:t>
            </a:r>
            <a:endParaRPr sz="2000" b="0" i="0" u="none" strike="noStrike" cap="none" dirty="0">
              <a:solidFill>
                <a:srgbClr val="FF0000"/>
              </a:solidFill>
              <a:latin typeface="Arial"/>
              <a:ea typeface="Arial"/>
              <a:cs typeface="Arial"/>
              <a:sym typeface="Arial"/>
            </a:endParaRPr>
          </a:p>
          <a:p>
            <a:pPr marL="0" marR="0" lvl="0" indent="0" algn="ctr" rtl="0">
              <a:spcBef>
                <a:spcPts val="0"/>
              </a:spcBef>
              <a:spcAft>
                <a:spcPts val="0"/>
              </a:spcAft>
              <a:buClr>
                <a:schemeClr val="dk1"/>
              </a:buClr>
              <a:buSzPts val="1400"/>
              <a:buFont typeface="Arial"/>
              <a:buNone/>
            </a:pPr>
            <a:endParaRPr sz="1400" b="0" i="1" u="none" strike="noStrike" cap="none" dirty="0">
              <a:solidFill>
                <a:srgbClr val="000000"/>
              </a:solidFill>
              <a:latin typeface="Calibri"/>
              <a:ea typeface="Calibri"/>
              <a:cs typeface="Calibri"/>
              <a:sym typeface="Calibri"/>
            </a:endParaRPr>
          </a:p>
        </p:txBody>
      </p:sp>
      <p:pic>
        <p:nvPicPr>
          <p:cNvPr id="2" name="Рисунок 1">
            <a:extLst>
              <a:ext uri="{FF2B5EF4-FFF2-40B4-BE49-F238E27FC236}">
                <a16:creationId xmlns:a16="http://schemas.microsoft.com/office/drawing/2014/main" id="{0A9DF054-CB9D-0229-3650-E4E1BA0A18AF}"/>
              </a:ext>
            </a:extLst>
          </p:cNvPr>
          <p:cNvPicPr>
            <a:picLocks noChangeAspect="1"/>
          </p:cNvPicPr>
          <p:nvPr/>
        </p:nvPicPr>
        <p:blipFill>
          <a:blip r:embed="rId3"/>
          <a:stretch>
            <a:fillRect/>
          </a:stretch>
        </p:blipFill>
        <p:spPr>
          <a:xfrm>
            <a:off x="1143000" y="1500187"/>
            <a:ext cx="6858000" cy="38576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10</a:t>
            </a:fld>
            <a:endParaRPr sz="1800" b="0" i="0" u="none" strike="noStrike" cap="none">
              <a:solidFill>
                <a:srgbClr val="FFFFFF"/>
              </a:solidFill>
              <a:latin typeface="Calibri"/>
              <a:ea typeface="Calibri"/>
              <a:cs typeface="Calibri"/>
              <a:sym typeface="Calibri"/>
            </a:endParaRPr>
          </a:p>
        </p:txBody>
      </p:sp>
      <p:graphicFrame>
        <p:nvGraphicFramePr>
          <p:cNvPr id="150" name="Shape 150"/>
          <p:cNvGraphicFramePr/>
          <p:nvPr/>
        </p:nvGraphicFramePr>
        <p:xfrm>
          <a:off x="500034" y="214291"/>
          <a:ext cx="8501100" cy="6643725"/>
        </p:xfrm>
        <a:graphic>
          <a:graphicData uri="http://schemas.openxmlformats.org/drawingml/2006/table">
            <a:tbl>
              <a:tblPr>
                <a:noFill/>
                <a:tableStyleId>{26FC9623-7459-425F-A284-68E20B49E337}</a:tableStyleId>
              </a:tblPr>
              <a:tblGrid>
                <a:gridCol w="1595725">
                  <a:extLst>
                    <a:ext uri="{9D8B030D-6E8A-4147-A177-3AD203B41FA5}">
                      <a16:colId xmlns:a16="http://schemas.microsoft.com/office/drawing/2014/main" val="20000"/>
                    </a:ext>
                  </a:extLst>
                </a:gridCol>
                <a:gridCol w="1955350">
                  <a:extLst>
                    <a:ext uri="{9D8B030D-6E8A-4147-A177-3AD203B41FA5}">
                      <a16:colId xmlns:a16="http://schemas.microsoft.com/office/drawing/2014/main" val="20001"/>
                    </a:ext>
                  </a:extLst>
                </a:gridCol>
                <a:gridCol w="4950025">
                  <a:extLst>
                    <a:ext uri="{9D8B030D-6E8A-4147-A177-3AD203B41FA5}">
                      <a16:colId xmlns:a16="http://schemas.microsoft.com/office/drawing/2014/main" val="20002"/>
                    </a:ext>
                  </a:extLst>
                </a:gridCol>
              </a:tblGrid>
              <a:tr h="4152325">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Ноябрь</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Неделя толерантности</a:t>
                      </a:r>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«Меньшие братья»</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l"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театрализованные представления на темы: « Не будь равнодушным», </a:t>
                      </a:r>
                      <a:endParaRPr sz="1800" u="none" strike="noStrike" cap="none">
                        <a:latin typeface="Arial"/>
                        <a:ea typeface="Arial"/>
                        <a:cs typeface="Arial"/>
                        <a:sym typeface="Arial"/>
                      </a:endParaRPr>
                    </a:p>
                    <a:p>
                      <a:pPr marL="342900" marR="0" lvl="0" indent="-342900" algn="l"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 Наш класс- пространство толерантности»,</a:t>
                      </a:r>
                      <a:endParaRPr sz="1800" u="none" strike="noStrike" cap="none">
                        <a:latin typeface="Arial"/>
                        <a:ea typeface="Arial"/>
                        <a:cs typeface="Arial"/>
                        <a:sym typeface="Arial"/>
                      </a:endParaRPr>
                    </a:p>
                    <a:p>
                      <a:pPr marL="142240" marR="0" lvl="0" indent="0" algn="l" rtl="0">
                        <a:lnSpc>
                          <a:spcPct val="115000"/>
                        </a:lnSpc>
                        <a:spcBef>
                          <a:spcPts val="0"/>
                        </a:spcBef>
                        <a:spcAft>
                          <a:spcPts val="0"/>
                        </a:spcAft>
                        <a:buNone/>
                      </a:pPr>
                      <a:r>
                        <a:rPr lang="ru-RU" sz="1800" u="none" strike="noStrike" cap="none">
                          <a:latin typeface="Arial"/>
                          <a:ea typeface="Arial"/>
                          <a:cs typeface="Arial"/>
                          <a:sym typeface="Arial"/>
                        </a:rPr>
                        <a:t>Мастер –класс по рисованию «В кругу друзей».</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Проект « Моя большая семья»</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акция по сбору корма для </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животных станции Юных </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натуралистов</a:t>
                      </a: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491400">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Декабрь</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Сказка «Приключение Нового года»</a:t>
                      </a:r>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Акция </a:t>
                      </a:r>
                      <a:endParaRPr sz="1800" u="none" strike="noStrike" cap="none">
                        <a:latin typeface="Arial"/>
                        <a:ea typeface="Arial"/>
                        <a:cs typeface="Arial"/>
                        <a:sym typeface="Arial"/>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«Наши пернатые друзья»</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подготовка сказки для  </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None/>
                      </a:pPr>
                      <a:r>
                        <a:rPr lang="ru-RU" sz="1800" u="none" strike="noStrike" cap="none">
                          <a:latin typeface="Arial"/>
                          <a:ea typeface="Arial"/>
                          <a:cs typeface="Arial"/>
                          <a:sym typeface="Arial"/>
                        </a:rPr>
                        <a:t>      учащихся начального звена  </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изготовление кормушек для </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None/>
                      </a:pPr>
                      <a:r>
                        <a:rPr lang="ru-RU" sz="1800" u="none" strike="noStrike" cap="none">
                          <a:latin typeface="Arial"/>
                          <a:ea typeface="Arial"/>
                          <a:cs typeface="Arial"/>
                          <a:sym typeface="Arial"/>
                        </a:rPr>
                        <a:t>       птиц,                                                                                                                                                                                                                                                                      заготовка  корма для птиц в </a:t>
                      </a:r>
                      <a:endParaRPr sz="1800" u="none" strike="noStrike" cap="none">
                        <a:latin typeface="Arial"/>
                        <a:ea typeface="Arial"/>
                        <a:cs typeface="Arial"/>
                        <a:sym typeface="Arial"/>
                      </a:endParaRPr>
                    </a:p>
                    <a:p>
                      <a:pPr marL="342900" marR="0" lvl="0" indent="-342900" algn="just" rtl="0">
                        <a:lnSpc>
                          <a:spcPct val="115000"/>
                        </a:lnSpc>
                        <a:spcBef>
                          <a:spcPts val="0"/>
                        </a:spcBef>
                        <a:spcAft>
                          <a:spcPts val="0"/>
                        </a:spcAft>
                        <a:buClr>
                          <a:schemeClr val="dk1"/>
                        </a:buClr>
                        <a:buSzPts val="1800"/>
                        <a:buFont typeface="Noto Sans Symbols"/>
                        <a:buNone/>
                      </a:pPr>
                      <a:r>
                        <a:rPr lang="ru-RU" sz="1800" u="none" strike="noStrike" cap="none">
                          <a:latin typeface="Arial"/>
                          <a:ea typeface="Arial"/>
                          <a:cs typeface="Arial"/>
                          <a:sym typeface="Arial"/>
                        </a:rPr>
                        <a:t>зимний период.</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51" name="Shape 151"/>
          <p:cNvGraphicFramePr/>
          <p:nvPr/>
        </p:nvGraphicFramePr>
        <p:xfrm>
          <a:off x="36944" y="214291"/>
          <a:ext cx="463100" cy="6694500"/>
        </p:xfrm>
        <a:graphic>
          <a:graphicData uri="http://schemas.openxmlformats.org/drawingml/2006/table">
            <a:tbl>
              <a:tblPr>
                <a:noFill/>
                <a:tableStyleId>{26FC9623-7459-425F-A284-68E20B49E337}</a:tableStyleId>
              </a:tblPr>
              <a:tblGrid>
                <a:gridCol w="463100">
                  <a:extLst>
                    <a:ext uri="{9D8B030D-6E8A-4147-A177-3AD203B41FA5}">
                      <a16:colId xmlns:a16="http://schemas.microsoft.com/office/drawing/2014/main" val="20000"/>
                    </a:ext>
                  </a:extLst>
                </a:gridCol>
              </a:tblGrid>
              <a:tr h="4120400">
                <a:tc>
                  <a:txBody>
                    <a:bodyPr/>
                    <a:lstStyle/>
                    <a:p>
                      <a:pPr marL="0" marR="0" lvl="0" indent="0" algn="l" rtl="0">
                        <a:spcBef>
                          <a:spcPts val="0"/>
                        </a:spcBef>
                        <a:spcAft>
                          <a:spcPts val="0"/>
                        </a:spcAft>
                        <a:buNone/>
                      </a:pPr>
                      <a:r>
                        <a:rPr lang="ru-RU" sz="1800" u="none" strike="noStrike" cap="none"/>
                        <a:t>3</a:t>
                      </a: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574100">
                <a:tc>
                  <a:txBody>
                    <a:bodyPr/>
                    <a:lstStyle/>
                    <a:p>
                      <a:pPr marL="0" marR="0" lvl="0" indent="0" algn="l" rtl="0">
                        <a:spcBef>
                          <a:spcPts val="0"/>
                        </a:spcBef>
                        <a:spcAft>
                          <a:spcPts val="0"/>
                        </a:spcAft>
                        <a:buNone/>
                      </a:pPr>
                      <a:r>
                        <a:rPr lang="ru-RU" sz="1800"/>
                        <a:t>4</a:t>
                      </a: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11</a:t>
            </a:fld>
            <a:endParaRPr sz="1800" b="0" i="0" u="none" strike="noStrike" cap="none">
              <a:solidFill>
                <a:srgbClr val="FFFFFF"/>
              </a:solidFill>
              <a:latin typeface="Calibri"/>
              <a:ea typeface="Calibri"/>
              <a:cs typeface="Calibri"/>
              <a:sym typeface="Calibri"/>
            </a:endParaRPr>
          </a:p>
        </p:txBody>
      </p:sp>
      <p:graphicFrame>
        <p:nvGraphicFramePr>
          <p:cNvPr id="157" name="Shape 157"/>
          <p:cNvGraphicFramePr/>
          <p:nvPr/>
        </p:nvGraphicFramePr>
        <p:xfrm>
          <a:off x="428596" y="214291"/>
          <a:ext cx="7715325" cy="6228969"/>
        </p:xfrm>
        <a:graphic>
          <a:graphicData uri="http://schemas.openxmlformats.org/drawingml/2006/table">
            <a:tbl>
              <a:tblPr>
                <a:noFill/>
                <a:tableStyleId>{26FC9623-7459-425F-A284-68E20B49E337}</a:tableStyleId>
              </a:tblPr>
              <a:tblGrid>
                <a:gridCol w="214325">
                  <a:extLst>
                    <a:ext uri="{9D8B030D-6E8A-4147-A177-3AD203B41FA5}">
                      <a16:colId xmlns:a16="http://schemas.microsoft.com/office/drawing/2014/main" val="20000"/>
                    </a:ext>
                  </a:extLst>
                </a:gridCol>
                <a:gridCol w="1583825">
                  <a:extLst>
                    <a:ext uri="{9D8B030D-6E8A-4147-A177-3AD203B41FA5}">
                      <a16:colId xmlns:a16="http://schemas.microsoft.com/office/drawing/2014/main" val="20001"/>
                    </a:ext>
                  </a:extLst>
                </a:gridCol>
                <a:gridCol w="1675525">
                  <a:extLst>
                    <a:ext uri="{9D8B030D-6E8A-4147-A177-3AD203B41FA5}">
                      <a16:colId xmlns:a16="http://schemas.microsoft.com/office/drawing/2014/main" val="20002"/>
                    </a:ext>
                  </a:extLst>
                </a:gridCol>
                <a:gridCol w="4241650">
                  <a:extLst>
                    <a:ext uri="{9D8B030D-6E8A-4147-A177-3AD203B41FA5}">
                      <a16:colId xmlns:a16="http://schemas.microsoft.com/office/drawing/2014/main" val="20003"/>
                    </a:ext>
                  </a:extLst>
                </a:gridCol>
              </a:tblGrid>
              <a:tr h="1656850">
                <a:tc>
                  <a:txBody>
                    <a:bodyPr/>
                    <a:lstStyle/>
                    <a:p>
                      <a:pPr marL="0" marR="0" lvl="0" indent="0" algn="just" rtl="0">
                        <a:lnSpc>
                          <a:spcPct val="115000"/>
                        </a:lnSpc>
                        <a:spcBef>
                          <a:spcPts val="0"/>
                        </a:spcBef>
                        <a:spcAft>
                          <a:spcPts val="0"/>
                        </a:spcAft>
                        <a:buNone/>
                      </a:pPr>
                      <a:r>
                        <a:rPr lang="ru-RU" sz="1200">
                          <a:latin typeface="Times New Roman"/>
                          <a:ea typeface="Times New Roman"/>
                          <a:cs typeface="Times New Roman"/>
                          <a:sym typeface="Times New Roman"/>
                        </a:rPr>
                        <a:t>5</a:t>
                      </a:r>
                      <a:endParaRPr sz="1000">
                        <a:latin typeface="Calibri"/>
                        <a:ea typeface="Calibri"/>
                        <a:cs typeface="Calibri"/>
                        <a:sym typeface="Calibri"/>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Январь</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Сказка «Приключение Нового года»</a:t>
                      </a:r>
                      <a:endParaRPr/>
                    </a:p>
                    <a:p>
                      <a:pPr marL="0" marR="0" lvl="0" indent="0" algn="just" rtl="0">
                        <a:lnSpc>
                          <a:spcPct val="115000"/>
                        </a:lnSpc>
                        <a:spcBef>
                          <a:spcPts val="0"/>
                        </a:spcBef>
                        <a:spcAft>
                          <a:spcPts val="0"/>
                        </a:spcAft>
                        <a:buNone/>
                      </a:pPr>
                      <a:r>
                        <a:rPr lang="ru-RU" sz="1800">
                          <a:latin typeface="Arial"/>
                          <a:ea typeface="Arial"/>
                          <a:cs typeface="Arial"/>
                          <a:sym typeface="Arial"/>
                        </a:rPr>
                        <a:t>Акция «Наши пернатые друзья»</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показ сказки для начального звена.</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приглашение детей детского дома «Родник».</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кормушки для птиц, забота о корме для птиц в зимний период.</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380725">
                <a:tc>
                  <a:txBody>
                    <a:bodyPr/>
                    <a:lstStyle/>
                    <a:p>
                      <a:pPr marL="0" marR="0" lvl="0" indent="0" algn="just" rtl="0">
                        <a:lnSpc>
                          <a:spcPct val="115000"/>
                        </a:lnSpc>
                        <a:spcBef>
                          <a:spcPts val="0"/>
                        </a:spcBef>
                        <a:spcAft>
                          <a:spcPts val="0"/>
                        </a:spcAft>
                        <a:buNone/>
                      </a:pPr>
                      <a:r>
                        <a:rPr lang="ru-RU" sz="1200">
                          <a:latin typeface="Times New Roman"/>
                          <a:ea typeface="Times New Roman"/>
                          <a:cs typeface="Times New Roman"/>
                          <a:sym typeface="Times New Roman"/>
                        </a:rPr>
                        <a:t>6</a:t>
                      </a:r>
                      <a:endParaRPr sz="1000">
                        <a:latin typeface="Calibri"/>
                        <a:ea typeface="Calibri"/>
                        <a:cs typeface="Calibri"/>
                        <a:sym typeface="Calibri"/>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Февраль</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Помощь Маше.</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оказание помощи ученице нашей школы, оказавшейся в тяжелой жизненной ситуации, психологическая поддержка одноклассников.</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209150">
                <a:tc>
                  <a:txBody>
                    <a:bodyPr/>
                    <a:lstStyle/>
                    <a:p>
                      <a:pPr marL="0" marR="0" lvl="0" indent="0" algn="just" rtl="0">
                        <a:lnSpc>
                          <a:spcPct val="115000"/>
                        </a:lnSpc>
                        <a:spcBef>
                          <a:spcPts val="0"/>
                        </a:spcBef>
                        <a:spcAft>
                          <a:spcPts val="0"/>
                        </a:spcAft>
                        <a:buNone/>
                      </a:pPr>
                      <a:r>
                        <a:rPr lang="ru-RU" sz="1200">
                          <a:latin typeface="Times New Roman"/>
                          <a:ea typeface="Times New Roman"/>
                          <a:cs typeface="Times New Roman"/>
                          <a:sym typeface="Times New Roman"/>
                        </a:rPr>
                        <a:t>7</a:t>
                      </a:r>
                      <a:endParaRPr sz="1000">
                        <a:latin typeface="Calibri"/>
                        <a:ea typeface="Calibri"/>
                        <a:cs typeface="Calibri"/>
                        <a:sym typeface="Calibri"/>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Март</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a:latin typeface="Arial"/>
                          <a:ea typeface="Arial"/>
                          <a:cs typeface="Arial"/>
                          <a:sym typeface="Arial"/>
                        </a:rPr>
                        <a:t>Мир наших увлечений.</a:t>
                      </a:r>
                      <a:endParaRPr/>
                    </a:p>
                    <a:p>
                      <a:pPr marL="0" marR="0" lvl="0" indent="0" algn="just" rtl="0">
                        <a:lnSpc>
                          <a:spcPct val="115000"/>
                        </a:lnSpc>
                        <a:spcBef>
                          <a:spcPts val="0"/>
                        </a:spcBef>
                        <a:spcAft>
                          <a:spcPts val="0"/>
                        </a:spcAft>
                        <a:buNone/>
                      </a:pPr>
                      <a:r>
                        <a:rPr lang="ru-RU" sz="1800">
                          <a:latin typeface="Arial"/>
                          <a:ea typeface="Arial"/>
                          <a:cs typeface="Arial"/>
                          <a:sym typeface="Arial"/>
                        </a:rPr>
                        <a:t>Итог реализация проекта «Подари тепло души»</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посещение детского дома «Родник» с целью проведения совместного мероприятия « Мир наших увлечений»</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a:latin typeface="Arial"/>
                          <a:ea typeface="Arial"/>
                          <a:cs typeface="Arial"/>
                          <a:sym typeface="Arial"/>
                        </a:rPr>
                        <a:t>защита проекта.  Показ презентации по итогу работы над проектом «Подари тепло души» с  рассказом о ходе проекта.</a:t>
                      </a:r>
                      <a:endParaRPr/>
                    </a:p>
                  </a:txBody>
                  <a:tcPr marL="59775" marR="597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12</a:t>
            </a:fld>
            <a:endParaRPr sz="1800" b="0" i="0" u="none" strike="noStrike" cap="none">
              <a:solidFill>
                <a:srgbClr val="FFFFFF"/>
              </a:solidFill>
              <a:latin typeface="Calibri"/>
              <a:ea typeface="Calibri"/>
              <a:cs typeface="Calibri"/>
              <a:sym typeface="Calibri"/>
            </a:endParaRPr>
          </a:p>
        </p:txBody>
      </p:sp>
      <p:sp>
        <p:nvSpPr>
          <p:cNvPr id="222" name="Shape 222"/>
          <p:cNvSpPr/>
          <p:nvPr/>
        </p:nvSpPr>
        <p:spPr>
          <a:xfrm>
            <a:off x="214282" y="1"/>
            <a:ext cx="8215370" cy="6247864"/>
          </a:xfrm>
          <a:prstGeom prst="rect">
            <a:avLst/>
          </a:prstGeom>
          <a:noFill/>
          <a:ln>
            <a:noFill/>
          </a:ln>
        </p:spPr>
        <p:txBody>
          <a:bodyPr spcFirstLastPara="1" wrap="square" lIns="91425" tIns="45700" rIns="91425" bIns="45700" anchor="ctr" anchorCtr="0">
            <a:noAutofit/>
          </a:bodyPr>
          <a:lstStyle/>
          <a:p>
            <a:pPr marL="0" marR="0" lvl="0" indent="449263" algn="l" rtl="0">
              <a:lnSpc>
                <a:spcPct val="100000"/>
              </a:lnSpc>
              <a:spcBef>
                <a:spcPts val="0"/>
              </a:spcBef>
              <a:spcAft>
                <a:spcPts val="0"/>
              </a:spcAft>
              <a:buClr>
                <a:schemeClr val="dk1"/>
              </a:buClr>
              <a:buSzPts val="2000"/>
              <a:buFont typeface="Arial"/>
              <a:buNone/>
            </a:pPr>
            <a:r>
              <a:rPr lang="ru-RU" sz="2000" b="1" i="1" u="sng" strike="noStrike" cap="none" dirty="0">
                <a:solidFill>
                  <a:srgbClr val="FF0000"/>
                </a:solidFill>
                <a:latin typeface="Arial"/>
                <a:ea typeface="Arial"/>
                <a:cs typeface="Arial"/>
                <a:sym typeface="Arial"/>
              </a:rPr>
              <a:t>Анкетирование:</a:t>
            </a:r>
            <a:endParaRPr sz="2000" b="0" i="0" u="none" strike="noStrike" cap="none" dirty="0">
              <a:solidFill>
                <a:srgbClr val="FF0000"/>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Используя анкетирование, был проведён социологический опрос среди  учащихся, их родителей и сотрудников школы о милосердии, заботе. Для этого была составлена и запущена анкета. В анкетировании приняли участие 200 учеников и 100 взрослых: преподаватели нашей школы и родители. Анкета состояла из следующих вопросов(что такое забота, милосердие, заботитесь ли вы о ком-либо, проявляете ли милосердие близким, нужно ли в нашем обществе милосердие, хотели ли вы участвовать в проекте «Поделись теплом души»</a:t>
            </a:r>
            <a:endParaRPr lang="ru-RU" sz="2000" dirty="0">
              <a:solidFill>
                <a:schemeClr val="dk1"/>
              </a:solidFill>
            </a:endParaRPr>
          </a:p>
          <a:p>
            <a:pPr marL="0" marR="0" lvl="0" indent="449263"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 </a:t>
            </a:r>
            <a:r>
              <a:rPr lang="ru-RU" sz="2000" dirty="0">
                <a:solidFill>
                  <a:schemeClr val="dk1"/>
                </a:solidFill>
              </a:rPr>
              <a:t>В</a:t>
            </a:r>
            <a:r>
              <a:rPr lang="ru-RU" sz="2000" b="0" i="0" u="none" strike="noStrike" cap="none" dirty="0">
                <a:solidFill>
                  <a:schemeClr val="dk1"/>
                </a:solidFill>
                <a:latin typeface="Arial"/>
                <a:ea typeface="Arial"/>
                <a:cs typeface="Arial"/>
                <a:sym typeface="Arial"/>
              </a:rPr>
              <a:t>опросы:</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«Что такое забота» положительно ответили все участники.</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«Что такое милосердие» - правильно ответили все, даже дети начального звена. </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«О ком вы заботитесь»</a:t>
            </a:r>
            <a:endParaRPr sz="2000" b="0" i="0" u="none" strike="noStrike" cap="none" dirty="0">
              <a:solidFill>
                <a:schemeClr val="dk1"/>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Calibri"/>
              <a:buNone/>
            </a:pP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13</a:t>
            </a:fld>
            <a:endParaRPr sz="1800" b="0" i="0" u="none" strike="noStrike" cap="none">
              <a:solidFill>
                <a:srgbClr val="FFFFFF"/>
              </a:solidFill>
              <a:latin typeface="Calibri"/>
              <a:ea typeface="Calibri"/>
              <a:cs typeface="Calibri"/>
              <a:sym typeface="Calibri"/>
            </a:endParaRPr>
          </a:p>
        </p:txBody>
      </p:sp>
      <p:sp>
        <p:nvSpPr>
          <p:cNvPr id="228" name="Shape 228"/>
          <p:cNvSpPr/>
          <p:nvPr/>
        </p:nvSpPr>
        <p:spPr>
          <a:xfrm>
            <a:off x="142844" y="1600200"/>
            <a:ext cx="8286808" cy="2454441"/>
          </a:xfrm>
          <a:prstGeom prst="rect">
            <a:avLst/>
          </a:prstGeom>
          <a:noFill/>
          <a:ln>
            <a:noFill/>
          </a:ln>
        </p:spPr>
        <p:txBody>
          <a:bodyPr spcFirstLastPara="1" wrap="square" lIns="91425" tIns="45700" rIns="91425" bIns="45700" anchor="t" anchorCtr="0">
            <a:noAutofit/>
          </a:bodyPr>
          <a:lstStyle/>
          <a:p>
            <a:pPr marL="0" marR="0" lvl="0" indent="449263" algn="l" rtl="0">
              <a:spcBef>
                <a:spcPts val="0"/>
              </a:spcBef>
              <a:spcAft>
                <a:spcPts val="0"/>
              </a:spcAft>
              <a:buNone/>
            </a:pPr>
            <a:r>
              <a:rPr lang="ru-RU" sz="1800" b="0" i="0" u="none" strike="noStrike" cap="none" dirty="0">
                <a:solidFill>
                  <a:schemeClr val="dk1"/>
                </a:solidFill>
                <a:latin typeface="Arial"/>
                <a:ea typeface="Arial"/>
                <a:cs typeface="Arial"/>
                <a:sym typeface="Arial"/>
              </a:rPr>
              <a:t>Мы пришли к следующим выводам: </a:t>
            </a:r>
          </a:p>
          <a:p>
            <a:pPr marL="0" marR="0" lvl="0" indent="449263" algn="l" rtl="0">
              <a:spcBef>
                <a:spcPts val="0"/>
              </a:spcBef>
              <a:spcAft>
                <a:spcPts val="0"/>
              </a:spcAft>
              <a:buNone/>
            </a:pPr>
            <a:r>
              <a:rPr lang="ru-RU" sz="1800" b="0" i="0" u="none" strike="noStrike" cap="none" dirty="0">
                <a:solidFill>
                  <a:schemeClr val="dk1"/>
                </a:solidFill>
                <a:latin typeface="Arial"/>
                <a:ea typeface="Arial"/>
                <a:cs typeface="Arial"/>
                <a:sym typeface="Arial"/>
              </a:rPr>
              <a:t>все учащиеся и взрослые, участвующие в анкетировании, понимают глубокий смысл  понятий  «милосердие», «толерантность», большинство хотят принять участие в проекте, а  учащиеся начальной школы   выразили большое желание познакомиться и общаться с детьми, посещая  Дом ребенка. </a:t>
            </a:r>
            <a:endParaRPr sz="1800" b="0" i="0" u="none" strike="noStrike" cap="none" dirty="0">
              <a:solidFill>
                <a:schemeClr val="dk1"/>
              </a:solidFill>
              <a:latin typeface="Arial"/>
              <a:ea typeface="Arial"/>
              <a:cs typeface="Arial"/>
              <a:sym typeface="Arial"/>
            </a:endParaRPr>
          </a:p>
          <a:p>
            <a:pPr marL="0" marR="0" lvl="0" indent="449263" algn="l" rtl="0">
              <a:spcBef>
                <a:spcPts val="0"/>
              </a:spcBef>
              <a:spcAft>
                <a:spcPts val="0"/>
              </a:spcAft>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14</a:t>
            </a:fld>
            <a:endParaRPr sz="1800" b="0" i="0" u="none" strike="noStrike" cap="none">
              <a:solidFill>
                <a:srgbClr val="FFFFFF"/>
              </a:solidFill>
              <a:latin typeface="Calibri"/>
              <a:ea typeface="Calibri"/>
              <a:cs typeface="Calibri"/>
              <a:sym typeface="Calibri"/>
            </a:endParaRPr>
          </a:p>
        </p:txBody>
      </p:sp>
      <p:graphicFrame>
        <p:nvGraphicFramePr>
          <p:cNvPr id="234" name="Shape 234"/>
          <p:cNvGraphicFramePr/>
          <p:nvPr/>
        </p:nvGraphicFramePr>
        <p:xfrm>
          <a:off x="1533525" y="3183636"/>
          <a:ext cx="6076950" cy="475171"/>
        </p:xfrm>
        <a:graphic>
          <a:graphicData uri="http://schemas.openxmlformats.org/drawingml/2006/table">
            <a:tbl>
              <a:tblPr>
                <a:noFill/>
                <a:tableStyleId>{26FC9623-7459-425F-A284-68E20B49E337}</a:tableStyleId>
              </a:tblPr>
              <a:tblGrid>
                <a:gridCol w="3038475">
                  <a:extLst>
                    <a:ext uri="{9D8B030D-6E8A-4147-A177-3AD203B41FA5}">
                      <a16:colId xmlns:a16="http://schemas.microsoft.com/office/drawing/2014/main" val="20000"/>
                    </a:ext>
                  </a:extLst>
                </a:gridCol>
                <a:gridCol w="3038475">
                  <a:extLst>
                    <a:ext uri="{9D8B030D-6E8A-4147-A177-3AD203B41FA5}">
                      <a16:colId xmlns:a16="http://schemas.microsoft.com/office/drawing/2014/main" val="20001"/>
                    </a:ext>
                  </a:extLst>
                </a:gridCol>
              </a:tblGrid>
              <a:tr h="177800">
                <a:tc>
                  <a:txBody>
                    <a:bodyPr/>
                    <a:lstStyle/>
                    <a:p>
                      <a:pPr marL="0" marR="0" lvl="0" indent="0" algn="just" rtl="0">
                        <a:lnSpc>
                          <a:spcPct val="115000"/>
                        </a:lnSpc>
                        <a:spcBef>
                          <a:spcPts val="0"/>
                        </a:spcBef>
                        <a:spcAft>
                          <a:spcPts val="0"/>
                        </a:spcAft>
                        <a:buNone/>
                      </a:pPr>
                      <a:endParaRPr sz="1400">
                        <a:latin typeface="Times New Roman"/>
                        <a:ea typeface="Times New Roman"/>
                        <a:cs typeface="Times New Roman"/>
                        <a:sym typeface="Times New Roman"/>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0">
                        <a:lnSpc>
                          <a:spcPct val="115000"/>
                        </a:lnSpc>
                        <a:spcBef>
                          <a:spcPts val="0"/>
                        </a:spcBef>
                        <a:spcAft>
                          <a:spcPts val="0"/>
                        </a:spcAft>
                        <a:buNone/>
                      </a:pPr>
                      <a:endParaRPr sz="1400">
                        <a:latin typeface="Times New Roman"/>
                        <a:ea typeface="Times New Roman"/>
                        <a:cs typeface="Times New Roman"/>
                        <a:sym typeface="Times New Roman"/>
                      </a:endParaRPr>
                    </a:p>
                    <a:p>
                      <a:pPr marL="0" marR="0" lvl="0" indent="0" algn="r" rtl="0">
                        <a:lnSpc>
                          <a:spcPct val="115000"/>
                        </a:lnSpc>
                        <a:spcBef>
                          <a:spcPts val="0"/>
                        </a:spcBef>
                        <a:spcAft>
                          <a:spcPts val="0"/>
                        </a:spcAft>
                        <a:buNone/>
                      </a:pPr>
                      <a:r>
                        <a:rPr lang="ru-RU" sz="1400">
                          <a:latin typeface="Times New Roman"/>
                          <a:ea typeface="Times New Roman"/>
                          <a:cs typeface="Times New Roman"/>
                          <a:sym typeface="Times New Roman"/>
                        </a:rPr>
                        <a:t>(Из толкового словаря В.И. Даля) </a:t>
                      </a:r>
                      <a:endParaRPr sz="1100">
                        <a:latin typeface="Calibri"/>
                        <a:ea typeface="Calibri"/>
                        <a:cs typeface="Calibri"/>
                        <a:sym typeface="Calibri"/>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235" name="Shape 235"/>
          <p:cNvSpPr/>
          <p:nvPr/>
        </p:nvSpPr>
        <p:spPr>
          <a:xfrm>
            <a:off x="2000232" y="357166"/>
            <a:ext cx="6286544" cy="2062103"/>
          </a:xfrm>
          <a:prstGeom prst="rect">
            <a:avLst/>
          </a:prstGeom>
          <a:noFill/>
          <a:ln>
            <a:noFill/>
          </a:ln>
        </p:spPr>
        <p:txBody>
          <a:bodyPr spcFirstLastPara="1" wrap="square" lIns="91425" tIns="45700" rIns="91425" bIns="45700" anchor="ctr" anchorCtr="0">
            <a:noAutofit/>
          </a:bodyPr>
          <a:lstStyle/>
          <a:p>
            <a:pPr marL="0" marR="0" lvl="0" indent="449263"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Times New Roman"/>
              <a:ea typeface="Times New Roman"/>
              <a:cs typeface="Times New Roman"/>
              <a:sym typeface="Times New Roman"/>
            </a:endParaRPr>
          </a:p>
          <a:p>
            <a:pPr marL="0" marR="0" lvl="0" indent="449263"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Times New Roman"/>
              <a:ea typeface="Times New Roman"/>
              <a:cs typeface="Times New Roman"/>
              <a:sym typeface="Times New Roman"/>
            </a:endParaRPr>
          </a:p>
          <a:p>
            <a:pPr marL="0" marR="0" lvl="0" indent="449263"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В своей деятельности мы придерживаемся таких лозунгов:</a:t>
            </a:r>
            <a:endParaRPr sz="2000" b="0" i="0" u="none" strike="noStrike" cap="none" dirty="0">
              <a:solidFill>
                <a:schemeClr val="dk1"/>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«Милосердие – сердоболие, сочувствие, любовь на деле, готовность делать добро всякому, </a:t>
            </a:r>
            <a:r>
              <a:rPr lang="ru-RU" sz="2000" b="1" i="0" u="none" strike="noStrike" cap="none" dirty="0" err="1">
                <a:solidFill>
                  <a:srgbClr val="FF0000"/>
                </a:solidFill>
                <a:latin typeface="Arial"/>
                <a:ea typeface="Arial"/>
                <a:cs typeface="Arial"/>
                <a:sym typeface="Arial"/>
              </a:rPr>
              <a:t>милостливость</a:t>
            </a:r>
            <a:r>
              <a:rPr lang="ru-RU" sz="2000" b="1" i="0" u="none" strike="noStrike" cap="none" dirty="0">
                <a:solidFill>
                  <a:srgbClr val="FF0000"/>
                </a:solidFill>
                <a:latin typeface="Arial"/>
                <a:ea typeface="Arial"/>
                <a:cs typeface="Arial"/>
                <a:sym typeface="Arial"/>
              </a:rPr>
              <a:t>, </a:t>
            </a:r>
            <a:r>
              <a:rPr lang="ru-RU" sz="2000" b="1" i="0" u="none" strike="noStrike" cap="none" dirty="0" err="1">
                <a:solidFill>
                  <a:srgbClr val="FF0000"/>
                </a:solidFill>
                <a:latin typeface="Arial"/>
                <a:ea typeface="Arial"/>
                <a:cs typeface="Arial"/>
                <a:sym typeface="Arial"/>
              </a:rPr>
              <a:t>мягкосердость</a:t>
            </a:r>
            <a:r>
              <a:rPr lang="ru-RU" sz="2000" b="1" i="0" u="none" strike="noStrike" cap="none" dirty="0">
                <a:solidFill>
                  <a:srgbClr val="FF0000"/>
                </a:solidFill>
                <a:latin typeface="Arial"/>
                <a:ea typeface="Arial"/>
                <a:cs typeface="Arial"/>
                <a:sym typeface="Arial"/>
              </a:rPr>
              <a:t>».</a:t>
            </a:r>
            <a:endParaRPr sz="2000" b="0" i="0" u="none" strike="noStrike" cap="none" dirty="0">
              <a:solidFill>
                <a:srgbClr val="FF0000"/>
              </a:solidFill>
              <a:latin typeface="Arial"/>
              <a:ea typeface="Arial"/>
              <a:cs typeface="Arial"/>
              <a:sym typeface="Arial"/>
            </a:endParaRPr>
          </a:p>
        </p:txBody>
      </p:sp>
      <p:pic>
        <p:nvPicPr>
          <p:cNvPr id="236" name="Shape 236" descr="http://images.myshared.ru/6/576538/slide_14.jpg"/>
          <p:cNvPicPr preferRelativeResize="0"/>
          <p:nvPr/>
        </p:nvPicPr>
        <p:blipFill rotWithShape="1">
          <a:blip r:embed="rId3">
            <a:alphaModFix/>
          </a:blip>
          <a:srcRect l="63301" t="3204" r="7051" b="53204"/>
          <a:stretch/>
        </p:blipFill>
        <p:spPr>
          <a:xfrm>
            <a:off x="0" y="0"/>
            <a:ext cx="1762125" cy="1943100"/>
          </a:xfrm>
          <a:prstGeom prst="rect">
            <a:avLst/>
          </a:prstGeom>
          <a:noFill/>
          <a:ln>
            <a:noFill/>
          </a:ln>
        </p:spPr>
      </p:pic>
      <p:sp>
        <p:nvSpPr>
          <p:cNvPr id="237" name="Shape 237"/>
          <p:cNvSpPr/>
          <p:nvPr/>
        </p:nvSpPr>
        <p:spPr>
          <a:xfrm>
            <a:off x="1357290" y="2755232"/>
            <a:ext cx="7000924" cy="2197404"/>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«Милосердие – это готовность из сострадания, человеколюбия оказать помощь, не требуя благодарности, награды»</a:t>
            </a:r>
            <a:endParaRPr sz="2000" b="0" i="0" u="none" strike="noStrike" cap="none" dirty="0">
              <a:solidFill>
                <a:srgbClr val="FF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«Милосердие – это доброжелательное, заботливое, любовное отношение к другому человеку, не делающее различий между «своими» и «чужими», родными и неродными, близкими и далекими»</a:t>
            </a:r>
            <a:endParaRPr sz="2000" b="0" i="0" u="none" strike="noStrike" cap="none" dirty="0">
              <a:solidFill>
                <a:srgbClr val="FF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15</a:t>
            </a:fld>
            <a:endParaRPr sz="1800" b="0" i="0" u="none" strike="noStrike" cap="none">
              <a:solidFill>
                <a:srgbClr val="FFFFFF"/>
              </a:solidFill>
              <a:latin typeface="Calibri"/>
              <a:ea typeface="Calibri"/>
              <a:cs typeface="Calibri"/>
              <a:sym typeface="Calibri"/>
            </a:endParaRPr>
          </a:p>
        </p:txBody>
      </p:sp>
      <p:sp>
        <p:nvSpPr>
          <p:cNvPr id="243" name="Shape 243"/>
          <p:cNvSpPr/>
          <p:nvPr/>
        </p:nvSpPr>
        <p:spPr>
          <a:xfrm>
            <a:off x="0" y="0"/>
            <a:ext cx="8501090" cy="5940088"/>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2000"/>
              <a:buFont typeface="Arial"/>
              <a:buNone/>
            </a:pPr>
            <a:r>
              <a:rPr lang="ru-RU" sz="2000" b="1" i="1" u="sng" strike="noStrike" cap="none" dirty="0">
                <a:solidFill>
                  <a:srgbClr val="FF0000"/>
                </a:solidFill>
                <a:latin typeface="Arial"/>
                <a:ea typeface="Arial"/>
                <a:cs typeface="Arial"/>
                <a:sym typeface="Arial"/>
              </a:rPr>
              <a:t>Главная задача нашего проекта</a:t>
            </a:r>
            <a:r>
              <a:rPr lang="ru-RU" sz="2000" b="0" i="0" u="none" strike="noStrike" cap="none" dirty="0">
                <a:solidFill>
                  <a:srgbClr val="FF0000"/>
                </a:solidFill>
                <a:latin typeface="Arial"/>
                <a:ea typeface="Arial"/>
                <a:cs typeface="Arial"/>
                <a:sym typeface="Arial"/>
              </a:rPr>
              <a:t>-  </a:t>
            </a:r>
            <a:r>
              <a:rPr lang="ru-RU" sz="2000" b="0" i="0" u="none" strike="noStrike" cap="none" dirty="0">
                <a:solidFill>
                  <a:schemeClr val="dk1"/>
                </a:solidFill>
                <a:latin typeface="Arial"/>
                <a:ea typeface="Arial"/>
                <a:cs typeface="Arial"/>
                <a:sym typeface="Arial"/>
              </a:rPr>
              <a:t>вовлечь в благотворительную деятельность как можно больше учащихся, </a:t>
            </a:r>
            <a:endParaRPr dirty="0"/>
          </a:p>
          <a:p>
            <a:pPr marL="0" marR="0" lvl="0" indent="0"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чтобы  каждый ребенок почувствовал свою  необходимость в социально значимой деятельности.</a:t>
            </a:r>
            <a:endParaRPr sz="20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r>
              <a:rPr lang="ru-RU" sz="2000" b="1" i="1" u="sng" strike="noStrike" cap="none" dirty="0">
                <a:solidFill>
                  <a:srgbClr val="FF0000"/>
                </a:solidFill>
                <a:latin typeface="Arial"/>
                <a:ea typeface="Arial"/>
                <a:cs typeface="Arial"/>
                <a:sym typeface="Arial"/>
              </a:rPr>
              <a:t>Плюсы проекта: </a:t>
            </a:r>
            <a:r>
              <a:rPr lang="ru-RU" sz="2000" b="0" i="0" u="sng" strike="noStrike" cap="none" dirty="0">
                <a:solidFill>
                  <a:schemeClr val="dk1"/>
                </a:solidFill>
                <a:latin typeface="Arial"/>
                <a:ea typeface="Arial"/>
                <a:cs typeface="Arial"/>
                <a:sym typeface="Arial"/>
              </a:rPr>
              <a:t>п</a:t>
            </a:r>
            <a:r>
              <a:rPr lang="ru-RU" sz="2000" b="0" i="0" u="none" strike="noStrike" cap="none" dirty="0">
                <a:solidFill>
                  <a:schemeClr val="dk1"/>
                </a:solidFill>
                <a:latin typeface="Arial"/>
                <a:ea typeface="Arial"/>
                <a:cs typeface="Arial"/>
                <a:sym typeface="Arial"/>
              </a:rPr>
              <a:t>роект не требует больших финансовых затрат (что немало важно в период экономического кризиса), а нашей  теплоты души, сочувствия, милосердия и щедрости хватит многим…</a:t>
            </a:r>
            <a:endParaRPr sz="20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r>
              <a:rPr lang="ru-RU" sz="2000" b="1" i="1" u="sng" strike="noStrike" cap="none" dirty="0">
                <a:solidFill>
                  <a:srgbClr val="FF0000"/>
                </a:solidFill>
                <a:latin typeface="Arial"/>
                <a:ea typeface="Arial"/>
                <a:cs typeface="Arial"/>
                <a:sym typeface="Arial"/>
              </a:rPr>
              <a:t>Перспективы данного проекта:</a:t>
            </a:r>
            <a:endParaRPr sz="2000" b="0" i="0" u="none" strike="noStrike" cap="none" dirty="0">
              <a:solidFill>
                <a:srgbClr val="FF0000"/>
              </a:solidFill>
              <a:latin typeface="Arial"/>
              <a:ea typeface="Arial"/>
              <a:cs typeface="Arial"/>
              <a:sym typeface="Arial"/>
            </a:endParaRPr>
          </a:p>
          <a:p>
            <a:pPr marL="0" marR="0" lvl="0" indent="-127000"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активизируется  общественно полезная деятельность учащихся школы; </a:t>
            </a:r>
            <a:endParaRPr sz="20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учащиеся школы   подготовятся  для активной  общественной жизни города в будущем;</a:t>
            </a:r>
            <a:endParaRPr sz="2000" b="0" i="0" u="none" strike="noStrike" cap="none" dirty="0">
              <a:solidFill>
                <a:schemeClr val="dk1"/>
              </a:solidFill>
              <a:latin typeface="Arial"/>
              <a:ea typeface="Arial"/>
              <a:cs typeface="Arial"/>
              <a:sym typeface="Arial"/>
            </a:endParaRPr>
          </a:p>
          <a:p>
            <a:pPr marL="0" marR="0" lvl="0" indent="-127000"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активная  деятельность учащихся школы поможет социальной адаптации детей, оставшихся без попечения родителей  и  внесет определенный вклад для решения других общественных (социальных) проблем. </a:t>
            </a:r>
            <a:endParaRPr sz="2000" b="0" i="0" u="none" strike="noStrike" cap="none" dirty="0">
              <a:solidFill>
                <a:schemeClr val="dk1"/>
              </a:solidFill>
              <a:latin typeface="Arial"/>
              <a:ea typeface="Arial"/>
              <a:cs typeface="Arial"/>
              <a:sym typeface="Arial"/>
            </a:endParaRPr>
          </a:p>
          <a:p>
            <a:pPr marL="0" marR="0" lvl="0" indent="-127000"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в итоге -участие детей в общественно-полезной деятельности поможет оздоровить социум и, конечно же, сформирует моральные и нравственные качества детей.</a:t>
            </a: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95288" y="188913"/>
            <a:ext cx="7620000" cy="1143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4600" b="1" i="0" u="none" strike="noStrike" cap="none" dirty="0">
                <a:solidFill>
                  <a:srgbClr val="FF0000"/>
                </a:solidFill>
                <a:latin typeface="Cambria"/>
                <a:ea typeface="Cambria"/>
                <a:cs typeface="Cambria"/>
                <a:sym typeface="Cambria"/>
              </a:rPr>
              <a:t>Пояснительная записка</a:t>
            </a:r>
            <a:br>
              <a:rPr lang="ru-RU" sz="4600" b="0" i="0" u="none" strike="noStrike" cap="none" dirty="0">
                <a:solidFill>
                  <a:schemeClr val="dk2"/>
                </a:solidFill>
                <a:latin typeface="Cambria"/>
                <a:ea typeface="Cambria"/>
                <a:cs typeface="Cambria"/>
                <a:sym typeface="Cambria"/>
              </a:rPr>
            </a:br>
            <a:endParaRPr sz="4600" b="0" i="0" u="none" strike="noStrike" cap="none" dirty="0">
              <a:solidFill>
                <a:schemeClr val="dk2"/>
              </a:solidFill>
              <a:latin typeface="Cambria"/>
              <a:ea typeface="Cambria"/>
              <a:cs typeface="Cambria"/>
              <a:sym typeface="Cambria"/>
            </a:endParaRPr>
          </a:p>
        </p:txBody>
      </p:sp>
      <p:sp>
        <p:nvSpPr>
          <p:cNvPr id="99" name="Shape 99"/>
          <p:cNvSpPr txBox="1">
            <a:spLocks noGrp="1"/>
          </p:cNvSpPr>
          <p:nvPr>
            <p:ph type="body" idx="1"/>
          </p:nvPr>
        </p:nvSpPr>
        <p:spPr>
          <a:xfrm>
            <a:off x="214282" y="785794"/>
            <a:ext cx="8607457" cy="6072206"/>
          </a:xfrm>
          <a:prstGeom prst="rect">
            <a:avLst/>
          </a:prstGeom>
          <a:noFill/>
          <a:ln>
            <a:noFill/>
          </a:ln>
        </p:spPr>
        <p:txBody>
          <a:bodyPr spcFirstLastPara="1" wrap="square" lIns="91425" tIns="45700" rIns="91425" bIns="45700" anchor="t" anchorCtr="0">
            <a:noAutofit/>
          </a:bodyPr>
          <a:lstStyle/>
          <a:p>
            <a:pPr marL="342900" marR="0" lvl="0" indent="-228600" algn="l" rtl="0">
              <a:spcBef>
                <a:spcPts val="0"/>
              </a:spcBef>
              <a:spcAft>
                <a:spcPts val="0"/>
              </a:spcAft>
              <a:buClr>
                <a:schemeClr val="accent1"/>
              </a:buClr>
              <a:buSzPts val="2000"/>
              <a:buFont typeface="Arial"/>
              <a:buNone/>
            </a:pPr>
            <a:r>
              <a:rPr lang="ru-RU" sz="2000" b="0" i="0" u="none" strike="noStrike" cap="none">
                <a:solidFill>
                  <a:schemeClr val="dk1"/>
                </a:solidFill>
                <a:latin typeface="Arial"/>
                <a:ea typeface="Arial"/>
                <a:cs typeface="Arial"/>
                <a:sym typeface="Arial"/>
              </a:rPr>
              <a:t>Твори добро, другим во благо… </a:t>
            </a:r>
            <a:endParaRPr/>
          </a:p>
          <a:p>
            <a:pPr marL="342900" marR="0" lvl="0" indent="-228600" algn="l" rtl="0">
              <a:spcBef>
                <a:spcPts val="400"/>
              </a:spcBef>
              <a:spcAft>
                <a:spcPts val="0"/>
              </a:spcAft>
              <a:buClr>
                <a:schemeClr val="accent1"/>
              </a:buClr>
              <a:buSzPts val="2000"/>
              <a:buFont typeface="Arial"/>
              <a:buChar char="•"/>
            </a:pPr>
            <a:r>
              <a:rPr lang="ru-RU" sz="2000" b="0" i="0" u="none" strike="noStrike" cap="none">
                <a:solidFill>
                  <a:schemeClr val="dk1"/>
                </a:solidFill>
                <a:latin typeface="Arial"/>
                <a:ea typeface="Arial"/>
                <a:cs typeface="Arial"/>
                <a:sym typeface="Arial"/>
              </a:rPr>
              <a:t>«Концепция духовно-нравственного развития и воспитания личности гражданина России» в рамках Федерального государственного образовательного стандарта в сфере общественных отношений предполагает, что воспитание должно обеспечить осознание себя гражданином России на основе принятия общих национальных нравственных ценностей, развитость чувства гражданской солидарности, поддержание межэтнического мира и согласия. </a:t>
            </a:r>
            <a:endParaRPr/>
          </a:p>
          <a:p>
            <a:pPr marL="342900" marR="0" lvl="0" indent="-228600" algn="l" rtl="0">
              <a:spcBef>
                <a:spcPts val="400"/>
              </a:spcBef>
              <a:spcAft>
                <a:spcPts val="0"/>
              </a:spcAft>
              <a:buClr>
                <a:schemeClr val="accent1"/>
              </a:buClr>
              <a:buSzPts val="2000"/>
              <a:buFont typeface="Arial"/>
              <a:buChar char="•"/>
            </a:pPr>
            <a:r>
              <a:rPr lang="ru-RU" sz="2000" b="0" i="0" u="none" strike="noStrike" cap="none">
                <a:solidFill>
                  <a:schemeClr val="dk1"/>
                </a:solidFill>
                <a:latin typeface="Arial"/>
                <a:ea typeface="Arial"/>
                <a:cs typeface="Arial"/>
                <a:sym typeface="Arial"/>
              </a:rPr>
              <a:t>Толерантность и милосердие, представляется нам одними из важнейших ценностей человека. И в связи с этим, был создан социальный проект «Поделись теплом своей души». Проект рассчитан на 6 месяцев. В ходе проекта учащиеся самостоятельно провели исследования по различным источникам  СМИ (печатные издания, Интернет ресурсы), проводили анкетирование  у сверстников,  родителей, оформляли результаты своих исследований в виде  диаграмм, презентаций, буклетов. В ходе создания проекта были применены такие методы, как наблюдение, изучение проблемы, интервьюирование.</a:t>
            </a:r>
            <a:endParaRPr/>
          </a:p>
          <a:p>
            <a:pPr marL="342900" marR="0" lvl="0" indent="-228600" algn="l" rtl="0">
              <a:spcBef>
                <a:spcPts val="400"/>
              </a:spcBef>
              <a:spcAft>
                <a:spcPts val="0"/>
              </a:spcAft>
              <a:buClr>
                <a:schemeClr val="accent1"/>
              </a:buClr>
              <a:buSzPts val="2000"/>
              <a:buFont typeface="Arial"/>
              <a:buChar char="•"/>
            </a:pPr>
            <a:r>
              <a:rPr lang="ru-RU" sz="2000" b="0" i="0" u="none" strike="noStrike" cap="none">
                <a:solidFill>
                  <a:schemeClr val="dk1"/>
                </a:solidFill>
                <a:latin typeface="Arial"/>
                <a:ea typeface="Arial"/>
                <a:cs typeface="Arial"/>
                <a:sym typeface="Arial"/>
              </a:rPr>
              <a:t> </a:t>
            </a:r>
            <a:endParaRPr/>
          </a:p>
        </p:txBody>
      </p:sp>
      <p:sp>
        <p:nvSpPr>
          <p:cNvPr id="100" name="Shape 100"/>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2</a:t>
            </a:fld>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3</a:t>
            </a:fld>
            <a:endParaRPr sz="1800" b="0" i="0" u="none" strike="noStrike" cap="none">
              <a:solidFill>
                <a:srgbClr val="FFFFFF"/>
              </a:solidFill>
              <a:latin typeface="Calibri"/>
              <a:ea typeface="Calibri"/>
              <a:cs typeface="Calibri"/>
              <a:sym typeface="Calibri"/>
            </a:endParaRPr>
          </a:p>
        </p:txBody>
      </p:sp>
      <p:sp>
        <p:nvSpPr>
          <p:cNvPr id="106" name="Shape 106"/>
          <p:cNvSpPr txBox="1">
            <a:spLocks noGrp="1"/>
          </p:cNvSpPr>
          <p:nvPr>
            <p:ph type="body" idx="4294967295"/>
          </p:nvPr>
        </p:nvSpPr>
        <p:spPr>
          <a:xfrm>
            <a:off x="285720" y="214290"/>
            <a:ext cx="7334280" cy="6500858"/>
          </a:xfrm>
          <a:prstGeom prst="rect">
            <a:avLst/>
          </a:prstGeom>
          <a:noFill/>
          <a:ln>
            <a:noFill/>
          </a:ln>
        </p:spPr>
        <p:txBody>
          <a:bodyPr spcFirstLastPara="1" wrap="square" lIns="91425" tIns="45700" rIns="91425" bIns="45700" anchor="t" anchorCtr="0">
            <a:noAutofit/>
          </a:bodyPr>
          <a:lstStyle/>
          <a:p>
            <a:pPr marL="342900" marR="0" lvl="0" indent="-228600" algn="l" rtl="0">
              <a:spcBef>
                <a:spcPts val="0"/>
              </a:spcBef>
              <a:spcAft>
                <a:spcPts val="0"/>
              </a:spcAft>
              <a:buClr>
                <a:schemeClr val="accent1"/>
              </a:buClr>
              <a:buSzPts val="2200"/>
              <a:buFont typeface="Arial"/>
              <a:buNone/>
            </a:pPr>
            <a:r>
              <a:rPr lang="ru-RU" sz="2200" b="1" i="1" u="sng" strike="noStrike" cap="none" dirty="0">
                <a:solidFill>
                  <a:srgbClr val="FF0000"/>
                </a:solidFill>
                <a:latin typeface="Arial"/>
                <a:ea typeface="Arial"/>
                <a:cs typeface="Arial"/>
                <a:sym typeface="Arial"/>
              </a:rPr>
              <a:t>Приоритетные направления  проекта  « Подари тепло души»:</a:t>
            </a:r>
            <a:endParaRPr sz="2200" b="0" i="0" u="none" strike="noStrike" cap="none" dirty="0">
              <a:solidFill>
                <a:srgbClr val="FF0000"/>
              </a:solidFill>
              <a:latin typeface="Arial"/>
              <a:ea typeface="Arial"/>
              <a:cs typeface="Arial"/>
              <a:sym typeface="Arial"/>
            </a:endParaRPr>
          </a:p>
          <a:p>
            <a:pPr marL="342900" marR="0" lvl="0" indent="-228600" algn="l" rtl="0">
              <a:spcBef>
                <a:spcPts val="400"/>
              </a:spcBef>
              <a:spcAft>
                <a:spcPts val="0"/>
              </a:spcAft>
              <a:buClr>
                <a:schemeClr val="accent1"/>
              </a:buClr>
              <a:buSzPts val="2000"/>
              <a:buFont typeface="Arial"/>
              <a:buChar char="•"/>
            </a:pPr>
            <a:r>
              <a:rPr lang="ru-RU" sz="2000" b="0" i="0" u="none" strike="noStrike" cap="none" dirty="0">
                <a:solidFill>
                  <a:schemeClr val="dk1"/>
                </a:solidFill>
                <a:latin typeface="Arial"/>
                <a:ea typeface="Arial"/>
                <a:cs typeface="Arial"/>
                <a:sym typeface="Arial"/>
              </a:rPr>
              <a:t>1. Акция «Дети-детям»- оказание помощи  сиротам и  тем, кто оказался в трудной жизненной ситуации.</a:t>
            </a:r>
            <a:endParaRPr dirty="0"/>
          </a:p>
          <a:p>
            <a:pPr marL="342900" marR="0" lvl="0" indent="-228600" algn="l" rtl="0">
              <a:spcBef>
                <a:spcPts val="400"/>
              </a:spcBef>
              <a:spcAft>
                <a:spcPts val="0"/>
              </a:spcAft>
              <a:buClr>
                <a:schemeClr val="accent1"/>
              </a:buClr>
              <a:buSzPts val="2000"/>
              <a:buFont typeface="Arial"/>
              <a:buChar char="•"/>
            </a:pPr>
            <a:r>
              <a:rPr lang="ru-RU" sz="2000" b="0" i="0" u="none" strike="noStrike" cap="none" dirty="0">
                <a:solidFill>
                  <a:schemeClr val="dk1"/>
                </a:solidFill>
                <a:latin typeface="Arial"/>
                <a:ea typeface="Arial"/>
                <a:cs typeface="Arial"/>
                <a:sym typeface="Arial"/>
              </a:rPr>
              <a:t>2. Акция «Прояви заботу» -  посещение Дома Ветеранов с концертной программой и подарками.</a:t>
            </a:r>
            <a:endParaRPr dirty="0"/>
          </a:p>
          <a:p>
            <a:pPr marL="342900" marR="0" lvl="0" indent="-228600" algn="l" rtl="0">
              <a:spcBef>
                <a:spcPts val="400"/>
              </a:spcBef>
              <a:spcAft>
                <a:spcPts val="0"/>
              </a:spcAft>
              <a:buClr>
                <a:schemeClr val="accent1"/>
              </a:buClr>
              <a:buSzPts val="2000"/>
              <a:buFont typeface="Arial"/>
              <a:buChar char="•"/>
            </a:pPr>
            <a:r>
              <a:rPr lang="ru-RU" sz="2000" b="0" i="0" u="none" strike="noStrike" cap="none" dirty="0">
                <a:solidFill>
                  <a:schemeClr val="dk1"/>
                </a:solidFill>
                <a:latin typeface="Arial"/>
                <a:ea typeface="Arial"/>
                <a:cs typeface="Arial"/>
                <a:sym typeface="Arial"/>
              </a:rPr>
              <a:t>3. Акция «Меньшие братья»- сбор корма, посещение  станции Юных натуралистов  и поддержка птиц в зимнее время.</a:t>
            </a:r>
            <a:endParaRPr dirty="0"/>
          </a:p>
          <a:p>
            <a:pPr marL="342900" marR="0" lvl="0" indent="-228600" algn="l" rtl="0">
              <a:spcBef>
                <a:spcPts val="440"/>
              </a:spcBef>
              <a:spcAft>
                <a:spcPts val="0"/>
              </a:spcAft>
              <a:buClr>
                <a:schemeClr val="accent1"/>
              </a:buClr>
              <a:buSzPts val="2000"/>
              <a:buFont typeface="Arial"/>
              <a:buNone/>
            </a:pPr>
            <a:r>
              <a:rPr lang="ru-RU" sz="2000" b="0" i="0" u="none" strike="noStrike" cap="none" dirty="0">
                <a:solidFill>
                  <a:schemeClr val="dk1"/>
                </a:solidFill>
                <a:latin typeface="Arial"/>
                <a:ea typeface="Arial"/>
                <a:cs typeface="Arial"/>
                <a:sym typeface="Arial"/>
              </a:rPr>
              <a:t>    В современное время, когда компьютеры и телефоны, заменили человеческое общение, тема милосердия и благотворительности  приобретает еще более острую актуальность. Важно, чтобы  ребенок или взрослый, ни при каких обстоятельствах не утрачивал способность быть милосердным, уметь сострадать, ценить такие качества, как доброта, сочувствие, сострадание, уметь делиться человеческим теплом, заботиться о ближнем. Занимаясь благотворительностью, мы не просто дарим добро от себя, но и получаем </a:t>
            </a:r>
            <a:r>
              <a:rPr lang="ru-RU" sz="2200" b="0" i="0" u="none" strike="noStrike" cap="none" dirty="0">
                <a:solidFill>
                  <a:schemeClr val="dk1"/>
                </a:solidFill>
                <a:latin typeface="Arial"/>
                <a:ea typeface="Arial"/>
                <a:cs typeface="Arial"/>
                <a:sym typeface="Arial"/>
              </a:rPr>
              <a:t>колоссальную отдачу! А это самое главное!</a:t>
            </a:r>
            <a:endParaRPr dirty="0"/>
          </a:p>
          <a:p>
            <a:pPr marL="342900" marR="0" lvl="0" indent="-228600" algn="l" rtl="0">
              <a:spcBef>
                <a:spcPts val="440"/>
              </a:spcBef>
              <a:spcAft>
                <a:spcPts val="0"/>
              </a:spcAft>
              <a:buClr>
                <a:schemeClr val="accent1"/>
              </a:buClr>
              <a:buSzPts val="2200"/>
              <a:buFont typeface="Arial"/>
              <a:buChar char="•"/>
            </a:pPr>
            <a:r>
              <a:rPr lang="ru-RU" sz="2200" b="0" i="0" u="none" strike="noStrike" cap="none" dirty="0">
                <a:solidFill>
                  <a:schemeClr val="dk1"/>
                </a:solidFill>
                <a:latin typeface="Arial"/>
                <a:ea typeface="Arial"/>
                <a:cs typeface="Arial"/>
                <a:sym typeface="Arial"/>
              </a:rPr>
              <a:t> </a:t>
            </a:r>
            <a:endParaRPr dirty="0"/>
          </a:p>
          <a:p>
            <a:pPr marL="342900" marR="0" lvl="0" indent="-228600" algn="l" rtl="0">
              <a:spcBef>
                <a:spcPts val="440"/>
              </a:spcBef>
              <a:spcAft>
                <a:spcPts val="0"/>
              </a:spcAft>
              <a:buClr>
                <a:schemeClr val="accent1"/>
              </a:buClr>
              <a:buSzPts val="2200"/>
              <a:buFont typeface="Arial"/>
              <a:buChar char="•"/>
            </a:pPr>
            <a:r>
              <a:rPr lang="ru-RU" sz="2200" b="0" i="0" u="none" strike="noStrike" cap="none" dirty="0">
                <a:solidFill>
                  <a:schemeClr val="dk1"/>
                </a:solidFill>
                <a:latin typeface="Calibri"/>
                <a:ea typeface="Calibri"/>
                <a:cs typeface="Calibri"/>
                <a:sym typeface="Calibri"/>
              </a:rPr>
              <a:t> </a:t>
            </a:r>
            <a:endParaRPr dirty="0"/>
          </a:p>
          <a:p>
            <a:pPr marL="342900" marR="0" lvl="0" indent="-228600" algn="l" rtl="0">
              <a:spcBef>
                <a:spcPts val="440"/>
              </a:spcBef>
              <a:spcAft>
                <a:spcPts val="0"/>
              </a:spcAft>
              <a:buClr>
                <a:schemeClr val="accent1"/>
              </a:buClr>
              <a:buSzPts val="2200"/>
              <a:buFont typeface="Arial"/>
              <a:buChar char="•"/>
            </a:pPr>
            <a:r>
              <a:rPr lang="ru-RU" sz="2200" b="0" i="0" u="none" strike="noStrike" cap="none" dirty="0">
                <a:solidFill>
                  <a:schemeClr val="dk1"/>
                </a:solidFill>
                <a:latin typeface="Calibri"/>
                <a:ea typeface="Calibri"/>
                <a:cs typeface="Calibri"/>
                <a:sym typeface="Calibri"/>
              </a:rPr>
              <a:t> </a:t>
            </a:r>
            <a:endParaRPr sz="22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4</a:t>
            </a:fld>
            <a:endParaRPr sz="1800" b="0" i="0" u="none" strike="noStrike" cap="none">
              <a:solidFill>
                <a:srgbClr val="FFFFFF"/>
              </a:solidFill>
              <a:latin typeface="Calibri"/>
              <a:ea typeface="Calibri"/>
              <a:cs typeface="Calibri"/>
              <a:sym typeface="Calibri"/>
            </a:endParaRPr>
          </a:p>
        </p:txBody>
      </p:sp>
      <p:sp>
        <p:nvSpPr>
          <p:cNvPr id="112" name="Shape 112"/>
          <p:cNvSpPr/>
          <p:nvPr/>
        </p:nvSpPr>
        <p:spPr>
          <a:xfrm>
            <a:off x="0" y="0"/>
            <a:ext cx="8680646" cy="5601533"/>
          </a:xfrm>
          <a:prstGeom prst="rect">
            <a:avLst/>
          </a:prstGeom>
          <a:noFill/>
          <a:ln>
            <a:noFill/>
          </a:ln>
        </p:spPr>
        <p:txBody>
          <a:bodyPr spcFirstLastPara="1" wrap="square" lIns="91425" tIns="45700" rIns="91425" bIns="45700" anchor="ctr" anchorCtr="0">
            <a:noAutofit/>
          </a:bodyPr>
          <a:lstStyle/>
          <a:p>
            <a:pPr marL="0" marR="0" lvl="0" indent="449263" algn="l" rtl="0">
              <a:lnSpc>
                <a:spcPct val="100000"/>
              </a:lnSpc>
              <a:spcBef>
                <a:spcPts val="0"/>
              </a:spcBef>
              <a:spcAft>
                <a:spcPts val="0"/>
              </a:spcAft>
              <a:buNone/>
            </a:pPr>
            <a:r>
              <a:rPr lang="ru-RU" sz="2000" b="1" i="0" u="none" strike="noStrike" cap="none" dirty="0">
                <a:solidFill>
                  <a:srgbClr val="FF0000"/>
                </a:solidFill>
                <a:latin typeface="Arial"/>
                <a:ea typeface="Arial"/>
                <a:cs typeface="Arial"/>
                <a:sym typeface="Arial"/>
              </a:rPr>
              <a:t>Цели проекта: </a:t>
            </a:r>
            <a:endParaRPr sz="2000" b="0" i="0" u="none" strike="noStrike" cap="none" dirty="0">
              <a:solidFill>
                <a:srgbClr val="FF0000"/>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формирование активной гражданской позиции   учащихся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через систему благотворительных мероприятий, направленных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на  привлечение внимания  к решению социальных проблем в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своем городе;</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приобретение социальных навыков поведения и установок на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самостоятельное решение проблемных ситуаций; </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оказание моральной и материальной помощи детям, пожилым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людям, одиноким гражданам, оказавшимся в трудных социальных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условиях. </a:t>
            </a:r>
            <a:endParaRPr sz="2000" b="0" i="0" u="none" strike="noStrike" cap="none" dirty="0">
              <a:solidFill>
                <a:schemeClr val="dk1"/>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Задачи проекта: </a:t>
            </a:r>
            <a:endParaRPr sz="2000" b="0" i="0" u="none" strike="noStrike" cap="none" dirty="0">
              <a:solidFill>
                <a:srgbClr val="FF0000"/>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формировать  гражданскую ответственность, инициативу;</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овладеть   учащимся  теоретическими  знаниями и умениями, </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необходимыми для участия в   социально значимом проекте;</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овладеть практическим опытом участия в социальном проекте; </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вовлечь других учащихся и родителей  в совместную деятельность</a:t>
            </a:r>
            <a:endParaRPr dirty="0"/>
          </a:p>
          <a:p>
            <a:pPr marL="0" marR="0" lvl="0" indent="449263" algn="l" rtl="0">
              <a:lnSpc>
                <a:spcPct val="100000"/>
              </a:lnSpc>
              <a:spcBef>
                <a:spcPts val="0"/>
              </a:spcBef>
              <a:spcAft>
                <a:spcPts val="0"/>
              </a:spcAft>
              <a:buNone/>
            </a:pPr>
            <a:r>
              <a:rPr lang="ru-RU" sz="2000" b="0" i="0" u="none" strike="noStrike" cap="none" dirty="0">
                <a:solidFill>
                  <a:schemeClr val="dk1"/>
                </a:solidFill>
                <a:latin typeface="Arial"/>
                <a:ea typeface="Arial"/>
                <a:cs typeface="Arial"/>
                <a:sym typeface="Arial"/>
              </a:rPr>
              <a:t> по  решению проблем социального характера.</a:t>
            </a:r>
            <a:endParaRPr sz="2000" b="0" i="0" u="none" strike="noStrike" cap="none" dirty="0">
              <a:solidFill>
                <a:schemeClr val="dk1"/>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5</a:t>
            </a:fld>
            <a:endParaRPr sz="1800" b="0" i="0" u="none" strike="noStrike" cap="none">
              <a:solidFill>
                <a:srgbClr val="FFFFFF"/>
              </a:solidFill>
              <a:latin typeface="Calibri"/>
              <a:ea typeface="Calibri"/>
              <a:cs typeface="Calibri"/>
              <a:sym typeface="Calibri"/>
            </a:endParaRPr>
          </a:p>
        </p:txBody>
      </p:sp>
      <p:sp>
        <p:nvSpPr>
          <p:cNvPr id="118" name="Shape 118"/>
          <p:cNvSpPr/>
          <p:nvPr/>
        </p:nvSpPr>
        <p:spPr>
          <a:xfrm>
            <a:off x="214282" y="0"/>
            <a:ext cx="8391344" cy="5632311"/>
          </a:xfrm>
          <a:prstGeom prst="rect">
            <a:avLst/>
          </a:prstGeom>
          <a:noFill/>
          <a:ln>
            <a:noFill/>
          </a:ln>
        </p:spPr>
        <p:txBody>
          <a:bodyPr spcFirstLastPara="1" wrap="square" lIns="91425" tIns="45700" rIns="91425" bIns="45700" anchor="ctr" anchorCtr="0">
            <a:noAutofit/>
          </a:bodyPr>
          <a:lstStyle/>
          <a:p>
            <a:pPr marL="0" marR="0" lvl="0" indent="449263"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Ожидаемые результаты: </a:t>
            </a:r>
            <a:endParaRPr sz="2000" b="0" i="0" u="none" strike="noStrike" cap="none" dirty="0">
              <a:solidFill>
                <a:srgbClr val="FF0000"/>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вовлечение учащихся, готовых проявить милосердие к людям,       нуждающимся в поддержке, в социально значимую деятельность;</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рост  общественной активности участников учебно- воспитательного процесса     школы; </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развитие коммуникативных навыков в совместной деятельности;</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формирование  гражданской позиции; </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формирование толерантного отношения к людям старшего поколения, к сиротам и детям, оказавшимся в сложной жизненной ситуации;</a:t>
            </a:r>
            <a:endParaRPr sz="2000" b="0" i="0" u="none" strike="noStrike" cap="none" dirty="0">
              <a:solidFill>
                <a:schemeClr val="dk1"/>
              </a:solidFill>
              <a:latin typeface="Arial"/>
              <a:ea typeface="Arial"/>
              <a:cs typeface="Arial"/>
              <a:sym typeface="Arial"/>
            </a:endParaRPr>
          </a:p>
          <a:p>
            <a:pPr marL="449263" marR="0" lvl="0" indent="-449263" algn="l" rtl="0">
              <a:lnSpc>
                <a:spcPct val="100000"/>
              </a:lnSpc>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воспитание у учащихся в себе ответственного  сознания и поведения в    повседневной жизни — один из главных наших прогнозов и ожидаемых результатов.</a:t>
            </a:r>
            <a:endParaRPr sz="2000" b="0" i="0" u="none" strike="noStrike" cap="none" dirty="0">
              <a:solidFill>
                <a:schemeClr val="dk1"/>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Миссия проекта</a:t>
            </a:r>
            <a:r>
              <a:rPr lang="ru-RU" sz="2000" b="0" i="0" u="none" strike="noStrike" cap="none" dirty="0">
                <a:solidFill>
                  <a:srgbClr val="FF0000"/>
                </a:solidFill>
                <a:latin typeface="Arial"/>
                <a:ea typeface="Arial"/>
                <a:cs typeface="Arial"/>
                <a:sym typeface="Arial"/>
              </a:rPr>
              <a:t> </a:t>
            </a:r>
            <a:r>
              <a:rPr lang="ru-RU" sz="2000" b="0" i="0" u="none" strike="noStrike" cap="none" dirty="0">
                <a:solidFill>
                  <a:schemeClr val="dk1"/>
                </a:solidFill>
                <a:latin typeface="Arial"/>
                <a:ea typeface="Arial"/>
                <a:cs typeface="Arial"/>
                <a:sym typeface="Arial"/>
              </a:rPr>
              <a:t>— воспитание гражданственности, развитие лучших моральных качеств: доброты, сочувствия, деятельной помощи и поддержки тех, кто сегодня отторгнут своими родными и близкими, оказался в трудной жизненной ситуации и, потерял веру в поддержку со стороны других людей. </a:t>
            </a: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6</a:t>
            </a:fld>
            <a:endParaRPr sz="1800" b="0" i="0" u="none" strike="noStrike" cap="none">
              <a:solidFill>
                <a:srgbClr val="FFFFFF"/>
              </a:solidFill>
              <a:latin typeface="Calibri"/>
              <a:ea typeface="Calibri"/>
              <a:cs typeface="Calibri"/>
              <a:sym typeface="Calibri"/>
            </a:endParaRPr>
          </a:p>
        </p:txBody>
      </p:sp>
      <p:sp>
        <p:nvSpPr>
          <p:cNvPr id="125" name="Shape 125"/>
          <p:cNvSpPr/>
          <p:nvPr/>
        </p:nvSpPr>
        <p:spPr>
          <a:xfrm>
            <a:off x="0" y="0"/>
            <a:ext cx="8572528" cy="7006269"/>
          </a:xfrm>
          <a:prstGeom prst="rect">
            <a:avLst/>
          </a:prstGeom>
          <a:noFill/>
          <a:ln>
            <a:noFill/>
          </a:ln>
        </p:spPr>
        <p:txBody>
          <a:bodyPr spcFirstLastPara="1" wrap="square" lIns="91425" tIns="45700" rIns="91425" bIns="45700" anchor="ctr" anchorCtr="0">
            <a:noAutofit/>
          </a:bodyPr>
          <a:lstStyle/>
          <a:p>
            <a:pPr marL="0" marR="0" lvl="0" indent="449263" algn="l" rtl="0">
              <a:lnSpc>
                <a:spcPct val="100000"/>
              </a:lnSpc>
              <a:spcBef>
                <a:spcPts val="0"/>
              </a:spcBef>
              <a:spcAft>
                <a:spcPts val="0"/>
              </a:spcAft>
              <a:buClr>
                <a:schemeClr val="dk1"/>
              </a:buClr>
              <a:buSzPts val="2000"/>
              <a:buFont typeface="Arial"/>
              <a:buNone/>
            </a:pPr>
            <a:r>
              <a:rPr lang="ru-RU" sz="2000" b="1" i="0" u="none" strike="noStrike" cap="none" dirty="0">
                <a:solidFill>
                  <a:srgbClr val="FF0000"/>
                </a:solidFill>
                <a:latin typeface="Arial"/>
                <a:ea typeface="Arial"/>
                <a:cs typeface="Arial"/>
                <a:sym typeface="Arial"/>
              </a:rPr>
              <a:t>Актуальность и важность данной проблемы</a:t>
            </a:r>
            <a:r>
              <a:rPr lang="ru-RU" sz="2000" b="0" i="0" u="none" strike="noStrike" cap="none" dirty="0">
                <a:solidFill>
                  <a:srgbClr val="FF0000"/>
                </a:solidFill>
                <a:latin typeface="Arial"/>
                <a:ea typeface="Arial"/>
                <a:cs typeface="Arial"/>
                <a:sym typeface="Arial"/>
              </a:rPr>
              <a:t>. </a:t>
            </a:r>
            <a:endParaRPr sz="2000" b="0" i="0" u="none" strike="noStrike" cap="none" dirty="0">
              <a:solidFill>
                <a:srgbClr val="FF0000"/>
              </a:solidFill>
              <a:latin typeface="Arial"/>
              <a:ea typeface="Arial"/>
              <a:cs typeface="Arial"/>
              <a:sym typeface="Arial"/>
            </a:endParaRPr>
          </a:p>
          <a:p>
            <a:pPr marL="0" marR="0" lvl="0" indent="449263"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	Милосердными  людьми всегда была богата Россия. Каждому из нас в  жизни приходилось сталкиваться с простой и естественной вещью, вызывающей уважение у окружающих и неизменно приятной для себя – оказание бескорыстной помощи и поддержка людей или какого-либо дела .Сейчас в России возрождаются традиции благотворительности, милосердия, добровольческой помощи нуждающимся. Особенно радует то, что молодежь активно участвует в этом процессе. </a:t>
            </a:r>
            <a:endParaRPr dirty="0"/>
          </a:p>
          <a:p>
            <a:pPr marL="0" marR="0" lvl="0" indent="449263" algn="l" rtl="0">
              <a:lnSpc>
                <a:spcPct val="100000"/>
              </a:lnSpc>
              <a:spcBef>
                <a:spcPts val="0"/>
              </a:spcBef>
              <a:spcAft>
                <a:spcPts val="0"/>
              </a:spcAft>
              <a:buClr>
                <a:schemeClr val="dk1"/>
              </a:buClr>
              <a:buSzPts val="2000"/>
              <a:buFont typeface="Arial"/>
              <a:buNone/>
            </a:pPr>
            <a:r>
              <a:rPr lang="ru-RU" sz="2000" b="0" i="0" u="none" strike="noStrike" cap="none" dirty="0">
                <a:solidFill>
                  <a:schemeClr val="dk1"/>
                </a:solidFill>
                <a:latin typeface="Arial"/>
                <a:ea typeface="Arial"/>
                <a:cs typeface="Arial"/>
                <a:sym typeface="Arial"/>
              </a:rPr>
              <a:t>Как ни странно, в период, когда в стране царит политическая и социально-экономическая нестабильность, падение уровня жизни населения, трансформация ценностной системы и масса других трудностей, молодёжь особенно чувствует проблемы социально незащищенных категорий граждан: детей-сирот, детей, оставшихся без попечения родителей, инвалидов, престарелых, многодетных и малообеспеченных семей. Привлечение подростков и молодежи к милосердной деятельности, на наш взгляд, способствует гражданскому становлению личности. Сегодня дети и учителя перегружены требованиями по освоению учебных дисциплин в рамках школьной программы, поэтому зачастую классным руководителям и воспитателям не хватает  достаточно времени на воспитание духовности и нравственности у юного поколения.</a:t>
            </a: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7</a:t>
            </a:fld>
            <a:endParaRPr sz="1800" b="0" i="0" u="none" strike="noStrike" cap="none">
              <a:solidFill>
                <a:srgbClr val="FFFFFF"/>
              </a:solidFill>
              <a:latin typeface="Calibri"/>
              <a:ea typeface="Calibri"/>
              <a:cs typeface="Calibri"/>
              <a:sym typeface="Calibri"/>
            </a:endParaRPr>
          </a:p>
        </p:txBody>
      </p:sp>
      <p:sp>
        <p:nvSpPr>
          <p:cNvPr id="131" name="Shape 131"/>
          <p:cNvSpPr/>
          <p:nvPr/>
        </p:nvSpPr>
        <p:spPr>
          <a:xfrm>
            <a:off x="0" y="0"/>
            <a:ext cx="8429652" cy="6247864"/>
          </a:xfrm>
          <a:prstGeom prst="rect">
            <a:avLst/>
          </a:prstGeom>
          <a:noFill/>
          <a:ln>
            <a:noFill/>
          </a:ln>
        </p:spPr>
        <p:txBody>
          <a:bodyPr spcFirstLastPara="1" wrap="square" lIns="91425" tIns="45700" rIns="91425" bIns="45700" anchor="t" anchorCtr="0">
            <a:noAutofit/>
          </a:bodyPr>
          <a:lstStyle/>
          <a:p>
            <a:pPr marL="0" marR="0" lvl="0" indent="449263" algn="l" rtl="0">
              <a:spcBef>
                <a:spcPts val="0"/>
              </a:spcBef>
              <a:spcAft>
                <a:spcPts val="0"/>
              </a:spcAft>
              <a:buNone/>
            </a:pPr>
            <a:r>
              <a:rPr lang="ru-RU" sz="2000" b="0" i="0" u="none" strike="noStrike" cap="none">
                <a:solidFill>
                  <a:schemeClr val="dk1"/>
                </a:solidFill>
                <a:latin typeface="Arial"/>
                <a:ea typeface="Arial"/>
                <a:cs typeface="Arial"/>
                <a:sym typeface="Arial"/>
              </a:rPr>
              <a:t>Существующий ритм жизни, заставляющий забыть обо всем на свете, кроме своих проблем, отсутствие человеческого общения, которое заменили бездушные компьютеры и Интернет, приводит к тому, что родители заняты своими проблемами, а дети предоставлены сами себе. В результате среди подростков усилился нигилизм, демонстративное и вызывающее отношению к взрослым, стали проявляться жестокость и агрессивность по отношению к окружающим.А современный окружающий мир мало способствует естественному освоению нравственных ценностей.</a:t>
            </a:r>
            <a:endParaRPr sz="2000" b="0" i="0" u="none" strike="noStrike" cap="none">
              <a:solidFill>
                <a:schemeClr val="dk1"/>
              </a:solidFill>
              <a:latin typeface="Arial"/>
              <a:ea typeface="Arial"/>
              <a:cs typeface="Arial"/>
              <a:sym typeface="Arial"/>
            </a:endParaRPr>
          </a:p>
          <a:p>
            <a:pPr marL="0" marR="0" lvl="0" indent="449263" algn="l" rtl="0">
              <a:spcBef>
                <a:spcPts val="0"/>
              </a:spcBef>
              <a:spcAft>
                <a:spcPts val="0"/>
              </a:spcAft>
              <a:buNone/>
            </a:pPr>
            <a:r>
              <a:rPr lang="ru-RU" sz="2000" b="0" i="0" u="none" strike="noStrike" cap="none">
                <a:solidFill>
                  <a:schemeClr val="dk1"/>
                </a:solidFill>
                <a:latin typeface="Arial"/>
                <a:ea typeface="Arial"/>
                <a:cs typeface="Arial"/>
                <a:sym typeface="Arial"/>
              </a:rPr>
              <a:t>Между тем, школа - это то место, где взрослые люди могут помочь детям сформировать и усвоить такие ценности как доброта, отзывчивость, милосердие. Поэтому одна из задач школы – научить детей быть милосердными, уметь сострадать и ценить такие человеческие качества, как доброта, дружба, человечность. Необходимо научить их простому человеческому общению, общению друг с другом. Да и сами дети в последнее время начали осознавать, что самым острым дефицитом у них стали человеческое тепло и забота о ближнем, и именно поэтому они чаще стали обращаться к словам: милосердие и добросердечность, отзывчивость и сострадание</a:t>
            </a:r>
            <a:r>
              <a:rPr lang="ru-RU" sz="1800" b="0" i="0" u="none" strike="noStrike" cap="none">
                <a:solidFill>
                  <a:schemeClr val="dk1"/>
                </a:solidFill>
                <a:latin typeface="Times New Roman"/>
                <a:ea typeface="Times New Roman"/>
                <a:cs typeface="Times New Roman"/>
                <a:sym typeface="Times New Roman"/>
              </a:rPr>
              <a:t>.</a:t>
            </a:r>
            <a:endParaRPr sz="1050" b="0" i="0" u="none" strike="noStrike" cap="non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8</a:t>
            </a:fld>
            <a:endParaRPr sz="1800" b="0" i="0" u="none" strike="noStrike" cap="none">
              <a:solidFill>
                <a:srgbClr val="FFFFFF"/>
              </a:solidFill>
              <a:latin typeface="Calibri"/>
              <a:ea typeface="Calibri"/>
              <a:cs typeface="Calibri"/>
              <a:sym typeface="Calibri"/>
            </a:endParaRPr>
          </a:p>
        </p:txBody>
      </p:sp>
      <p:sp>
        <p:nvSpPr>
          <p:cNvPr id="137" name="Shape 137"/>
          <p:cNvSpPr/>
          <p:nvPr/>
        </p:nvSpPr>
        <p:spPr>
          <a:xfrm>
            <a:off x="142844" y="0"/>
            <a:ext cx="8286808" cy="4401205"/>
          </a:xfrm>
          <a:prstGeom prst="rect">
            <a:avLst/>
          </a:prstGeom>
          <a:noFill/>
          <a:ln>
            <a:noFill/>
          </a:ln>
        </p:spPr>
        <p:txBody>
          <a:bodyPr spcFirstLastPara="1" wrap="square" lIns="91425" tIns="45700" rIns="91425" bIns="45700" anchor="t" anchorCtr="0">
            <a:noAutofit/>
          </a:bodyPr>
          <a:lstStyle/>
          <a:p>
            <a:pPr marL="0" marR="0" lvl="0" indent="228600" algn="l" rtl="0">
              <a:spcBef>
                <a:spcPts val="0"/>
              </a:spcBef>
              <a:spcAft>
                <a:spcPts val="0"/>
              </a:spcAft>
              <a:buNone/>
            </a:pPr>
            <a:r>
              <a:rPr lang="ru-RU" sz="2000" b="1" i="0" u="none" strike="noStrike" cap="none" dirty="0">
                <a:solidFill>
                  <a:schemeClr val="dk1"/>
                </a:solidFill>
                <a:latin typeface="Arial"/>
                <a:ea typeface="Arial"/>
                <a:cs typeface="Arial"/>
                <a:sym typeface="Arial"/>
              </a:rPr>
              <a:t> </a:t>
            </a:r>
            <a:r>
              <a:rPr lang="ru-RU" sz="2000" b="1" i="0" u="none" strike="noStrike" cap="none" dirty="0">
                <a:solidFill>
                  <a:srgbClr val="FF0000"/>
                </a:solidFill>
                <a:latin typeface="Arial"/>
                <a:ea typeface="Arial"/>
                <a:cs typeface="Arial"/>
                <a:sym typeface="Arial"/>
              </a:rPr>
              <a:t>Информационное поле.</a:t>
            </a:r>
            <a:endParaRPr sz="2000" b="0" i="0" u="none" strike="noStrike" cap="none" dirty="0">
              <a:solidFill>
                <a:srgbClr val="FF0000"/>
              </a:solidFill>
              <a:latin typeface="Arial"/>
              <a:ea typeface="Arial"/>
              <a:cs typeface="Arial"/>
              <a:sym typeface="Arial"/>
            </a:endParaRPr>
          </a:p>
          <a:p>
            <a:pPr marL="0" marR="0" lvl="0" indent="228600" algn="l" rtl="0">
              <a:spcBef>
                <a:spcPts val="0"/>
              </a:spcBef>
              <a:spcAft>
                <a:spcPts val="0"/>
              </a:spcAft>
              <a:buNone/>
            </a:pPr>
            <a:r>
              <a:rPr lang="ru-RU" sz="2000" b="0" i="0" u="none" strike="noStrike" cap="none" dirty="0">
                <a:solidFill>
                  <a:schemeClr val="dk1"/>
                </a:solidFill>
                <a:latin typeface="Arial"/>
                <a:ea typeface="Arial"/>
                <a:cs typeface="Arial"/>
                <a:sym typeface="Arial"/>
              </a:rPr>
              <a:t>Для реализации проекта учащимися были изучены следующие  нормативно- правовые документы: </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Конституция РФ,</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Конвенция о правах ребенка, </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Конвенция прав человека и т.д. </a:t>
            </a:r>
            <a:endParaRPr sz="2000" b="0" i="0" u="none" strike="noStrike" cap="none" dirty="0">
              <a:solidFill>
                <a:schemeClr val="dk1"/>
              </a:solidFill>
              <a:latin typeface="Arial"/>
              <a:ea typeface="Arial"/>
              <a:cs typeface="Arial"/>
              <a:sym typeface="Arial"/>
            </a:endParaRPr>
          </a:p>
          <a:p>
            <a:pPr marL="0" marR="0" lvl="0" indent="228600" algn="l" rtl="0">
              <a:spcBef>
                <a:spcPts val="0"/>
              </a:spcBef>
              <a:spcAft>
                <a:spcPts val="0"/>
              </a:spcAft>
              <a:buNone/>
            </a:pPr>
            <a:r>
              <a:rPr lang="ru-RU" sz="2000" b="0" i="0" u="none" strike="noStrike" cap="none" dirty="0">
                <a:solidFill>
                  <a:schemeClr val="dk1"/>
                </a:solidFill>
                <a:latin typeface="Arial"/>
                <a:ea typeface="Arial"/>
                <a:cs typeface="Arial"/>
                <a:sym typeface="Arial"/>
              </a:rPr>
              <a:t>Данный анализ  правовых документов  позволил решить следующие  вопросы:</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определить круг обязанностей и пределы дозволенного в рамках реализации проекта;</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правильно выстраивать взаимоотношения с окружающими людьми в ходе реализации проекта;</a:t>
            </a:r>
            <a:endParaRPr sz="2000" b="0" i="0" u="none" strike="noStrike" cap="none" dirty="0">
              <a:solidFill>
                <a:schemeClr val="dk1"/>
              </a:solidFill>
              <a:latin typeface="Arial"/>
              <a:ea typeface="Arial"/>
              <a:cs typeface="Arial"/>
              <a:sym typeface="Arial"/>
            </a:endParaRPr>
          </a:p>
          <a:p>
            <a:pPr marL="228600" marR="0" lvl="0" indent="-228600" algn="l" rtl="0">
              <a:spcBef>
                <a:spcPts val="0"/>
              </a:spcBef>
              <a:spcAft>
                <a:spcPts val="0"/>
              </a:spcAft>
              <a:buClr>
                <a:schemeClr val="dk1"/>
              </a:buClr>
              <a:buSzPts val="2000"/>
              <a:buFont typeface="Arial"/>
              <a:buChar char="•"/>
            </a:pPr>
            <a:r>
              <a:rPr lang="ru-RU" sz="2000" b="0" i="0" u="none" strike="noStrike" cap="none" dirty="0">
                <a:solidFill>
                  <a:schemeClr val="dk1"/>
                </a:solidFill>
                <a:latin typeface="Arial"/>
                <a:ea typeface="Arial"/>
                <a:cs typeface="Arial"/>
                <a:sym typeface="Arial"/>
              </a:rPr>
              <a:t>материал средств массовой информации  и интернета  позволил выявить статистику данной проблемы</a:t>
            </a: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a:spLocks noGrp="1"/>
          </p:cNvSpPr>
          <p:nvPr>
            <p:ph type="sldNum" idx="12"/>
          </p:nvPr>
        </p:nvSpPr>
        <p:spPr>
          <a:xfrm>
            <a:off x="8531225" y="5648325"/>
            <a:ext cx="549275" cy="396875"/>
          </a:xfrm>
          <a:prstGeom prst="bracketPair">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fld id="{00000000-1234-1234-1234-123412341234}" type="slidenum">
              <a:rPr lang="ru-RU" sz="1800" b="0" i="0" u="none" strike="noStrike" cap="none">
                <a:solidFill>
                  <a:srgbClr val="FFFFFF"/>
                </a:solidFill>
                <a:latin typeface="Calibri"/>
                <a:ea typeface="Calibri"/>
                <a:cs typeface="Calibri"/>
                <a:sym typeface="Calibri"/>
              </a:rPr>
              <a:t>9</a:t>
            </a:fld>
            <a:endParaRPr sz="1800" b="0" i="0" u="none" strike="noStrike" cap="none">
              <a:solidFill>
                <a:srgbClr val="FFFFFF"/>
              </a:solidFill>
              <a:latin typeface="Calibri"/>
              <a:ea typeface="Calibri"/>
              <a:cs typeface="Calibri"/>
              <a:sym typeface="Calibri"/>
            </a:endParaRPr>
          </a:p>
        </p:txBody>
      </p:sp>
      <p:graphicFrame>
        <p:nvGraphicFramePr>
          <p:cNvPr id="143" name="Shape 143"/>
          <p:cNvGraphicFramePr/>
          <p:nvPr>
            <p:extLst>
              <p:ext uri="{D42A27DB-BD31-4B8C-83A1-F6EECF244321}">
                <p14:modId xmlns:p14="http://schemas.microsoft.com/office/powerpoint/2010/main" val="4182876747"/>
              </p:ext>
            </p:extLst>
          </p:nvPr>
        </p:nvGraphicFramePr>
        <p:xfrm>
          <a:off x="500035" y="1179094"/>
          <a:ext cx="7801754" cy="7801301"/>
        </p:xfrm>
        <a:graphic>
          <a:graphicData uri="http://schemas.openxmlformats.org/drawingml/2006/table">
            <a:tbl>
              <a:tblPr>
                <a:noFill/>
                <a:tableStyleId>{26FC9623-7459-425F-A284-68E20B49E337}</a:tableStyleId>
              </a:tblPr>
              <a:tblGrid>
                <a:gridCol w="435602">
                  <a:extLst>
                    <a:ext uri="{9D8B030D-6E8A-4147-A177-3AD203B41FA5}">
                      <a16:colId xmlns:a16="http://schemas.microsoft.com/office/drawing/2014/main" val="20000"/>
                    </a:ext>
                  </a:extLst>
                </a:gridCol>
                <a:gridCol w="1382672">
                  <a:extLst>
                    <a:ext uri="{9D8B030D-6E8A-4147-A177-3AD203B41FA5}">
                      <a16:colId xmlns:a16="http://schemas.microsoft.com/office/drawing/2014/main" val="20001"/>
                    </a:ext>
                  </a:extLst>
                </a:gridCol>
                <a:gridCol w="1694300">
                  <a:extLst>
                    <a:ext uri="{9D8B030D-6E8A-4147-A177-3AD203B41FA5}">
                      <a16:colId xmlns:a16="http://schemas.microsoft.com/office/drawing/2014/main" val="20002"/>
                    </a:ext>
                  </a:extLst>
                </a:gridCol>
                <a:gridCol w="4289180">
                  <a:extLst>
                    <a:ext uri="{9D8B030D-6E8A-4147-A177-3AD203B41FA5}">
                      <a16:colId xmlns:a16="http://schemas.microsoft.com/office/drawing/2014/main" val="20003"/>
                    </a:ext>
                  </a:extLst>
                </a:gridCol>
              </a:tblGrid>
              <a:tr h="563216">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 п/п</a:t>
                      </a: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Срок реализации</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Наименование мероприятия</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dirty="0">
                          <a:latin typeface="Arial"/>
                          <a:ea typeface="Arial"/>
                          <a:cs typeface="Arial"/>
                          <a:sym typeface="Arial"/>
                        </a:rPr>
                        <a:t>Форма проведения</a:t>
                      </a:r>
                      <a:endParaRPr dirty="0"/>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210108">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1.</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Сентябрь</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Проект «Поделись теплом души».</a:t>
                      </a:r>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День мудрости</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знакомство  с программой;</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формирование творческих групп;</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определение цели и задачи работы каждой группы;</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назначение главного координатора в каждой группе;</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определить сроки выполнения задач каждой группой;</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подготовка концерта;</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изготовление подарков для дома ветеранов</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033712">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2</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Октябрь</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День мудрости</a:t>
                      </a:r>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День учителя</a:t>
                      </a:r>
                      <a:endParaRPr/>
                    </a:p>
                    <a:p>
                      <a:pPr marL="0" marR="0" lvl="0" indent="0" algn="just" rtl="0">
                        <a:lnSpc>
                          <a:spcPct val="115000"/>
                        </a:lnSpc>
                        <a:spcBef>
                          <a:spcPts val="0"/>
                        </a:spcBef>
                        <a:spcAft>
                          <a:spcPts val="0"/>
                        </a:spcAft>
                        <a:buNone/>
                      </a:pPr>
                      <a:r>
                        <a:rPr lang="ru-RU" sz="1800" u="none" strike="noStrike" cap="none">
                          <a:latin typeface="Arial"/>
                          <a:ea typeface="Arial"/>
                          <a:cs typeface="Arial"/>
                          <a:sym typeface="Arial"/>
                        </a:rPr>
                        <a:t>Акция « Дети–детям»</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посещение Дома Ветеранов с концертом и подарками;</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организация общешкольного  концерта для бабушек и дедушек учащихся школы.</a:t>
                      </a:r>
                      <a:endParaRPr/>
                    </a:p>
                    <a:p>
                      <a:pPr marL="342900" marR="0" lvl="0" indent="-342900" algn="just" rtl="0">
                        <a:lnSpc>
                          <a:spcPct val="115000"/>
                        </a:lnSpc>
                        <a:spcBef>
                          <a:spcPts val="0"/>
                        </a:spcBef>
                        <a:spcAft>
                          <a:spcPts val="0"/>
                        </a:spcAft>
                        <a:buClr>
                          <a:schemeClr val="dk1"/>
                        </a:buClr>
                        <a:buSzPts val="1800"/>
                        <a:buFont typeface="Noto Sans Symbols"/>
                        <a:buChar char="−"/>
                      </a:pPr>
                      <a:r>
                        <a:rPr lang="ru-RU" sz="1800" u="none" strike="noStrike" cap="none">
                          <a:latin typeface="Arial"/>
                          <a:ea typeface="Arial"/>
                          <a:cs typeface="Arial"/>
                          <a:sym typeface="Arial"/>
                        </a:rPr>
                        <a:t>поздравление учителей </a:t>
                      </a:r>
                      <a:endParaRPr/>
                    </a:p>
                    <a:p>
                      <a:pPr marL="142240" marR="0" lvl="0" indent="-142240" algn="just" rtl="0">
                        <a:lnSpc>
                          <a:spcPct val="115000"/>
                        </a:lnSpc>
                        <a:spcBef>
                          <a:spcPts val="0"/>
                        </a:spcBef>
                        <a:spcAft>
                          <a:spcPts val="0"/>
                        </a:spcAft>
                        <a:buNone/>
                      </a:pPr>
                      <a:r>
                        <a:rPr lang="ru-RU" sz="1800" u="none" strike="noStrike" cap="none">
                          <a:latin typeface="Arial"/>
                          <a:ea typeface="Arial"/>
                          <a:cs typeface="Arial"/>
                          <a:sym typeface="Arial"/>
                        </a:rPr>
                        <a:t>   с праздником. </a:t>
                      </a:r>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006518">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228600" algn="l" rtl="0">
                        <a:lnSpc>
                          <a:spcPct val="115000"/>
                        </a:lnSpc>
                        <a:spcBef>
                          <a:spcPts val="0"/>
                        </a:spcBef>
                        <a:spcAft>
                          <a:spcPts val="0"/>
                        </a:spcAft>
                        <a:buClr>
                          <a:schemeClr val="dk1"/>
                        </a:buClr>
                        <a:buSzPts val="1800"/>
                        <a:buFont typeface="Noto Sans Symbols"/>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5814">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just" rtl="0">
                        <a:lnSpc>
                          <a:spcPct val="115000"/>
                        </a:lnSpc>
                        <a:spcBef>
                          <a:spcPts val="0"/>
                        </a:spcBef>
                        <a:spcAft>
                          <a:spcPts val="0"/>
                        </a:spcAft>
                        <a:buNone/>
                      </a:pPr>
                      <a:endParaRPr sz="1800" u="none" strike="noStrike" cap="none">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228600" algn="just" rtl="0">
                        <a:lnSpc>
                          <a:spcPct val="115000"/>
                        </a:lnSpc>
                        <a:spcBef>
                          <a:spcPts val="0"/>
                        </a:spcBef>
                        <a:spcAft>
                          <a:spcPts val="0"/>
                        </a:spcAft>
                        <a:buClr>
                          <a:schemeClr val="dk1"/>
                        </a:buClr>
                        <a:buSzPts val="1800"/>
                        <a:buFont typeface="Noto Sans Symbols"/>
                        <a:buNone/>
                      </a:pPr>
                      <a:endParaRPr sz="1800" u="none" strike="noStrike" cap="none" dirty="0">
                        <a:latin typeface="Arial"/>
                        <a:ea typeface="Arial"/>
                        <a:cs typeface="Arial"/>
                        <a:sym typeface="Arial"/>
                      </a:endParaRPr>
                    </a:p>
                  </a:txBody>
                  <a:tcPr marL="25250" marR="252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144" name="Shape 144"/>
          <p:cNvSpPr/>
          <p:nvPr/>
        </p:nvSpPr>
        <p:spPr>
          <a:xfrm>
            <a:off x="428595" y="142853"/>
            <a:ext cx="7488183" cy="103624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400"/>
              <a:buFont typeface="Times New Roman"/>
              <a:buNone/>
            </a:pPr>
            <a:r>
              <a:rPr lang="ru-RU" sz="1400" b="1" i="0" u="none" strike="noStrike" cap="none" dirty="0">
                <a:solidFill>
                  <a:srgbClr val="FF0000"/>
                </a:solidFill>
                <a:latin typeface="Times New Roman"/>
                <a:ea typeface="Times New Roman"/>
                <a:cs typeface="Times New Roman"/>
                <a:sym typeface="Times New Roman"/>
              </a:rPr>
              <a:t> </a:t>
            </a:r>
            <a:r>
              <a:rPr lang="ru-RU" sz="2000" b="1" i="0" u="none" strike="noStrike" cap="none" dirty="0">
                <a:solidFill>
                  <a:srgbClr val="FF0000"/>
                </a:solidFill>
                <a:latin typeface="Times New Roman" panose="02020603050405020304" pitchFamily="18" charset="0"/>
                <a:cs typeface="Times New Roman" panose="02020603050405020304" pitchFamily="18" charset="0"/>
                <a:sym typeface="Arial"/>
              </a:rPr>
              <a:t>Программа действий, которую предлагает данная проблема</a:t>
            </a:r>
            <a:r>
              <a:rPr lang="ru-RU" sz="1400" b="1" i="0" u="none" strike="noStrike" cap="none" dirty="0">
                <a:solidFill>
                  <a:srgbClr val="FF0000"/>
                </a:solidFill>
                <a:latin typeface="Arial"/>
                <a:ea typeface="Arial"/>
                <a:cs typeface="Arial"/>
                <a:sym typeface="Arial"/>
              </a:rPr>
              <a:t>.</a:t>
            </a:r>
            <a:endParaRPr sz="1800" b="0" i="0" u="none" strike="noStrike" cap="none" dirty="0">
              <a:solidFill>
                <a:srgbClr val="FF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Соседство">
  <a:themeElements>
    <a:clrScheme name="Другая 2">
      <a:dk1>
        <a:srgbClr val="000000"/>
      </a:dk1>
      <a:lt1>
        <a:srgbClr val="FFFFFF"/>
      </a:lt1>
      <a:dk2>
        <a:srgbClr val="92D050"/>
      </a:dk2>
      <a:lt2>
        <a:srgbClr val="E7ECED"/>
      </a:lt2>
      <a:accent1>
        <a:srgbClr val="92D050"/>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1687</Words>
  <Application>Microsoft Office PowerPoint</Application>
  <PresentationFormat>Экран (4:3)</PresentationFormat>
  <Paragraphs>171</Paragraphs>
  <Slides>15</Slides>
  <Notes>15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Cambria</vt:lpstr>
      <vt:lpstr>Noto Sans Symbols</vt:lpstr>
      <vt:lpstr>Times New Roman</vt:lpstr>
      <vt:lpstr>Соседство</vt:lpstr>
      <vt:lpstr>Презентация PowerPoint</vt:lpstr>
      <vt:lpstr>Пояснительная записка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dns dns</cp:lastModifiedBy>
  <cp:revision>1</cp:revision>
  <dcterms:modified xsi:type="dcterms:W3CDTF">2022-12-07T13:19:02Z</dcterms:modified>
</cp:coreProperties>
</file>