
<file path=[Content_Types].xml><?xml version="1.0" encoding="utf-8"?>
<Types xmlns="http://schemas.openxmlformats.org/package/2006/content-types">
  <Default Extension="png" ContentType="image/png"/>
  <Default Extension="m4a" ContentType="audio/unknown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62" r:id="rId2"/>
    <p:sldId id="257" r:id="rId3"/>
    <p:sldId id="258" r:id="rId4"/>
    <p:sldId id="263" r:id="rId5"/>
    <p:sldId id="264" r:id="rId6"/>
    <p:sldId id="265" r:id="rId7"/>
    <p:sldId id="259" r:id="rId8"/>
    <p:sldId id="266" r:id="rId9"/>
    <p:sldId id="267" r:id="rId10"/>
    <p:sldId id="269" r:id="rId11"/>
    <p:sldId id="270" r:id="rId12"/>
    <p:sldId id="271" r:id="rId13"/>
  </p:sldIdLst>
  <p:sldSz cx="9144000" cy="5143500" type="screen16x9"/>
  <p:notesSz cx="6858000" cy="9144000"/>
  <p:embeddedFontLst>
    <p:embeddedFont>
      <p:font typeface="Economica" charset="0"/>
      <p:regular r:id="rId15"/>
      <p:bold r:id="rId16"/>
      <p:italic r:id="rId17"/>
      <p:boldItalic r:id="rId18"/>
    </p:embeddedFont>
    <p:embeddedFont>
      <p:font typeface="Century Gothic" pitchFamily="34" charset="0"/>
      <p:regular r:id="rId19"/>
      <p:bold r:id="rId20"/>
      <p:italic r:id="rId21"/>
      <p:boldItalic r:id="rId22"/>
    </p:embeddedFont>
    <p:embeddedFont>
      <p:font typeface="Caveat" charset="0"/>
      <p:regular r:id="rId23"/>
      <p:bold r:id="rId24"/>
    </p:embeddedFont>
    <p:embeddedFont>
      <p:font typeface="Cambria Math" pitchFamily="18" charset="0"/>
      <p:regular r:id="rId25"/>
    </p:embeddedFont>
    <p:embeddedFont>
      <p:font typeface="Comfortaa" charset="0"/>
      <p:regular r:id="rId26"/>
      <p:bold r:id="rId27"/>
    </p:embeddedFont>
    <p:embeddedFont>
      <p:font typeface="Open Sans" charset="0"/>
      <p:regular r:id="rId28"/>
      <p:bold r:id="rId29"/>
      <p:italic r:id="rId30"/>
      <p:boldItalic r:id="rId31"/>
    </p:embeddedFont>
  </p:embeddedFontLst>
  <p:custShowLst>
    <p:custShow name="Общеобразовательный класс" id="0">
      <p:sldLst>
        <p:sld r:id="rId2"/>
        <p:sld r:id="rId3"/>
        <p:sld r:id="rId4"/>
        <p:sld r:id="rId5"/>
        <p:sld r:id="rId6"/>
        <p:sld r:id="rId7"/>
        <p:sld r:id="rId10"/>
        <p:sld r:id="rId11"/>
      </p:sldLst>
    </p:custShow>
    <p:custShow name="ФизМат" id="1">
      <p:sldLst>
        <p:sld r:id="rId2"/>
        <p:sld r:id="rId3"/>
        <p:sld r:id="rId4"/>
        <p:sld r:id="rId5"/>
        <p:sld r:id="rId6"/>
        <p:sld r:id="rId7"/>
        <p:sld r:id="rId8"/>
        <p:sld r:id="rId9"/>
        <p:sld r:id="rId12"/>
        <p:sld r:id="rId13"/>
      </p:sldLst>
    </p:custShow>
  </p:custShow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823" autoAdjust="0"/>
  </p:normalViewPr>
  <p:slideViewPr>
    <p:cSldViewPr snapToGrid="0">
      <p:cViewPr>
        <p:scale>
          <a:sx n="100" d="100"/>
          <a:sy n="100" d="100"/>
        </p:scale>
        <p:origin x="-869" y="-245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2235354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ru-RU" dirty="0" smtClean="0"/>
              <a:t>Интерактивная презентация по теме «Теорема Пифагора»</a:t>
            </a:r>
          </a:p>
          <a:p>
            <a:pPr marL="158750" indent="0">
              <a:buNone/>
            </a:pPr>
            <a:r>
              <a:rPr lang="ru-RU" dirty="0" smtClean="0"/>
              <a:t>Повторение</a:t>
            </a:r>
            <a:r>
              <a:rPr lang="ru-RU" baseline="0" dirty="0" smtClean="0"/>
              <a:t> знаний и умений.</a:t>
            </a:r>
            <a:endParaRPr lang="ru-RU" dirty="0" smtClean="0"/>
          </a:p>
          <a:p>
            <a:pPr marL="158750" indent="0">
              <a:buNone/>
            </a:pPr>
            <a:r>
              <a:rPr lang="ru-RU" dirty="0" smtClean="0"/>
              <a:t>Геометрия,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Атанасян</a:t>
            </a:r>
            <a:r>
              <a:rPr lang="ru-RU" baseline="0" dirty="0" smtClean="0"/>
              <a:t>, 2013 г. </a:t>
            </a:r>
            <a:r>
              <a:rPr lang="ru-RU" dirty="0" smtClean="0"/>
              <a:t>8 класс, 4 глава, пункт 54.</a:t>
            </a:r>
          </a:p>
          <a:p>
            <a:pPr marL="158750" indent="0">
              <a:buNone/>
            </a:pPr>
            <a:r>
              <a:rPr lang="ru-RU" dirty="0" smtClean="0"/>
              <a:t>Презентация содержит формулировки задач и чертежи к ним. Решение производится</a:t>
            </a:r>
            <a:r>
              <a:rPr lang="ru-RU" baseline="0" dirty="0" smtClean="0"/>
              <a:t> учениками на доске и параллельно сверяется с презентацией.</a:t>
            </a:r>
          </a:p>
          <a:p>
            <a:pPr marL="158750" indent="0">
              <a:buNone/>
            </a:pPr>
            <a:r>
              <a:rPr lang="ru-RU" baseline="0" dirty="0" smtClean="0"/>
              <a:t>На каждом слайде с заданием есть аудиозапись с вопросами, на которые ученики должны ответить перед решением задачи. Это способствует повторению материала и осознанию того, что потребуется для решения.</a:t>
            </a:r>
          </a:p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ru-RU" dirty="0" smtClean="0"/>
              <a:t>2 показа слайдов:</a:t>
            </a:r>
            <a:r>
              <a:rPr lang="ru-RU" baseline="0" dirty="0" smtClean="0"/>
              <a:t> «Общеобразовательный» рассчитан для классов без математического уклона, «</a:t>
            </a:r>
            <a:r>
              <a:rPr lang="ru-RU" baseline="0" dirty="0" err="1" smtClean="0"/>
              <a:t>ФизМат</a:t>
            </a:r>
            <a:r>
              <a:rPr lang="ru-RU" baseline="0" smtClean="0"/>
              <a:t>» для классов с математическим уклоном.</a:t>
            </a:r>
            <a:endParaRPr lang="ru-RU" smtClean="0"/>
          </a:p>
          <a:p>
            <a:pPr marL="158750" indent="0">
              <a:buNone/>
            </a:pPr>
            <a:endParaRPr lang="ru-RU" dirty="0" smtClean="0"/>
          </a:p>
          <a:p>
            <a:pPr marL="15875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55637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b1361200bf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b1361200bf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b1361200bf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b1361200bf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b1361200bf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b1361200bf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b1361200bf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b1361200bf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b1361200bf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b1361200bf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b1361200bf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b1361200bf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b1361200bf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b1361200bf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b1361200bf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b1361200bf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b1361200bf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b1361200bf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b1361200bf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b1361200bf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b1361200bf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b1361200bf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7" name="Google Shape;17;p3"/>
          <p:cNvSpPr/>
          <p:nvPr/>
        </p:nvSpPr>
        <p:spPr>
          <a:xfrm rot="10800000" flipH="1">
            <a:off x="466425" y="35583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" name="Google Shape;44;p9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>
            <a:spLocks noGrp="1"/>
          </p:cNvSpPr>
          <p:nvPr>
            <p:ph type="body" idx="1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lux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28" y="2133600"/>
            <a:ext cx="4503148" cy="28272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632287"/>
            <a:ext cx="5082980" cy="39856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858" y="190317"/>
            <a:ext cx="3240893" cy="2034724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41960" y="998220"/>
            <a:ext cx="4152900" cy="3123420"/>
          </a:xfrm>
        </p:spPr>
        <p:txBody>
          <a:bodyPr/>
          <a:lstStyle/>
          <a:p>
            <a:r>
              <a:rPr lang="ru-RU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fortaa" charset="0"/>
              </a:rPr>
              <a:t>Теорема </a:t>
            </a:r>
            <a:br>
              <a:rPr lang="ru-RU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fortaa" charset="0"/>
              </a:rPr>
            </a:br>
            <a:r>
              <a:rPr lang="ru-RU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fortaa" charset="0"/>
              </a:rPr>
              <a:t>Пифагора</a:t>
            </a:r>
            <a:endParaRPr lang="ru-RU" sz="4800" dirty="0">
              <a:solidFill>
                <a:schemeClr val="tx1">
                  <a:lumMod val="75000"/>
                  <a:lumOff val="25000"/>
                </a:schemeClr>
              </a:solidFill>
              <a:latin typeface="Comfortaa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380" y="1311417"/>
            <a:ext cx="3741420" cy="281022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5928" y="4434840"/>
            <a:ext cx="5128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</a:t>
            </a:r>
            <a:r>
              <a:rPr lang="ru-RU" dirty="0" err="1" smtClean="0"/>
              <a:t>Дядюк</a:t>
            </a:r>
            <a:r>
              <a:rPr lang="ru-RU" dirty="0" smtClean="0"/>
              <a:t> А.А. </a:t>
            </a:r>
            <a:r>
              <a:rPr lang="ru-RU" smtClean="0"/>
              <a:t>– </a:t>
            </a:r>
            <a:r>
              <a:rPr lang="ru-RU" dirty="0" smtClean="0"/>
              <a:t>учитель ГБОУ Лицея №387 им. Н.В. Белоусова Кировского района Санкт-Петербург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918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1700" y="175261"/>
            <a:ext cx="8520600" cy="87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veat"/>
                <a:cs typeface="Arial" pitchFamily="34" charset="0"/>
                <a:sym typeface="Caveat"/>
              </a:rPr>
              <a:t>Найдем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периметр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равнобедренного </a:t>
            </a:r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∆ABC</a:t>
            </a:r>
            <a:endParaRPr sz="32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  <a:sym typeface="Caveat"/>
            </a:endParaRPr>
          </a:p>
        </p:txBody>
      </p: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4865010" y="1601218"/>
            <a:ext cx="2625450" cy="16361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2000" dirty="0" smtClean="0">
                <a:latin typeface="Century Gothic" pitchFamily="34" charset="0"/>
              </a:rPr>
              <a:t>Промежуточные действия: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2000" dirty="0" smtClean="0">
                <a:latin typeface="Century Gothic" pitchFamily="34" charset="0"/>
              </a:rPr>
              <a:t>Ответ: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10</a:t>
            </a:fld>
            <a:endParaRPr lang="ru"/>
          </a:p>
        </p:txBody>
      </p:sp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7200900" y="1808312"/>
            <a:ext cx="403860" cy="4267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справка 3">
            <a:hlinkClick r:id="" action="ppaction://noaction" highlightClick="1"/>
          </p:cNvPr>
          <p:cNvSpPr/>
          <p:nvPr/>
        </p:nvSpPr>
        <p:spPr>
          <a:xfrm>
            <a:off x="7189470" y="2570646"/>
            <a:ext cx="403860" cy="45495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сведения 25">
            <a:hlinkClick r:id="" action="ppaction://noaction" highlightClick="1"/>
          </p:cNvPr>
          <p:cNvSpPr/>
          <p:nvPr/>
        </p:nvSpPr>
        <p:spPr>
          <a:xfrm>
            <a:off x="7757160" y="1808312"/>
            <a:ext cx="403860" cy="4267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сведения 26">
            <a:hlinkClick r:id="" action="ppaction://noaction" highlightClick="1"/>
          </p:cNvPr>
          <p:cNvSpPr/>
          <p:nvPr/>
        </p:nvSpPr>
        <p:spPr>
          <a:xfrm>
            <a:off x="8298180" y="1808312"/>
            <a:ext cx="403860" cy="4267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983480" y="3108960"/>
            <a:ext cx="3516630" cy="6781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Используем формулу Герона</a:t>
            </a:r>
            <a:endParaRPr lang="en-US" sz="20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983480" y="3787140"/>
            <a:ext cx="3516630" cy="9982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Найдём полупериметр:</a:t>
            </a:r>
          </a:p>
          <a:p>
            <a:r>
              <a:rPr lang="ru-RU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р </a:t>
            </a:r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= </a:t>
            </a:r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(17 + 17 + 30) : 2 = </a:t>
            </a:r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32</a:t>
            </a:r>
            <a:endParaRPr lang="en-US" sz="20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Скругленный прямоугольник 29"/>
              <p:cNvSpPr/>
              <p:nvPr/>
            </p:nvSpPr>
            <p:spPr>
              <a:xfrm>
                <a:off x="4152900" y="3268980"/>
                <a:ext cx="4686300" cy="136381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/>
                        </a:rPr>
                        <m:t>𝑆</m:t>
                      </m:r>
                      <m:r>
                        <a:rPr lang="en-US" sz="200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latin typeface="Cambria Math"/>
                            </a:rPr>
                            <m:t>𝑝</m:t>
                          </m:r>
                          <m:r>
                            <a:rPr lang="en-US" sz="2000" i="1">
                              <a:latin typeface="Cambria Math"/>
                            </a:rPr>
                            <m:t>∙</m:t>
                          </m:r>
                          <m:d>
                            <m:d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  <m:r>
                            <a:rPr lang="en-US" sz="2000" i="1">
                              <a:latin typeface="Cambria Math"/>
                            </a:rPr>
                            <m:t>∙</m:t>
                          </m:r>
                          <m:d>
                            <m:d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𝑏</m:t>
                              </m:r>
                            </m:e>
                          </m:d>
                          <m:r>
                            <a:rPr lang="en-US" sz="2000" i="1">
                              <a:latin typeface="Cambria Math"/>
                            </a:rPr>
                            <m:t>∙</m:t>
                          </m:r>
                          <m:d>
                            <m:d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𝑐</m:t>
                              </m:r>
                            </m:e>
                          </m:d>
                        </m:e>
                      </m:rad>
                    </m:oMath>
                  </m:oMathPara>
                </a14:m>
                <a:endParaRPr lang="en-US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𝑆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latin typeface="Cambria Math"/>
                            </a:rPr>
                            <m:t>32(32−17)(32−17)(32−30)</m:t>
                          </m:r>
                        </m:e>
                      </m:rad>
                    </m:oMath>
                  </m:oMathPara>
                </a14:m>
                <a:endParaRPr lang="en-US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𝑆</m:t>
                      </m:r>
                      <m:r>
                        <a:rPr lang="en-US" sz="2000" i="1">
                          <a:latin typeface="Cambria Math"/>
                        </a:rPr>
                        <m:t>=120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30" name="Скругленный прямоугольник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2900" y="3268980"/>
                <a:ext cx="4686300" cy="1363816"/>
              </a:xfrm>
              <a:prstGeom prst="round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Скругленный прямоугольник 63"/>
          <p:cNvSpPr/>
          <p:nvPr/>
        </p:nvSpPr>
        <p:spPr>
          <a:xfrm>
            <a:off x="7696200" y="2535937"/>
            <a:ext cx="1264920" cy="48966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spcBef>
                <a:spcPct val="20000"/>
              </a:spcBef>
              <a:buClrTx/>
              <a:defRPr/>
            </a:pPr>
            <a:r>
              <a:rPr lang="en-US" sz="20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 </a:t>
            </a:r>
            <a:r>
              <a:rPr lang="en-US" sz="2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</a:t>
            </a:r>
            <a:r>
              <a:rPr lang="en-US" sz="2000" b="1" kern="1200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120</a:t>
            </a:r>
            <a:endParaRPr lang="ru-RU" sz="2000" kern="12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9620" y="4046220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А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66900" y="1251942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64180" y="4046220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С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Равнобедренный треугольник 30"/>
          <p:cNvSpPr/>
          <p:nvPr/>
        </p:nvSpPr>
        <p:spPr>
          <a:xfrm>
            <a:off x="1135380" y="1621274"/>
            <a:ext cx="1828800" cy="242494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1866900" y="4164568"/>
            <a:ext cx="487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30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2621280" y="2629793"/>
            <a:ext cx="579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99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5" grpId="0" build="p"/>
      <p:bldP spid="3" grpId="0" animBg="1"/>
      <p:bldP spid="4" grpId="0" animBg="1"/>
      <p:bldP spid="26" grpId="0" animBg="1"/>
      <p:bldP spid="27" grpId="0" animBg="1"/>
      <p:bldP spid="24" grpId="0" animBg="1"/>
      <p:bldP spid="24" grpId="1" animBg="1"/>
      <p:bldP spid="25" grpId="0" animBg="1"/>
      <p:bldP spid="25" grpId="1" animBg="1"/>
      <p:bldP spid="30" grpId="0" animBg="1"/>
      <p:bldP spid="30" grpId="1" animBg="1"/>
      <p:bldP spid="64" grpId="0" animBg="1"/>
      <p:bldP spid="64" grpId="1" animBg="1"/>
      <p:bldP spid="23" grpId="0"/>
      <p:bldP spid="28" grpId="0"/>
      <p:bldP spid="29" grpId="0"/>
      <p:bldP spid="31" grpId="0" animBg="1"/>
      <p:bldP spid="43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>
                <a:latin typeface="Caveat"/>
                <a:ea typeface="Caveat"/>
                <a:cs typeface="Caveat"/>
                <a:sym typeface="Caveat"/>
              </a:rPr>
              <a:t>H</a:t>
            </a:r>
            <a:r>
              <a:rPr lang="ru-RU" dirty="0">
                <a:latin typeface="Caveat"/>
                <a:ea typeface="Caveat"/>
                <a:cs typeface="Caveat"/>
                <a:sym typeface="Caveat"/>
              </a:rPr>
              <a:t>омер </a:t>
            </a:r>
            <a:r>
              <a:rPr lang="en-US" dirty="0" smtClean="0">
                <a:latin typeface="Caveat"/>
                <a:ea typeface="Caveat"/>
                <a:cs typeface="Caveat"/>
                <a:sym typeface="Caveat"/>
              </a:rPr>
              <a:t>4</a:t>
            </a:r>
            <a:endParaRPr dirty="0"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81" name="Google Shape;81;p16"/>
          <p:cNvSpPr txBox="1">
            <a:spLocks noGrp="1"/>
          </p:cNvSpPr>
          <p:nvPr>
            <p:ph type="body" idx="1"/>
          </p:nvPr>
        </p:nvSpPr>
        <p:spPr>
          <a:xfrm>
            <a:off x="311700" y="1074420"/>
            <a:ext cx="4427940" cy="37109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2000" dirty="0" smtClean="0">
                <a:latin typeface="Century Gothic" pitchFamily="34" charset="0"/>
              </a:rPr>
              <a:t>На рисунке МК перпендикулярен двум сторонам ромба </a:t>
            </a:r>
            <a:r>
              <a:rPr lang="en-US" sz="2000" dirty="0" smtClean="0">
                <a:latin typeface="Century Gothic" pitchFamily="34" charset="0"/>
              </a:rPr>
              <a:t>ABCD</a:t>
            </a:r>
            <a:r>
              <a:rPr lang="ru-RU" sz="2000" dirty="0" smtClean="0">
                <a:latin typeface="Century Gothic" pitchFamily="34" charset="0"/>
              </a:rPr>
              <a:t>,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000" dirty="0" smtClean="0">
                <a:latin typeface="Century Gothic" pitchFamily="34" charset="0"/>
              </a:rPr>
              <a:t>и проходит через точку О пересечения его диагоналей.</a:t>
            </a:r>
            <a:endParaRPr lang="ru-RU" sz="2000" dirty="0">
              <a:latin typeface="Century Gothic" pitchFamily="34" charset="0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ru-RU" sz="2000" dirty="0" smtClean="0">
                <a:latin typeface="Century Gothic" pitchFamily="34" charset="0"/>
              </a:rPr>
              <a:t>Найдите длину отрезка МК, если диагонали ромба равны 32 и 24.</a:t>
            </a:r>
            <a:endParaRPr sz="2000" dirty="0">
              <a:latin typeface="Century Gothic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11</a:t>
            </a:fld>
            <a:endParaRPr lang="ru"/>
          </a:p>
        </p:txBody>
      </p:sp>
      <p:sp>
        <p:nvSpPr>
          <p:cNvPr id="4" name="TextBox 3"/>
          <p:cNvSpPr txBox="1"/>
          <p:nvPr/>
        </p:nvSpPr>
        <p:spPr>
          <a:xfrm>
            <a:off x="4808220" y="2448044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А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78930" y="1146572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49640" y="2439948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С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46620" y="2316837"/>
            <a:ext cx="426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32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861810" y="2999660"/>
            <a:ext cx="3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24</a:t>
            </a:r>
            <a:endParaRPr lang="ru-RU" dirty="0"/>
          </a:p>
        </p:txBody>
      </p:sp>
      <p:sp>
        <p:nvSpPr>
          <p:cNvPr id="3" name="Блок-схема: решение 2"/>
          <p:cNvSpPr/>
          <p:nvPr/>
        </p:nvSpPr>
        <p:spPr>
          <a:xfrm>
            <a:off x="5173980" y="1577340"/>
            <a:ext cx="3375660" cy="2110740"/>
          </a:xfrm>
          <a:prstGeom prst="flowChartDecis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678930" y="3684032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D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Прямая соединительная линия 8"/>
          <p:cNvCxnSpPr>
            <a:stCxn id="3" idx="0"/>
            <a:endCxn id="3" idx="2"/>
          </p:cNvCxnSpPr>
          <p:nvPr/>
        </p:nvCxnSpPr>
        <p:spPr>
          <a:xfrm>
            <a:off x="6861810" y="1577340"/>
            <a:ext cx="0" cy="21107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4" idx="3"/>
            <a:endCxn id="3" idx="3"/>
          </p:cNvCxnSpPr>
          <p:nvPr/>
        </p:nvCxnSpPr>
        <p:spPr>
          <a:xfrm>
            <a:off x="5173980" y="2632710"/>
            <a:ext cx="33756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6233160" y="1981200"/>
            <a:ext cx="1257300" cy="13106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490460" y="1577340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K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67400" y="3291840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M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54140" y="2255282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O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омб_повторение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56220" y="33083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835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94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9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81" grpId="0" uiExpand="1" build="p"/>
      <p:bldP spid="81" grpId="1" uiExpand="1" build="p"/>
      <p:bldP spid="4" grpId="0" uiExpand="1"/>
      <p:bldP spid="7" grpId="0" uiExpand="1"/>
      <p:bldP spid="8" grpId="0" uiExpand="1"/>
      <p:bldP spid="8" grpId="2"/>
      <p:bldP spid="17" grpId="0"/>
      <p:bldP spid="20" grpId="0"/>
      <p:bldP spid="3" grpId="0" animBg="1"/>
      <p:bldP spid="14" grpId="2"/>
      <p:bldP spid="28" grpId="1"/>
      <p:bldP spid="29" grpId="1"/>
      <p:bldP spid="3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1700" y="175261"/>
            <a:ext cx="8520600" cy="87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veat"/>
                <a:cs typeface="Arial" pitchFamily="34" charset="0"/>
                <a:sym typeface="Caveat"/>
              </a:rPr>
              <a:t>Найдем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veat"/>
                <a:cs typeface="Arial" pitchFamily="34" charset="0"/>
              </a:rPr>
              <a:t>длину отрезка МК</a:t>
            </a:r>
            <a:endParaRPr sz="3200" dirty="0">
              <a:solidFill>
                <a:schemeClr val="tx2">
                  <a:lumMod val="50000"/>
                </a:schemeClr>
              </a:solidFill>
              <a:latin typeface="Arial" pitchFamily="34" charset="0"/>
              <a:ea typeface="Caveat"/>
              <a:cs typeface="Arial" pitchFamily="34" charset="0"/>
              <a:sym typeface="Caveat"/>
            </a:endParaRPr>
          </a:p>
        </p:txBody>
      </p: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4865010" y="1601218"/>
            <a:ext cx="2625450" cy="16361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2000" dirty="0" smtClean="0">
                <a:latin typeface="Century Gothic" pitchFamily="34" charset="0"/>
              </a:rPr>
              <a:t>Промежуточные действия: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2000" dirty="0" smtClean="0">
                <a:latin typeface="Century Gothic" pitchFamily="34" charset="0"/>
              </a:rPr>
              <a:t>Ответ: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12</a:t>
            </a:fld>
            <a:endParaRPr lang="ru"/>
          </a:p>
        </p:txBody>
      </p:sp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7200900" y="1808312"/>
            <a:ext cx="403860" cy="4267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справка 3">
            <a:hlinkClick r:id="" action="ppaction://noaction" highlightClick="1"/>
          </p:cNvPr>
          <p:cNvSpPr/>
          <p:nvPr/>
        </p:nvSpPr>
        <p:spPr>
          <a:xfrm>
            <a:off x="7189470" y="2570646"/>
            <a:ext cx="403860" cy="45495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сведения 25">
            <a:hlinkClick r:id="" action="ppaction://noaction" highlightClick="1"/>
          </p:cNvPr>
          <p:cNvSpPr/>
          <p:nvPr/>
        </p:nvSpPr>
        <p:spPr>
          <a:xfrm>
            <a:off x="7757160" y="1808312"/>
            <a:ext cx="403860" cy="4267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сведения 26">
            <a:hlinkClick r:id="" action="ppaction://noaction" highlightClick="1"/>
          </p:cNvPr>
          <p:cNvSpPr/>
          <p:nvPr/>
        </p:nvSpPr>
        <p:spPr>
          <a:xfrm>
            <a:off x="8298180" y="1808312"/>
            <a:ext cx="403860" cy="4267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724400" y="3146380"/>
            <a:ext cx="4236720" cy="17754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АВС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D</a:t>
            </a:r>
            <a:r>
              <a:rPr lang="ru-RU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– ромб, АВ=ВС=С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D=DA</a:t>
            </a:r>
            <a:endParaRPr lang="ru-RU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ru-RU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АО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=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ОС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= 32 : 2 = 16</a:t>
            </a:r>
          </a:p>
          <a:p>
            <a:pPr>
              <a:buNone/>
            </a:pPr>
            <a:r>
              <a:rPr lang="ru-RU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ВО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=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DO = 24 : 2 = 12</a:t>
            </a:r>
          </a:p>
          <a:p>
            <a:pPr>
              <a:buNone/>
            </a:pP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AB</a:t>
            </a:r>
            <a:r>
              <a:rPr lang="en-US" sz="2000" baseline="30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2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= BO</a:t>
            </a:r>
            <a:r>
              <a:rPr lang="en-US" sz="2000" baseline="30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2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+ AO</a:t>
            </a:r>
            <a:r>
              <a:rPr lang="en-US" sz="2000" baseline="30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2</a:t>
            </a:r>
          </a:p>
          <a:p>
            <a:pPr>
              <a:buNone/>
            </a:pP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AB</a:t>
            </a:r>
            <a:r>
              <a:rPr lang="en-US" sz="2000" baseline="30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2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= 144 + 256 = </a:t>
            </a:r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400</a:t>
            </a:r>
            <a:r>
              <a:rPr lang="ru-RU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, </a:t>
            </a:r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AB 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= </a:t>
            </a:r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20</a:t>
            </a:r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467100" y="3265620"/>
            <a:ext cx="5615940" cy="1742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ВО=</a:t>
            </a:r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OD,</a:t>
            </a:r>
            <a:r>
              <a:rPr lang="ru-RU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000" dirty="0"/>
              <a:t>∠</a:t>
            </a:r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BOK =</a:t>
            </a:r>
            <a:r>
              <a:rPr lang="ru-RU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000" dirty="0" smtClean="0"/>
              <a:t>∠</a:t>
            </a:r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MOD</a:t>
            </a:r>
            <a:r>
              <a:rPr lang="ru-RU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, значит </a:t>
            </a:r>
          </a:p>
          <a:p>
            <a:pPr>
              <a:buNone/>
            </a:pPr>
            <a:r>
              <a:rPr lang="el-GR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Δ</a:t>
            </a:r>
            <a:r>
              <a:rPr lang="ru-RU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ВОК = </a:t>
            </a:r>
            <a:r>
              <a:rPr lang="el-GR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Δ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MOD</a:t>
            </a:r>
            <a:r>
              <a:rPr lang="ru-RU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. Из </a:t>
            </a:r>
            <a:r>
              <a:rPr lang="ru-RU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этого следует, что </a:t>
            </a:r>
            <a:endParaRPr lang="ru-RU" sz="20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MO 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= OK</a:t>
            </a:r>
            <a:r>
              <a:rPr lang="ru-RU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и МК = 2·ОК</a:t>
            </a:r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ru-RU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В </a:t>
            </a:r>
            <a:r>
              <a:rPr lang="el-GR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Δ</a:t>
            </a:r>
            <a:r>
              <a:rPr lang="ru-RU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ВОС </a:t>
            </a:r>
            <a:r>
              <a:rPr lang="ru-RU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отрезок ОК перпендикуляр, значит ОК = ВО · ОС : ВС = 12 · 16 : 20 = 9,6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059680" y="3369110"/>
            <a:ext cx="2766060" cy="968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МК = 9,6 · 2 = </a:t>
            </a:r>
            <a:r>
              <a:rPr lang="ru-RU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19,2</a:t>
            </a:r>
            <a:endParaRPr lang="ru-RU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7696200" y="2535937"/>
            <a:ext cx="1386840" cy="48966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spcBef>
                <a:spcPct val="20000"/>
              </a:spcBef>
              <a:buClrTx/>
              <a:defRPr/>
            </a:pPr>
            <a:r>
              <a:rPr lang="ru-RU" sz="20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МК</a:t>
            </a:r>
            <a:r>
              <a:rPr lang="en-US" sz="20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</a:t>
            </a:r>
            <a:r>
              <a:rPr lang="ru-RU" sz="20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19,2</a:t>
            </a:r>
            <a:endParaRPr lang="ru-RU" sz="2000" kern="12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2400" y="2613456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А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23110" y="1311984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893820" y="2605360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С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90800" y="2482249"/>
            <a:ext cx="426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32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2205990" y="3165072"/>
            <a:ext cx="3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24</a:t>
            </a:r>
            <a:endParaRPr lang="ru-RU" dirty="0"/>
          </a:p>
        </p:txBody>
      </p:sp>
      <p:sp>
        <p:nvSpPr>
          <p:cNvPr id="48" name="Блок-схема: решение 47"/>
          <p:cNvSpPr/>
          <p:nvPr/>
        </p:nvSpPr>
        <p:spPr>
          <a:xfrm>
            <a:off x="518160" y="1742752"/>
            <a:ext cx="3375660" cy="2110740"/>
          </a:xfrm>
          <a:prstGeom prst="flowChartDecis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2023110" y="3849444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D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0" name="Прямая соединительная линия 49"/>
          <p:cNvCxnSpPr>
            <a:stCxn id="48" idx="0"/>
            <a:endCxn id="48" idx="2"/>
          </p:cNvCxnSpPr>
          <p:nvPr/>
        </p:nvCxnSpPr>
        <p:spPr>
          <a:xfrm>
            <a:off x="2205990" y="1742752"/>
            <a:ext cx="0" cy="21107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stCxn id="41" idx="3"/>
            <a:endCxn id="48" idx="3"/>
          </p:cNvCxnSpPr>
          <p:nvPr/>
        </p:nvCxnSpPr>
        <p:spPr>
          <a:xfrm>
            <a:off x="518160" y="2798122"/>
            <a:ext cx="33756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H="1">
            <a:off x="1577340" y="2146612"/>
            <a:ext cx="1257300" cy="13106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2834640" y="1742752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K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11580" y="3457252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M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98320" y="2420694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O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903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  <p:bldP spid="4" grpId="0" animBg="1"/>
      <p:bldP spid="26" grpId="0" animBg="1"/>
      <p:bldP spid="27" grpId="0" animBg="1"/>
      <p:bldP spid="24" grpId="0" animBg="1"/>
      <p:bldP spid="24" grpId="1" animBg="1"/>
      <p:bldP spid="25" grpId="0" animBg="1"/>
      <p:bldP spid="25" grpId="1" animBg="1"/>
      <p:bldP spid="30" grpId="0" animBg="1"/>
      <p:bldP spid="30" grpId="1" animBg="1"/>
      <p:bldP spid="64" grpId="0" animBg="1"/>
      <p:bldP spid="64" grpId="1" animBg="1"/>
      <p:bldP spid="41" grpId="0"/>
      <p:bldP spid="42" grpId="0"/>
      <p:bldP spid="44" grpId="0"/>
      <p:bldP spid="44" grpId="1"/>
      <p:bldP spid="44" grpId="2"/>
      <p:bldP spid="46" grpId="0"/>
      <p:bldP spid="47" grpId="0"/>
      <p:bldP spid="48" grpId="0" animBg="1"/>
      <p:bldP spid="49" grpId="0"/>
      <p:bldP spid="49" grpId="1"/>
      <p:bldP spid="49" grpId="2"/>
      <p:bldP spid="53" grpId="0"/>
      <p:bldP spid="53" grpId="1"/>
      <p:bldP spid="54" grpId="0"/>
      <p:bldP spid="54" grpId="1"/>
      <p:bldP spid="55" grpId="0"/>
      <p:bldP spid="5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>
            <a:spLocks noGrp="1"/>
          </p:cNvSpPr>
          <p:nvPr>
            <p:ph type="title"/>
          </p:nvPr>
        </p:nvSpPr>
        <p:spPr>
          <a:xfrm>
            <a:off x="311700" y="121920"/>
            <a:ext cx="8520600" cy="81533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aveat"/>
                <a:ea typeface="Caveat"/>
                <a:cs typeface="Caveat"/>
                <a:sym typeface="Caveat"/>
              </a:rPr>
              <a:t>H</a:t>
            </a:r>
            <a:r>
              <a:rPr lang="ru-RU" dirty="0" smtClean="0">
                <a:latin typeface="Caveat"/>
                <a:ea typeface="Caveat"/>
                <a:cs typeface="Caveat"/>
                <a:sym typeface="Caveat"/>
              </a:rPr>
              <a:t>омер 1</a:t>
            </a:r>
            <a:endParaRPr dirty="0"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311700" y="937260"/>
            <a:ext cx="4626060" cy="36419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en-US" dirty="0" smtClean="0">
                <a:latin typeface="Century Gothic" pitchFamily="34" charset="0"/>
              </a:rPr>
              <a:t>ABCD </a:t>
            </a:r>
            <a:r>
              <a:rPr lang="ru-RU" dirty="0" smtClean="0">
                <a:latin typeface="Century Gothic" pitchFamily="34" charset="0"/>
              </a:rPr>
              <a:t>— трапеция. Используя данные на рисунке, найдите:</a:t>
            </a:r>
          </a:p>
          <a:p>
            <a:pPr marL="0" lvl="0" indent="0">
              <a:spcAft>
                <a:spcPts val="1600"/>
              </a:spcAft>
              <a:buNone/>
            </a:pPr>
            <a:r>
              <a:rPr lang="ru-RU" dirty="0" smtClean="0">
                <a:latin typeface="Century Gothic" pitchFamily="34" charset="0"/>
              </a:rPr>
              <a:t>А) большее основание трапеции;</a:t>
            </a:r>
          </a:p>
          <a:p>
            <a:pPr marL="0" lvl="0" indent="0">
              <a:spcAft>
                <a:spcPts val="1600"/>
              </a:spcAft>
              <a:buNone/>
            </a:pPr>
            <a:r>
              <a:rPr lang="ru-RU" dirty="0" smtClean="0">
                <a:latin typeface="Century Gothic" pitchFamily="34" charset="0"/>
              </a:rPr>
              <a:t>Б) площадь треугольника </a:t>
            </a:r>
            <a:r>
              <a:rPr lang="en-US" dirty="0" smtClean="0">
                <a:latin typeface="Century Gothic" pitchFamily="34" charset="0"/>
              </a:rPr>
              <a:t>ACD;</a:t>
            </a:r>
          </a:p>
          <a:p>
            <a:pPr marL="0" lvl="0" indent="0">
              <a:spcAft>
                <a:spcPts val="1600"/>
              </a:spcAft>
              <a:buNone/>
            </a:pPr>
            <a:r>
              <a:rPr lang="ru-RU" dirty="0" smtClean="0">
                <a:latin typeface="Century Gothic" pitchFamily="34" charset="0"/>
              </a:rPr>
              <a:t>В) площадь четырехугольника </a:t>
            </a:r>
            <a:r>
              <a:rPr lang="en-US" dirty="0" smtClean="0">
                <a:latin typeface="Century Gothic" pitchFamily="34" charset="0"/>
              </a:rPr>
              <a:t>ABCM</a:t>
            </a:r>
            <a:r>
              <a:rPr lang="ru-RU" dirty="0" smtClean="0">
                <a:latin typeface="Century Gothic" pitchFamily="34" charset="0"/>
              </a:rPr>
              <a:t>, если </a:t>
            </a:r>
            <a:r>
              <a:rPr lang="en-US" dirty="0" smtClean="0">
                <a:latin typeface="Century Gothic" pitchFamily="34" charset="0"/>
              </a:rPr>
              <a:t>AB </a:t>
            </a:r>
            <a:r>
              <a:rPr lang="en-US" sz="1400" spc="-150" normalizeH="1" dirty="0" smtClean="0">
                <a:latin typeface="Century Gothic" pitchFamily="34" charset="0"/>
              </a:rPr>
              <a:t>|| </a:t>
            </a:r>
            <a:r>
              <a:rPr lang="en-US" dirty="0" smtClean="0">
                <a:latin typeface="Century Gothic" pitchFamily="34" charset="0"/>
              </a:rPr>
              <a:t>CM;</a:t>
            </a:r>
          </a:p>
          <a:p>
            <a:pPr marL="0" lvl="0" indent="0">
              <a:spcAft>
                <a:spcPts val="1600"/>
              </a:spcAft>
              <a:buNone/>
            </a:pPr>
            <a:r>
              <a:rPr lang="ru-RU" dirty="0" smtClean="0">
                <a:latin typeface="Century Gothic" pitchFamily="34" charset="0"/>
              </a:rPr>
              <a:t>Г) площадь трапеции </a:t>
            </a:r>
            <a:r>
              <a:rPr lang="en-US" dirty="0" smtClean="0">
                <a:latin typeface="Century Gothic" pitchFamily="34" charset="0"/>
              </a:rPr>
              <a:t>ABCH.</a:t>
            </a:r>
            <a:endParaRPr dirty="0">
              <a:latin typeface="Century Gothic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2</a:t>
            </a:fld>
            <a:endParaRPr lang="ru"/>
          </a:p>
        </p:txBody>
      </p:sp>
      <p:sp>
        <p:nvSpPr>
          <p:cNvPr id="4" name="Параллелограмм 3"/>
          <p:cNvSpPr/>
          <p:nvPr/>
        </p:nvSpPr>
        <p:spPr>
          <a:xfrm>
            <a:off x="5318760" y="1493520"/>
            <a:ext cx="2324100" cy="2057400"/>
          </a:xfrm>
          <a:prstGeom prst="parallelogram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6256020" y="3550920"/>
            <a:ext cx="23622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7642860" y="1493520"/>
            <a:ext cx="975360" cy="2057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5318760" y="1493520"/>
            <a:ext cx="2324100" cy="2057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7642860" y="1493520"/>
            <a:ext cx="0" cy="2057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539740" y="1191874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</a:t>
            </a:r>
            <a:endParaRPr lang="ru-RU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4998720" y="3558540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</a:t>
            </a:r>
            <a:endParaRPr lang="ru-RU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7593330" y="1185743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</a:t>
            </a:r>
            <a:endParaRPr lang="ru-RU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6941820" y="3550920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</a:t>
            </a:r>
            <a:endParaRPr lang="ru-RU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7479030" y="3550919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</a:t>
            </a:r>
            <a:endParaRPr lang="ru-RU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8618220" y="3552408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</a:t>
            </a:r>
            <a:endParaRPr lang="ru-RU" sz="16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7642860" y="3314700"/>
            <a:ext cx="220980" cy="2362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6545580" y="1191874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 rot="18908614">
            <a:off x="6160770" y="2133600"/>
            <a:ext cx="537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 rot="3932228">
            <a:off x="8087126" y="2250261"/>
            <a:ext cx="40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7574280" y="2586033"/>
            <a:ext cx="427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5318760" y="3550919"/>
            <a:ext cx="329946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5318760" y="1493520"/>
            <a:ext cx="2320290" cy="206502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 flipV="1">
            <a:off x="7642860" y="1530428"/>
            <a:ext cx="975360" cy="2020491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5318760" y="3550920"/>
            <a:ext cx="3299460" cy="762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Параллелограмм 63"/>
          <p:cNvSpPr/>
          <p:nvPr/>
        </p:nvSpPr>
        <p:spPr>
          <a:xfrm>
            <a:off x="5318760" y="1481132"/>
            <a:ext cx="2324100" cy="2057400"/>
          </a:xfrm>
          <a:prstGeom prst="parallelogram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араллелограмм 75"/>
          <p:cNvSpPr/>
          <p:nvPr/>
        </p:nvSpPr>
        <p:spPr>
          <a:xfrm>
            <a:off x="5318760" y="1481132"/>
            <a:ext cx="2324100" cy="2077408"/>
          </a:xfrm>
          <a:prstGeom prst="parallelogram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859780" y="1481132"/>
            <a:ext cx="1779270" cy="2077408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Трапеция_повторение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886858" y="35369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3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6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3" dur="48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9" grpId="0" uiExpand="1" build="p"/>
      <p:bldP spid="4" grpId="0" animBg="1"/>
      <p:bldP spid="37" grpId="0"/>
      <p:bldP spid="40" grpId="0"/>
      <p:bldP spid="41" grpId="0"/>
      <p:bldP spid="42" grpId="0"/>
      <p:bldP spid="43" grpId="0"/>
      <p:bldP spid="44" grpId="0"/>
      <p:bldP spid="38" grpId="0" animBg="1"/>
      <p:bldP spid="39" grpId="0"/>
      <p:bldP spid="47" grpId="0"/>
      <p:bldP spid="48" grpId="0"/>
      <p:bldP spid="49" grpId="0"/>
      <p:bldP spid="64" grpId="0" animBg="1"/>
      <p:bldP spid="64" grpId="1" animBg="1"/>
      <p:bldP spid="76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veat"/>
                <a:cs typeface="Arial" pitchFamily="34" charset="0"/>
                <a:sym typeface="Caveat"/>
              </a:rPr>
              <a:t>Найдем </a:t>
            </a:r>
            <a:r>
              <a:rPr lang="ru-RU" sz="36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большее основание трапеции</a:t>
            </a:r>
            <a:endParaRPr sz="3600" dirty="0">
              <a:solidFill>
                <a:schemeClr val="tx2">
                  <a:lumMod val="50000"/>
                </a:schemeClr>
              </a:solidFill>
              <a:latin typeface="Arial" pitchFamily="34" charset="0"/>
              <a:ea typeface="Caveat"/>
              <a:cs typeface="Arial" pitchFamily="34" charset="0"/>
              <a:sym typeface="Caveat"/>
            </a:endParaRPr>
          </a:p>
        </p:txBody>
      </p: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4865010" y="1601218"/>
            <a:ext cx="2625450" cy="16361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2000" dirty="0" smtClean="0">
                <a:latin typeface="Century Gothic" pitchFamily="34" charset="0"/>
              </a:rPr>
              <a:t>Промежуточные действия: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2000" dirty="0" smtClean="0">
                <a:latin typeface="Century Gothic" pitchFamily="34" charset="0"/>
              </a:rPr>
              <a:t>Ответ: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3</a:t>
            </a:fld>
            <a:endParaRPr lang="ru"/>
          </a:p>
        </p:txBody>
      </p:sp>
      <p:sp>
        <p:nvSpPr>
          <p:cNvPr id="5" name="Параллелограмм 4"/>
          <p:cNvSpPr/>
          <p:nvPr/>
        </p:nvSpPr>
        <p:spPr>
          <a:xfrm>
            <a:off x="746760" y="1625308"/>
            <a:ext cx="2324100" cy="2057400"/>
          </a:xfrm>
          <a:prstGeom prst="parallelogram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684020" y="3682708"/>
            <a:ext cx="23622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 flipV="1">
            <a:off x="3070860" y="1625308"/>
            <a:ext cx="975360" cy="2057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746760" y="1625308"/>
            <a:ext cx="2324100" cy="2057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070860" y="1625308"/>
            <a:ext cx="0" cy="2057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67740" y="1323662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26720" y="3690328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021330" y="1317531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369820" y="3682708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907030" y="3682707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4046220" y="3684196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070860" y="3446488"/>
            <a:ext cx="220980" cy="2362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973580" y="1323662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 rot="18908614">
            <a:off x="1588770" y="2265388"/>
            <a:ext cx="537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 rot="3932228">
            <a:off x="3515126" y="2382049"/>
            <a:ext cx="40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002280" y="2717821"/>
            <a:ext cx="427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746760" y="3682707"/>
            <a:ext cx="3299460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7200900" y="1808312"/>
            <a:ext cx="403860" cy="4267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справка 3">
            <a:hlinkClick r:id="" action="ppaction://noaction" highlightClick="1"/>
          </p:cNvPr>
          <p:cNvSpPr/>
          <p:nvPr/>
        </p:nvSpPr>
        <p:spPr>
          <a:xfrm>
            <a:off x="7189470" y="2570646"/>
            <a:ext cx="403860" cy="45495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сведения 25">
            <a:hlinkClick r:id="" action="ppaction://noaction" highlightClick="1"/>
          </p:cNvPr>
          <p:cNvSpPr/>
          <p:nvPr/>
        </p:nvSpPr>
        <p:spPr>
          <a:xfrm>
            <a:off x="7757160" y="1808312"/>
            <a:ext cx="403860" cy="4267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сведения 26">
            <a:hlinkClick r:id="" action="ppaction://noaction" highlightClick="1"/>
          </p:cNvPr>
          <p:cNvSpPr/>
          <p:nvPr/>
        </p:nvSpPr>
        <p:spPr>
          <a:xfrm>
            <a:off x="8298180" y="1808312"/>
            <a:ext cx="403860" cy="4267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983480" y="3108960"/>
            <a:ext cx="2407920" cy="15925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HD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2</a:t>
            </a:r>
            <a:r>
              <a:rPr lang="ru-RU" sz="2000" b="1" baseline="30000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=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CD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2</a:t>
            </a:r>
            <a:r>
              <a:rPr lang="ru-RU" sz="2000" b="1" baseline="30000" dirty="0" smtClean="0">
                <a:solidFill>
                  <a:schemeClr val="bg1"/>
                </a:solidFill>
              </a:rPr>
              <a:t> </a:t>
            </a:r>
            <a:r>
              <a:rPr lang="ru-RU" sz="2000" dirty="0"/>
              <a:t>—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CH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2</a:t>
            </a:r>
            <a:endParaRPr lang="en-US" sz="2000" b="1" baseline="3000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HD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2</a:t>
            </a:r>
            <a:r>
              <a:rPr lang="ru-RU" sz="2000" b="1" baseline="30000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=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169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dirty="0"/>
              <a:t>—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144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HD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2</a:t>
            </a:r>
            <a:r>
              <a:rPr lang="ru-RU" sz="2000" b="1" baseline="30000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=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25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HD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=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5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537960" y="3108960"/>
            <a:ext cx="2423160" cy="15925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AH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2</a:t>
            </a:r>
            <a:r>
              <a:rPr lang="ru-RU" sz="2000" b="1" baseline="30000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=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AC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2</a:t>
            </a:r>
            <a:r>
              <a:rPr lang="ru-RU" sz="2000" b="1" baseline="30000" dirty="0" smtClean="0">
                <a:solidFill>
                  <a:schemeClr val="bg1"/>
                </a:solidFill>
              </a:rPr>
              <a:t> </a:t>
            </a:r>
            <a:r>
              <a:rPr lang="ru-RU" sz="2000" dirty="0"/>
              <a:t>— </a:t>
            </a:r>
            <a:r>
              <a:rPr lang="en-US" sz="2000" b="1" dirty="0" smtClean="0">
                <a:solidFill>
                  <a:schemeClr val="bg1"/>
                </a:solidFill>
              </a:rPr>
              <a:t>CH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2</a:t>
            </a:r>
            <a:endParaRPr lang="en-US" sz="2000" b="1" baseline="3000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AH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2</a:t>
            </a:r>
            <a:r>
              <a:rPr lang="ru-RU" sz="2000" b="1" baseline="30000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=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400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dirty="0"/>
              <a:t>— </a:t>
            </a:r>
            <a:r>
              <a:rPr lang="en-US" sz="2000" b="1" dirty="0" smtClean="0">
                <a:solidFill>
                  <a:schemeClr val="bg1"/>
                </a:solidFill>
              </a:rPr>
              <a:t>144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AH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2</a:t>
            </a:r>
            <a:r>
              <a:rPr lang="ru-RU" sz="2000" b="1" baseline="30000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=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256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AH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=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16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06140" y="3699584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684020" y="3874993"/>
            <a:ext cx="472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16</a:t>
            </a:r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090160" y="3460827"/>
            <a:ext cx="3756660" cy="828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ct val="20000"/>
              </a:spcBef>
              <a:buClrTx/>
              <a:defRPr/>
            </a:pPr>
            <a:r>
              <a:rPr lang="en-US" sz="2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AD = AH + HD = 16</a:t>
            </a:r>
            <a:r>
              <a:rPr lang="ru-RU" sz="2000" b="1" kern="1200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+ 5 =</a:t>
            </a:r>
            <a:r>
              <a:rPr lang="en-US" sz="2000" b="1" kern="1200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21</a:t>
            </a:r>
            <a:endParaRPr lang="ru-RU" sz="2000" kern="1200" dirty="0">
              <a:solidFill>
                <a:schemeClr val="bg1"/>
              </a:solidFill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7696200" y="2535937"/>
            <a:ext cx="1264920" cy="48966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ct val="20000"/>
              </a:spcBef>
              <a:buClrTx/>
              <a:defRPr/>
            </a:pPr>
            <a:r>
              <a:rPr lang="en-US" sz="2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AD = </a:t>
            </a:r>
            <a:r>
              <a:rPr lang="en-US" sz="2000" b="1" kern="1200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21</a:t>
            </a:r>
            <a:endParaRPr lang="ru-RU" sz="2000" kern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5" grpId="0" build="p"/>
      <p:bldP spid="5" grpId="0" animBg="1"/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/>
      <p:bldP spid="18" grpId="0"/>
      <p:bldP spid="19" grpId="0"/>
      <p:bldP spid="20" grpId="0"/>
      <p:bldP spid="3" grpId="0" animBg="1"/>
      <p:bldP spid="4" grpId="0" animBg="1"/>
      <p:bldP spid="26" grpId="0" animBg="1"/>
      <p:bldP spid="27" grpId="0" animBg="1"/>
      <p:bldP spid="24" grpId="0" animBg="1"/>
      <p:bldP spid="24" grpId="1" animBg="1"/>
      <p:bldP spid="25" grpId="0" animBg="1"/>
      <p:bldP spid="25" grpId="1" animBg="1"/>
      <p:bldP spid="31" grpId="0"/>
      <p:bldP spid="28" grpId="0"/>
      <p:bldP spid="30" grpId="0" animBg="1"/>
      <p:bldP spid="30" grpId="1" animBg="1"/>
      <p:bldP spid="64" grpId="1" animBg="1"/>
      <p:bldP spid="64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veat"/>
                <a:cs typeface="Arial" pitchFamily="34" charset="0"/>
                <a:sym typeface="Caveat"/>
              </a:rPr>
              <a:t>Найдем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площадь </a:t>
            </a:r>
            <a:r>
              <a:rPr lang="ru-RU" sz="36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veat"/>
                <a:cs typeface="Arial" pitchFamily="34" charset="0"/>
              </a:rPr>
              <a:t>∆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veat"/>
                <a:cs typeface="Arial" pitchFamily="34" charset="0"/>
              </a:rPr>
              <a:t>ACD</a:t>
            </a:r>
            <a:endParaRPr sz="3600" dirty="0">
              <a:solidFill>
                <a:schemeClr val="tx2">
                  <a:lumMod val="50000"/>
                </a:schemeClr>
              </a:solidFill>
              <a:latin typeface="Arial" pitchFamily="34" charset="0"/>
              <a:ea typeface="Caveat"/>
              <a:cs typeface="Arial" pitchFamily="34" charset="0"/>
              <a:sym typeface="Caveat"/>
            </a:endParaRPr>
          </a:p>
        </p:txBody>
      </p: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4865010" y="1601218"/>
            <a:ext cx="2625450" cy="16361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2000" dirty="0" smtClean="0">
                <a:latin typeface="Century Gothic" pitchFamily="34" charset="0"/>
              </a:rPr>
              <a:t>Промежуточные действия: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2000" dirty="0" smtClean="0">
                <a:latin typeface="Century Gothic" pitchFamily="34" charset="0"/>
              </a:rPr>
              <a:t>Ответ: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4</a:t>
            </a:fld>
            <a:endParaRPr lang="ru"/>
          </a:p>
        </p:txBody>
      </p:sp>
      <p:sp>
        <p:nvSpPr>
          <p:cNvPr id="5" name="Параллелограмм 4"/>
          <p:cNvSpPr/>
          <p:nvPr/>
        </p:nvSpPr>
        <p:spPr>
          <a:xfrm>
            <a:off x="746760" y="1625308"/>
            <a:ext cx="2324100" cy="2057400"/>
          </a:xfrm>
          <a:prstGeom prst="parallelogram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684020" y="3682708"/>
            <a:ext cx="23622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 flipV="1">
            <a:off x="3070860" y="1625308"/>
            <a:ext cx="975360" cy="2057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746760" y="1625308"/>
            <a:ext cx="2324100" cy="2057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070860" y="1625308"/>
            <a:ext cx="0" cy="2057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67740" y="1323662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26720" y="3690328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021330" y="1317531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369820" y="3682708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907030" y="3682707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4046220" y="3684196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070860" y="3446488"/>
            <a:ext cx="220980" cy="2362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973580" y="1323662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 rot="18908614">
            <a:off x="1588770" y="2265388"/>
            <a:ext cx="537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 rot="3932228">
            <a:off x="3515126" y="2382049"/>
            <a:ext cx="40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002280" y="2717821"/>
            <a:ext cx="427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746760" y="3682707"/>
            <a:ext cx="3299460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Управляющая кнопка: справка 3">
            <a:hlinkClick r:id="" action="ppaction://noaction" highlightClick="1"/>
          </p:cNvPr>
          <p:cNvSpPr/>
          <p:nvPr/>
        </p:nvSpPr>
        <p:spPr>
          <a:xfrm>
            <a:off x="7189470" y="2570646"/>
            <a:ext cx="403860" cy="45495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сведения 26">
            <a:hlinkClick r:id="" action="ppaction://noaction" highlightClick="1"/>
          </p:cNvPr>
          <p:cNvSpPr/>
          <p:nvPr/>
        </p:nvSpPr>
        <p:spPr>
          <a:xfrm>
            <a:off x="7189470" y="1808311"/>
            <a:ext cx="403860" cy="4267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3406140" y="3699584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684020" y="3874993"/>
            <a:ext cx="472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16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Скругленный прямоугольник 29"/>
              <p:cNvSpPr/>
              <p:nvPr/>
            </p:nvSpPr>
            <p:spPr>
              <a:xfrm>
                <a:off x="4709160" y="3460827"/>
                <a:ext cx="4137660" cy="82833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lvl="0" indent="-342900">
                  <a:spcBef>
                    <a:spcPct val="20000"/>
                  </a:spcBef>
                  <a:buClrTx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latin typeface="Cambria Math"/>
                        </a:rPr>
                        <m:t>𝑆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𝐴𝐷</m:t>
                          </m:r>
                          <m:r>
                            <a:rPr lang="en-US" sz="2000" i="1">
                              <a:latin typeface="Cambria Math"/>
                            </a:rPr>
                            <m:t> ·</m:t>
                          </m:r>
                          <m:r>
                            <a:rPr lang="en-US" sz="2000" i="1">
                              <a:latin typeface="Cambria Math"/>
                            </a:rPr>
                            <m:t>𝐶𝐻</m:t>
                          </m:r>
                          <m:r>
                            <a:rPr lang="en-US" sz="2000" i="1">
                              <a:latin typeface="Cambria Math"/>
                            </a:rPr>
                            <m:t>  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21 · 12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latin typeface="Cambria Math"/>
                        </a:rPr>
                        <m:t>=126</m:t>
                      </m:r>
                    </m:oMath>
                  </m:oMathPara>
                </a14:m>
                <a:endParaRPr lang="ru-RU" sz="2000" kern="12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0" name="Скругленный прямоугольник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9160" y="3460827"/>
                <a:ext cx="4137660" cy="828332"/>
              </a:xfrm>
              <a:prstGeom prst="round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Скругленный прямоугольник 63"/>
          <p:cNvSpPr/>
          <p:nvPr/>
        </p:nvSpPr>
        <p:spPr>
          <a:xfrm>
            <a:off x="7696200" y="2535937"/>
            <a:ext cx="1264920" cy="48966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ct val="20000"/>
              </a:spcBef>
              <a:buClrTx/>
              <a:defRPr/>
            </a:pPr>
            <a:r>
              <a:rPr lang="en-US" sz="20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 </a:t>
            </a:r>
            <a:r>
              <a:rPr lang="en-US" sz="2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</a:t>
            </a:r>
            <a:r>
              <a:rPr lang="en-US" sz="2000" b="1" kern="1200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126</a:t>
            </a:r>
            <a:endParaRPr lang="ru-RU" sz="2000" kern="1200" dirty="0">
              <a:solidFill>
                <a:schemeClr val="bg1"/>
              </a:solidFill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746760" y="1625308"/>
            <a:ext cx="2320290" cy="2057399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067050" y="1625308"/>
            <a:ext cx="979170" cy="2057399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93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5" grpId="0" build="p"/>
      <p:bldP spid="5" grpId="0" animBg="1"/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/>
      <p:bldP spid="18" grpId="0"/>
      <p:bldP spid="19" grpId="0"/>
      <p:bldP spid="20" grpId="0"/>
      <p:bldP spid="4" grpId="0" animBg="1"/>
      <p:bldP spid="27" grpId="0" animBg="1"/>
      <p:bldP spid="31" grpId="0"/>
      <p:bldP spid="28" grpId="0"/>
      <p:bldP spid="30" grpId="0" animBg="1"/>
      <p:bldP spid="30" grpId="1" animBg="1"/>
      <p:bldP spid="64" grpId="1" animBg="1"/>
      <p:bldP spid="64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8600" y="83821"/>
            <a:ext cx="8520600" cy="86105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veat"/>
                <a:cs typeface="Arial" pitchFamily="34" charset="0"/>
                <a:sym typeface="Caveat"/>
              </a:rPr>
              <a:t>Найдем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veat"/>
                <a:cs typeface="Arial" pitchFamily="34" charset="0"/>
              </a:rPr>
              <a:t>площадь четырехугольника </a:t>
            </a:r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veat"/>
                <a:cs typeface="Arial" pitchFamily="34" charset="0"/>
              </a:rPr>
              <a:t>ABCM</a:t>
            </a:r>
            <a:endParaRPr sz="3200" dirty="0">
              <a:solidFill>
                <a:schemeClr val="tx2">
                  <a:lumMod val="50000"/>
                </a:schemeClr>
              </a:solidFill>
              <a:latin typeface="Arial" pitchFamily="34" charset="0"/>
              <a:ea typeface="Caveat"/>
              <a:cs typeface="Arial" pitchFamily="34" charset="0"/>
              <a:sym typeface="Caveat"/>
            </a:endParaRPr>
          </a:p>
        </p:txBody>
      </p: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4865010" y="1601218"/>
            <a:ext cx="2625450" cy="16361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2000" dirty="0" smtClean="0">
                <a:latin typeface="Century Gothic" pitchFamily="34" charset="0"/>
              </a:rPr>
              <a:t>Промежуточные действия: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2000" dirty="0" smtClean="0">
                <a:latin typeface="Century Gothic" pitchFamily="34" charset="0"/>
              </a:rPr>
              <a:t>Ответ: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5</a:t>
            </a:fld>
            <a:endParaRPr lang="ru"/>
          </a:p>
        </p:txBody>
      </p:sp>
      <p:sp>
        <p:nvSpPr>
          <p:cNvPr id="5" name="Параллелограмм 4"/>
          <p:cNvSpPr/>
          <p:nvPr/>
        </p:nvSpPr>
        <p:spPr>
          <a:xfrm>
            <a:off x="746760" y="1625308"/>
            <a:ext cx="2324100" cy="2057400"/>
          </a:xfrm>
          <a:prstGeom prst="parallelogram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684020" y="3682708"/>
            <a:ext cx="23622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 flipV="1">
            <a:off x="3070860" y="1625308"/>
            <a:ext cx="975360" cy="2057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746760" y="1625308"/>
            <a:ext cx="2324100" cy="2057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070860" y="1625308"/>
            <a:ext cx="0" cy="2057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67740" y="1323662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26720" y="3690328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021330" y="1317531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369820" y="3682708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907030" y="3682707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4046220" y="3684196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070860" y="3446488"/>
            <a:ext cx="220980" cy="2362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973580" y="1323662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 rot="18908614">
            <a:off x="1588770" y="2265388"/>
            <a:ext cx="537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 rot="3932228">
            <a:off x="3515126" y="2382049"/>
            <a:ext cx="40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002280" y="2717821"/>
            <a:ext cx="427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746760" y="3682707"/>
            <a:ext cx="1783080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Управляющая кнопка: справка 3">
            <a:hlinkClick r:id="" action="ppaction://noaction" highlightClick="1"/>
          </p:cNvPr>
          <p:cNvSpPr/>
          <p:nvPr/>
        </p:nvSpPr>
        <p:spPr>
          <a:xfrm>
            <a:off x="7189470" y="2570646"/>
            <a:ext cx="403860" cy="45495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сведения 26">
            <a:hlinkClick r:id="" action="ppaction://noaction" highlightClick="1"/>
          </p:cNvPr>
          <p:cNvSpPr/>
          <p:nvPr/>
        </p:nvSpPr>
        <p:spPr>
          <a:xfrm>
            <a:off x="7189470" y="1808311"/>
            <a:ext cx="403860" cy="4267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3406140" y="3699584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684020" y="3874993"/>
            <a:ext cx="472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16</a:t>
            </a:r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792980" y="3223259"/>
            <a:ext cx="3787140" cy="16763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2000" b="1" dirty="0"/>
              <a:t>АВ </a:t>
            </a:r>
            <a:r>
              <a:rPr lang="ru-RU" sz="2000" b="1" dirty="0"/>
              <a:t>ǁ</a:t>
            </a:r>
            <a:r>
              <a:rPr lang="tt-RU" sz="2000" b="1" dirty="0"/>
              <a:t> МС, значит четырехугольник АВСМ </a:t>
            </a:r>
            <a:r>
              <a:rPr lang="en-US" sz="2000" dirty="0"/>
              <a:t>—</a:t>
            </a:r>
            <a:r>
              <a:rPr lang="tt-RU" sz="2000" b="1" dirty="0" smtClean="0"/>
              <a:t> </a:t>
            </a:r>
            <a:r>
              <a:rPr lang="tt-RU" sz="2000" b="1" dirty="0"/>
              <a:t>параллелограмм.</a:t>
            </a:r>
            <a:endParaRPr lang="ru-RU" sz="2000" b="1" dirty="0"/>
          </a:p>
          <a:p>
            <a:r>
              <a:rPr lang="tt-RU" sz="2000" b="1" dirty="0"/>
              <a:t>ВС = АМ = </a:t>
            </a:r>
            <a:r>
              <a:rPr lang="tt-RU" sz="2000" b="1" dirty="0" smtClean="0"/>
              <a:t>7</a:t>
            </a:r>
            <a:endParaRPr lang="ru-RU" sz="2000" b="1" dirty="0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7696200" y="2535937"/>
            <a:ext cx="1150620" cy="48966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spcBef>
                <a:spcPct val="20000"/>
              </a:spcBef>
              <a:buClrTx/>
              <a:defRPr/>
            </a:pPr>
            <a:r>
              <a:rPr lang="en-US" sz="20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 </a:t>
            </a:r>
            <a:r>
              <a:rPr lang="en-US" sz="2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</a:t>
            </a:r>
            <a:r>
              <a:rPr lang="ru-RU" sz="2000" b="1" kern="1200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84</a:t>
            </a:r>
            <a:endParaRPr lang="ru-RU" sz="2000" kern="1200" dirty="0">
              <a:solidFill>
                <a:schemeClr val="bg1"/>
              </a:solidFill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746760" y="1625308"/>
            <a:ext cx="541020" cy="205740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1287780" y="1625308"/>
            <a:ext cx="1779270" cy="6131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2545080" y="1631439"/>
            <a:ext cx="521970" cy="2052757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1287780" y="1656085"/>
            <a:ext cx="0" cy="2057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Управляющая кнопка: сведения 47">
            <a:hlinkClick r:id="" action="ppaction://noaction" highlightClick="1"/>
          </p:cNvPr>
          <p:cNvSpPr/>
          <p:nvPr/>
        </p:nvSpPr>
        <p:spPr>
          <a:xfrm>
            <a:off x="7661910" y="1808311"/>
            <a:ext cx="403860" cy="4267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930140" y="3564598"/>
            <a:ext cx="3916680" cy="7635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ct val="20000"/>
              </a:spcBef>
              <a:buClrTx/>
              <a:defRPr/>
            </a:pPr>
            <a:r>
              <a:rPr lang="en-US" sz="2000" b="1" kern="1200" dirty="0">
                <a:solidFill>
                  <a:schemeClr val="bg1"/>
                </a:solidFill>
              </a:rPr>
              <a:t>S</a:t>
            </a:r>
            <a:r>
              <a:rPr lang="en-US" sz="2000" b="1" kern="1200" baseline="-25000" dirty="0">
                <a:solidFill>
                  <a:schemeClr val="bg1"/>
                </a:solidFill>
              </a:rPr>
              <a:t>A</a:t>
            </a:r>
            <a:r>
              <a:rPr lang="ru-RU" sz="2000" b="1" kern="1200" baseline="-25000" dirty="0">
                <a:solidFill>
                  <a:schemeClr val="bg1"/>
                </a:solidFill>
              </a:rPr>
              <a:t>В</a:t>
            </a:r>
            <a:r>
              <a:rPr lang="en-US" sz="2000" b="1" kern="1200" baseline="-25000" dirty="0">
                <a:solidFill>
                  <a:schemeClr val="bg1"/>
                </a:solidFill>
              </a:rPr>
              <a:t>C</a:t>
            </a:r>
            <a:r>
              <a:rPr lang="ru-RU" sz="2000" b="1" kern="1200" baseline="-25000" dirty="0">
                <a:solidFill>
                  <a:schemeClr val="bg1"/>
                </a:solidFill>
              </a:rPr>
              <a:t>М</a:t>
            </a:r>
            <a:r>
              <a:rPr lang="en-US" sz="2000" b="1" kern="1200" dirty="0">
                <a:solidFill>
                  <a:schemeClr val="bg1"/>
                </a:solidFill>
              </a:rPr>
              <a:t> = AD · CH = </a:t>
            </a:r>
            <a:r>
              <a:rPr lang="ru-RU" sz="2000" b="1" dirty="0">
                <a:solidFill>
                  <a:schemeClr val="bg1"/>
                </a:solidFill>
              </a:rPr>
              <a:t>7</a:t>
            </a:r>
            <a:r>
              <a:rPr lang="ru-RU" sz="2000" b="1" kern="1200" dirty="0">
                <a:solidFill>
                  <a:schemeClr val="bg1"/>
                </a:solidFill>
              </a:rPr>
              <a:t> · 12  = 84</a:t>
            </a:r>
            <a:endParaRPr lang="en-US" sz="2000" b="1" kern="12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127760" y="3699584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r>
              <a:rPr lang="ru-RU" baseline="-25000" dirty="0" smtClean="0"/>
              <a:t>1</a:t>
            </a:r>
            <a:endParaRPr lang="ru-RU" baseline="-25000" dirty="0"/>
          </a:p>
        </p:txBody>
      </p:sp>
    </p:spTree>
    <p:extLst>
      <p:ext uri="{BB962C8B-B14F-4D97-AF65-F5344CB8AC3E}">
        <p14:creationId xmlns:p14="http://schemas.microsoft.com/office/powerpoint/2010/main" val="269212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75" grpId="0" build="p"/>
      <p:bldP spid="5" grpId="0" animBg="1"/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/>
      <p:bldP spid="18" grpId="0"/>
      <p:bldP spid="19" grpId="0"/>
      <p:bldP spid="20" grpId="0"/>
      <p:bldP spid="4" grpId="0" animBg="1"/>
      <p:bldP spid="27" grpId="0" animBg="1"/>
      <p:bldP spid="31" grpId="0"/>
      <p:bldP spid="28" grpId="0"/>
      <p:bldP spid="30" grpId="0" animBg="1"/>
      <p:bldP spid="30" grpId="1" animBg="1"/>
      <p:bldP spid="64" grpId="0" animBg="1"/>
      <p:bldP spid="64" grpId="1" animBg="1"/>
      <p:bldP spid="48" grpId="0" animBg="1"/>
      <p:bldP spid="43" grpId="0" animBg="1"/>
      <p:bldP spid="43" grpId="1" animBg="1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8600" y="83821"/>
            <a:ext cx="8520600" cy="86105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veat"/>
                <a:cs typeface="Arial" pitchFamily="34" charset="0"/>
                <a:sym typeface="Caveat"/>
              </a:rPr>
              <a:t>Найдем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veat"/>
                <a:cs typeface="Arial" pitchFamily="34" charset="0"/>
              </a:rPr>
              <a:t>площадь</a:t>
            </a:r>
            <a:r>
              <a:rPr lang="ru-RU" sz="3200" dirty="0">
                <a:latin typeface="Century Gothic" pitchFamily="34" charset="0"/>
              </a:rPr>
              <a:t>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veat"/>
                <a:cs typeface="Arial" pitchFamily="34" charset="0"/>
              </a:rPr>
              <a:t>трапеции </a:t>
            </a:r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veat"/>
                <a:cs typeface="Arial" pitchFamily="34" charset="0"/>
              </a:rPr>
              <a:t>ABCH</a:t>
            </a:r>
            <a:endParaRPr sz="3200" dirty="0">
              <a:solidFill>
                <a:schemeClr val="tx2">
                  <a:lumMod val="50000"/>
                </a:schemeClr>
              </a:solidFill>
              <a:latin typeface="Arial" pitchFamily="34" charset="0"/>
              <a:ea typeface="Caveat"/>
              <a:cs typeface="Arial" pitchFamily="34" charset="0"/>
              <a:sym typeface="Caveat"/>
            </a:endParaRPr>
          </a:p>
        </p:txBody>
      </p: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4865010" y="1601218"/>
            <a:ext cx="2625450" cy="16361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2000" dirty="0" smtClean="0">
                <a:latin typeface="Century Gothic" pitchFamily="34" charset="0"/>
              </a:rPr>
              <a:t>Промежуточные действия: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2000" dirty="0" smtClean="0">
                <a:latin typeface="Century Gothic" pitchFamily="34" charset="0"/>
              </a:rPr>
              <a:t>Ответ: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6</a:t>
            </a:fld>
            <a:endParaRPr lang="ru"/>
          </a:p>
        </p:txBody>
      </p:sp>
      <p:sp>
        <p:nvSpPr>
          <p:cNvPr id="5" name="Параллелограмм 4"/>
          <p:cNvSpPr/>
          <p:nvPr/>
        </p:nvSpPr>
        <p:spPr>
          <a:xfrm>
            <a:off x="746760" y="1625308"/>
            <a:ext cx="2324100" cy="2057400"/>
          </a:xfrm>
          <a:prstGeom prst="parallelogram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684020" y="3682708"/>
            <a:ext cx="23622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 flipV="1">
            <a:off x="3070860" y="1625308"/>
            <a:ext cx="975360" cy="2057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746760" y="1625308"/>
            <a:ext cx="2324100" cy="2057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070860" y="1625308"/>
            <a:ext cx="0" cy="2057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67740" y="1323662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26720" y="3690328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021330" y="1317531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369820" y="3682708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907030" y="3682707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4046220" y="3684196"/>
            <a:ext cx="32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070860" y="3446488"/>
            <a:ext cx="220980" cy="2362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973580" y="1323662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 rot="18908614">
            <a:off x="1588770" y="2265388"/>
            <a:ext cx="537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 rot="3932228">
            <a:off x="3515126" y="2382049"/>
            <a:ext cx="40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002280" y="2717821"/>
            <a:ext cx="427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>
            <a:endCxn id="14" idx="0"/>
          </p:cNvCxnSpPr>
          <p:nvPr/>
        </p:nvCxnSpPr>
        <p:spPr>
          <a:xfrm>
            <a:off x="746760" y="3682707"/>
            <a:ext cx="2320290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Управляющая кнопка: справка 3">
            <a:hlinkClick r:id="" action="ppaction://noaction" highlightClick="1"/>
          </p:cNvPr>
          <p:cNvSpPr/>
          <p:nvPr/>
        </p:nvSpPr>
        <p:spPr>
          <a:xfrm>
            <a:off x="7189470" y="2570646"/>
            <a:ext cx="403860" cy="45495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сведения 26">
            <a:hlinkClick r:id="" action="ppaction://noaction" highlightClick="1"/>
          </p:cNvPr>
          <p:cNvSpPr/>
          <p:nvPr/>
        </p:nvSpPr>
        <p:spPr>
          <a:xfrm>
            <a:off x="7189470" y="1808311"/>
            <a:ext cx="403860" cy="4267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3406140" y="3699584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684020" y="3874993"/>
            <a:ext cx="472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16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Скругленный прямоугольник 29"/>
              <p:cNvSpPr/>
              <p:nvPr/>
            </p:nvSpPr>
            <p:spPr>
              <a:xfrm>
                <a:off x="4366260" y="3446488"/>
                <a:ext cx="4549140" cy="91596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lvl="0" indent="-342900">
                  <a:spcBef>
                    <a:spcPct val="20000"/>
                  </a:spcBef>
                  <a:buClrTx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1800" i="1" smtClean="0">
                          <a:latin typeface="Cambria Math"/>
                        </a:rPr>
                        <m:t>𝑆</m:t>
                      </m:r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𝐻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𝐵𝐶</m:t>
                          </m:r>
                          <m:r>
                            <a:rPr lang="en-US" sz="1800" i="1">
                              <a:latin typeface="Cambria Math"/>
                            </a:rPr>
                            <m:t>  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·</m:t>
                      </m:r>
                      <m:r>
                        <a:rPr lang="en-US" sz="1800" b="0" i="1" smtClean="0">
                          <a:latin typeface="Cambria Math"/>
                        </a:rPr>
                        <m:t>𝐶𝐻</m:t>
                      </m:r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(7+16)</m:t>
                          </m:r>
                          <m:r>
                            <a:rPr lang="en-US" sz="1800" i="1">
                              <a:latin typeface="Cambria Math"/>
                            </a:rPr>
                            <m:t>·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12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b="0" i="1" smtClean="0">
                          <a:latin typeface="Cambria Math"/>
                        </a:rPr>
                        <m:t>138</m:t>
                      </m:r>
                    </m:oMath>
                  </m:oMathPara>
                </a14:m>
                <a:endParaRPr lang="ru-RU" sz="2000" kern="12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0" name="Скругленный прямоугольник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6260" y="3446488"/>
                <a:ext cx="4549140" cy="915962"/>
              </a:xfrm>
              <a:prstGeom prst="round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Скругленный прямоугольник 63"/>
          <p:cNvSpPr/>
          <p:nvPr/>
        </p:nvSpPr>
        <p:spPr>
          <a:xfrm>
            <a:off x="7696200" y="2535937"/>
            <a:ext cx="1280160" cy="48966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spcBef>
                <a:spcPct val="20000"/>
              </a:spcBef>
              <a:buClrTx/>
              <a:defRPr/>
            </a:pPr>
            <a:r>
              <a:rPr lang="en-US" sz="20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 </a:t>
            </a:r>
            <a:r>
              <a:rPr lang="en-US" sz="2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</a:t>
            </a:r>
            <a:r>
              <a:rPr lang="ru-RU" sz="2000" b="1" kern="1200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en-US" sz="2000" b="1" kern="1200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38</a:t>
            </a:r>
            <a:endParaRPr lang="ru-RU" sz="2000" kern="1200" dirty="0">
              <a:solidFill>
                <a:schemeClr val="bg1"/>
              </a:solidFill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746760" y="1625308"/>
            <a:ext cx="541020" cy="205740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1287780" y="1625308"/>
            <a:ext cx="1779270" cy="6131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14" idx="0"/>
          </p:cNvCxnSpPr>
          <p:nvPr/>
        </p:nvCxnSpPr>
        <p:spPr>
          <a:xfrm flipV="1">
            <a:off x="3067050" y="1631441"/>
            <a:ext cx="0" cy="2051266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81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5" grpId="0" build="p"/>
      <p:bldP spid="5" grpId="0" animBg="1"/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/>
      <p:bldP spid="18" grpId="0"/>
      <p:bldP spid="19" grpId="0"/>
      <p:bldP spid="20" grpId="0"/>
      <p:bldP spid="4" grpId="0" animBg="1"/>
      <p:bldP spid="27" grpId="0" animBg="1"/>
      <p:bldP spid="31" grpId="0"/>
      <p:bldP spid="28" grpId="0"/>
      <p:bldP spid="30" grpId="0" animBg="1"/>
      <p:bldP spid="30" grpId="1" animBg="1"/>
      <p:bldP spid="64" grpId="0" animBg="1"/>
      <p:bldP spid="6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>
                <a:latin typeface="Caveat"/>
                <a:ea typeface="Caveat"/>
                <a:cs typeface="Caveat"/>
                <a:sym typeface="Caveat"/>
              </a:rPr>
              <a:t>H</a:t>
            </a:r>
            <a:r>
              <a:rPr lang="ru-RU" dirty="0">
                <a:latin typeface="Caveat"/>
                <a:ea typeface="Caveat"/>
                <a:cs typeface="Caveat"/>
                <a:sym typeface="Caveat"/>
              </a:rPr>
              <a:t>омер </a:t>
            </a:r>
            <a:r>
              <a:rPr lang="ru-RU" dirty="0" smtClean="0">
                <a:latin typeface="Caveat"/>
                <a:ea typeface="Caveat"/>
                <a:cs typeface="Caveat"/>
                <a:sym typeface="Caveat"/>
              </a:rPr>
              <a:t>2</a:t>
            </a:r>
            <a:endParaRPr dirty="0"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81" name="Google Shape;81;p16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17400" cy="35601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2000" dirty="0" smtClean="0">
                <a:latin typeface="Century Gothic" pitchFamily="34" charset="0"/>
              </a:rPr>
              <a:t>Найдите периметр параллелограмма </a:t>
            </a:r>
            <a:r>
              <a:rPr lang="en-US" sz="2000" dirty="0" smtClean="0">
                <a:latin typeface="Century Gothic" pitchFamily="34" charset="0"/>
              </a:rPr>
              <a:t>ABCD</a:t>
            </a:r>
            <a:r>
              <a:rPr lang="ru-RU" sz="2000" dirty="0" smtClean="0">
                <a:latin typeface="Century Gothic" pitchFamily="34" charset="0"/>
              </a:rPr>
              <a:t>,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000" dirty="0" smtClean="0">
                <a:latin typeface="Century Gothic" pitchFamily="34" charset="0"/>
              </a:rPr>
              <a:t>если ВН </a:t>
            </a:r>
            <a:r>
              <a:rPr lang="en-US" sz="2000" dirty="0">
                <a:latin typeface="Century Gothic" pitchFamily="34" charset="0"/>
              </a:rPr>
              <a:t>—</a:t>
            </a:r>
            <a:r>
              <a:rPr lang="ru-RU" sz="2000" dirty="0" smtClean="0">
                <a:latin typeface="Century Gothic" pitchFamily="34" charset="0"/>
              </a:rPr>
              <a:t> его высота,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000" dirty="0" smtClean="0">
                <a:latin typeface="Century Gothic" pitchFamily="34" charset="0"/>
              </a:rPr>
              <a:t>площадь параллелограмма равна 120 м</a:t>
            </a:r>
            <a:r>
              <a:rPr lang="ru-RU" sz="2000" baseline="30000" dirty="0" smtClean="0">
                <a:latin typeface="Century Gothic" pitchFamily="34" charset="0"/>
              </a:rPr>
              <a:t>2</a:t>
            </a:r>
            <a:r>
              <a:rPr lang="ru-RU" sz="2000" dirty="0" smtClean="0">
                <a:latin typeface="Century Gothic" pitchFamily="34" charset="0"/>
              </a:rPr>
              <a:t>,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000" dirty="0" smtClean="0">
                <a:latin typeface="Century Gothic" pitchFamily="34" charset="0"/>
              </a:rPr>
              <a:t>АН = 6м,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en-US" sz="2000" dirty="0" smtClean="0">
                <a:latin typeface="Century Gothic" pitchFamily="34" charset="0"/>
              </a:rPr>
              <a:t>DH</a:t>
            </a:r>
            <a:r>
              <a:rPr lang="ru-RU" sz="2000" dirty="0" smtClean="0">
                <a:latin typeface="Century Gothic" pitchFamily="34" charset="0"/>
              </a:rPr>
              <a:t> = 9м.</a:t>
            </a:r>
            <a:endParaRPr sz="2000" dirty="0">
              <a:latin typeface="Century Gothic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7</a:t>
            </a:fld>
            <a:endParaRPr lang="ru"/>
          </a:p>
        </p:txBody>
      </p:sp>
      <p:sp>
        <p:nvSpPr>
          <p:cNvPr id="3" name="Параллелограмм 2"/>
          <p:cNvSpPr/>
          <p:nvPr/>
        </p:nvSpPr>
        <p:spPr>
          <a:xfrm>
            <a:off x="4594860" y="2133600"/>
            <a:ext cx="3749040" cy="1493520"/>
          </a:xfrm>
          <a:prstGeom prst="parallelogram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29100" y="3558540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А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94860" y="1764268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43900" y="1764268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С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78140" y="3627120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D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960620" y="2133600"/>
            <a:ext cx="0" cy="149352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77740" y="3562112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H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60620" y="3451860"/>
            <a:ext cx="182880" cy="1752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араллелограмм 10"/>
          <p:cNvSpPr/>
          <p:nvPr/>
        </p:nvSpPr>
        <p:spPr>
          <a:xfrm>
            <a:off x="4594860" y="2133600"/>
            <a:ext cx="3749040" cy="1493520"/>
          </a:xfrm>
          <a:prstGeom prst="parallelogram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594860" y="3811786"/>
            <a:ext cx="365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309360" y="3811786"/>
            <a:ext cx="2971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pic>
        <p:nvPicPr>
          <p:cNvPr id="5" name="Параллелограмм_повторение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726203" y="37655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4" dur="102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81" grpId="0" uiExpand="1" build="p"/>
      <p:bldP spid="3" grpId="0" animBg="1"/>
      <p:bldP spid="4" grpId="0"/>
      <p:bldP spid="7" grpId="0"/>
      <p:bldP spid="8" grpId="0"/>
      <p:bldP spid="9" grpId="0"/>
      <p:bldP spid="12" grpId="0"/>
      <p:bldP spid="10" grpId="0" animBg="1"/>
      <p:bldP spid="11" grpId="0" animBg="1"/>
      <p:bldP spid="11" grpId="1" animBg="1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veat"/>
                <a:cs typeface="Arial" pitchFamily="34" charset="0"/>
                <a:sym typeface="Caveat"/>
              </a:rPr>
              <a:t>Найдем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периметр параллелограмма</a:t>
            </a:r>
            <a:endParaRPr sz="3600" dirty="0">
              <a:solidFill>
                <a:schemeClr val="tx2">
                  <a:lumMod val="50000"/>
                </a:schemeClr>
              </a:solidFill>
              <a:latin typeface="Arial" pitchFamily="34" charset="0"/>
              <a:ea typeface="Caveat"/>
              <a:cs typeface="Arial" pitchFamily="34" charset="0"/>
              <a:sym typeface="Caveat"/>
            </a:endParaRPr>
          </a:p>
        </p:txBody>
      </p: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4865010" y="1601218"/>
            <a:ext cx="2625450" cy="16361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2000" dirty="0" smtClean="0">
                <a:latin typeface="Century Gothic" pitchFamily="34" charset="0"/>
              </a:rPr>
              <a:t>Промежуточные действия: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2000" dirty="0" smtClean="0">
                <a:latin typeface="Century Gothic" pitchFamily="34" charset="0"/>
              </a:rPr>
              <a:t>Ответ: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8</a:t>
            </a:fld>
            <a:endParaRPr lang="ru"/>
          </a:p>
        </p:txBody>
      </p:sp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7200900" y="1808312"/>
            <a:ext cx="403860" cy="4267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справка 3">
            <a:hlinkClick r:id="" action="ppaction://noaction" highlightClick="1"/>
          </p:cNvPr>
          <p:cNvSpPr/>
          <p:nvPr/>
        </p:nvSpPr>
        <p:spPr>
          <a:xfrm>
            <a:off x="7189470" y="2570646"/>
            <a:ext cx="403860" cy="45495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сведения 25">
            <a:hlinkClick r:id="" action="ppaction://noaction" highlightClick="1"/>
          </p:cNvPr>
          <p:cNvSpPr/>
          <p:nvPr/>
        </p:nvSpPr>
        <p:spPr>
          <a:xfrm>
            <a:off x="7757160" y="1808312"/>
            <a:ext cx="403860" cy="4267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сведения 26">
            <a:hlinkClick r:id="" action="ppaction://noaction" highlightClick="1"/>
          </p:cNvPr>
          <p:cNvSpPr/>
          <p:nvPr/>
        </p:nvSpPr>
        <p:spPr>
          <a:xfrm>
            <a:off x="8298180" y="1808312"/>
            <a:ext cx="403860" cy="42679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983480" y="3108960"/>
            <a:ext cx="3516630" cy="5752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AD  = AH + HD = 6 + 9 = 15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968240" y="3179988"/>
            <a:ext cx="3848100" cy="1417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S = BH · AD</a:t>
            </a:r>
          </a:p>
          <a:p>
            <a:pPr>
              <a:buNone/>
            </a:pPr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BH   = 120 : 15 = 8</a:t>
            </a:r>
          </a:p>
          <a:p>
            <a:pPr>
              <a:buNone/>
            </a:pPr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AB   = </a:t>
            </a:r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10</a:t>
            </a:r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(по т. Пифагора)</a:t>
            </a:r>
            <a:endParaRPr lang="en-US" sz="20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983480" y="3474482"/>
            <a:ext cx="3756660" cy="828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 = 2 </a:t>
            </a:r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·</a:t>
            </a:r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</a:t>
            </a:r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AB + AD</a:t>
            </a:r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)</a:t>
            </a:r>
            <a:endParaRPr lang="ru-RU" sz="20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 = </a:t>
            </a:r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</a:t>
            </a:r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·</a:t>
            </a:r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(10 + 15) </a:t>
            </a:r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= </a:t>
            </a:r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50</a:t>
            </a:r>
            <a:endParaRPr lang="ru-RU" sz="20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7696200" y="2535937"/>
            <a:ext cx="1264920" cy="48966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spcBef>
                <a:spcPct val="20000"/>
              </a:spcBef>
              <a:buClrTx/>
              <a:defRPr/>
            </a:pPr>
            <a:r>
              <a:rPr lang="ru-RU" sz="20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r>
              <a:rPr lang="en-US" sz="20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2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</a:t>
            </a:r>
            <a:r>
              <a:rPr lang="ru-RU" sz="2000" b="1" kern="1200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50</a:t>
            </a:r>
            <a:endParaRPr lang="ru-RU" sz="2000" kern="1200" dirty="0">
              <a:solidFill>
                <a:schemeClr val="bg1"/>
              </a:solidFill>
            </a:endParaRPr>
          </a:p>
        </p:txBody>
      </p:sp>
      <p:sp>
        <p:nvSpPr>
          <p:cNvPr id="32" name="Параллелограмм 31"/>
          <p:cNvSpPr/>
          <p:nvPr/>
        </p:nvSpPr>
        <p:spPr>
          <a:xfrm>
            <a:off x="457200" y="2068592"/>
            <a:ext cx="3749040" cy="1493520"/>
          </a:xfrm>
          <a:prstGeom prst="parallelogram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91440" y="3493532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А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7200" y="1699260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06240" y="1699260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С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40480" y="3562112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D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822960" y="2068592"/>
            <a:ext cx="0" cy="149352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40080" y="3497104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H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22960" y="3386852"/>
            <a:ext cx="182880" cy="1752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457200" y="3746778"/>
            <a:ext cx="365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2171700" y="3746778"/>
            <a:ext cx="2971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439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5" grpId="0" build="p"/>
      <p:bldP spid="3" grpId="0" animBg="1"/>
      <p:bldP spid="4" grpId="0" animBg="1"/>
      <p:bldP spid="26" grpId="0" animBg="1"/>
      <p:bldP spid="27" grpId="0" animBg="1"/>
      <p:bldP spid="24" grpId="0" animBg="1"/>
      <p:bldP spid="24" grpId="1" animBg="1"/>
      <p:bldP spid="25" grpId="0" animBg="1"/>
      <p:bldP spid="25" grpId="1" animBg="1"/>
      <p:bldP spid="30" grpId="0" animBg="1"/>
      <p:bldP spid="30" grpId="1" animBg="1"/>
      <p:bldP spid="64" grpId="0" animBg="1"/>
      <p:bldP spid="64" grpId="1" animBg="1"/>
      <p:bldP spid="32" grpId="0" animBg="1"/>
      <p:bldP spid="33" grpId="0"/>
      <p:bldP spid="34" grpId="0"/>
      <p:bldP spid="35" grpId="0"/>
      <p:bldP spid="36" grpId="0"/>
      <p:bldP spid="38" grpId="0"/>
      <p:bldP spid="39" grpId="0" animBg="1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>
                <a:latin typeface="Caveat"/>
                <a:ea typeface="Caveat"/>
                <a:cs typeface="Caveat"/>
                <a:sym typeface="Caveat"/>
              </a:rPr>
              <a:t>H</a:t>
            </a:r>
            <a:r>
              <a:rPr lang="ru-RU" dirty="0">
                <a:latin typeface="Caveat"/>
                <a:ea typeface="Caveat"/>
                <a:cs typeface="Caveat"/>
                <a:sym typeface="Caveat"/>
              </a:rPr>
              <a:t>омер 3</a:t>
            </a:r>
            <a:endParaRPr dirty="0"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81" name="Google Shape;81;p16"/>
          <p:cNvSpPr txBox="1">
            <a:spLocks noGrp="1"/>
          </p:cNvSpPr>
          <p:nvPr>
            <p:ph type="body" idx="1"/>
          </p:nvPr>
        </p:nvSpPr>
        <p:spPr>
          <a:xfrm>
            <a:off x="311700" y="1562100"/>
            <a:ext cx="4427940" cy="32232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2000" dirty="0" smtClean="0">
                <a:latin typeface="Century Gothic" pitchFamily="34" charset="0"/>
              </a:rPr>
              <a:t>Найдите периметр равнобедренного </a:t>
            </a:r>
            <a:r>
              <a:rPr lang="en-US" sz="2000" dirty="0" smtClean="0"/>
              <a:t>∆</a:t>
            </a:r>
            <a:r>
              <a:rPr lang="en-US" sz="2000" dirty="0" smtClean="0">
                <a:latin typeface="Century Gothic" pitchFamily="34" charset="0"/>
              </a:rPr>
              <a:t>ABC</a:t>
            </a:r>
            <a:r>
              <a:rPr lang="ru-RU" sz="2000" dirty="0" smtClean="0">
                <a:latin typeface="Century Gothic" pitchFamily="34" charset="0"/>
              </a:rPr>
              <a:t>,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000" dirty="0" smtClean="0">
                <a:latin typeface="Century Gothic" pitchFamily="34" charset="0"/>
              </a:rPr>
              <a:t>если его основание равно 30,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000" dirty="0" smtClean="0">
                <a:latin typeface="Century Gothic" pitchFamily="34" charset="0"/>
              </a:rPr>
              <a:t>а его боковая сторона равна 17.</a:t>
            </a:r>
            <a:endParaRPr sz="2000" dirty="0">
              <a:latin typeface="Century Gothic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9</a:t>
            </a:fld>
            <a:endParaRPr lang="ru"/>
          </a:p>
        </p:txBody>
      </p:sp>
      <p:sp>
        <p:nvSpPr>
          <p:cNvPr id="4" name="TextBox 3"/>
          <p:cNvSpPr txBox="1"/>
          <p:nvPr/>
        </p:nvSpPr>
        <p:spPr>
          <a:xfrm>
            <a:off x="5196840" y="3927872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А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94120" y="1133594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91400" y="3927872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С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562600" y="1502926"/>
            <a:ext cx="1828800" cy="242494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>
            <a:stCxn id="5" idx="2"/>
            <a:endCxn id="5" idx="4"/>
          </p:cNvCxnSpPr>
          <p:nvPr/>
        </p:nvCxnSpPr>
        <p:spPr>
          <a:xfrm>
            <a:off x="5562600" y="3927872"/>
            <a:ext cx="18288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94120" y="4046220"/>
            <a:ext cx="487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30</a:t>
            </a:r>
            <a:endParaRPr lang="ru-RU" dirty="0"/>
          </a:p>
        </p:txBody>
      </p:sp>
      <p:cxnSp>
        <p:nvCxnSpPr>
          <p:cNvPr id="19" name="Прямая соединительная линия 18"/>
          <p:cNvCxnSpPr>
            <a:stCxn id="5" idx="0"/>
          </p:cNvCxnSpPr>
          <p:nvPr/>
        </p:nvCxnSpPr>
        <p:spPr>
          <a:xfrm>
            <a:off x="6477000" y="1502926"/>
            <a:ext cx="914400" cy="2424946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048500" y="2511445"/>
            <a:ext cx="579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17</a:t>
            </a:r>
            <a:endParaRPr lang="ru-RU" dirty="0"/>
          </a:p>
        </p:txBody>
      </p:sp>
      <p:pic>
        <p:nvPicPr>
          <p:cNvPr id="3" name="Треугольник_повторение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763986" y="39941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16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167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6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81" grpId="0" uiExpand="1" build="p"/>
      <p:bldP spid="4" grpId="0" uiExpand="1"/>
      <p:bldP spid="7" grpId="0" uiExpand="1"/>
      <p:bldP spid="8" grpId="0" uiExpand="1"/>
      <p:bldP spid="5" grpId="0" animBg="1"/>
      <p:bldP spid="17" grpId="0"/>
      <p:bldP spid="20" grpId="0"/>
    </p:bldLst>
  </p:timing>
</p:sld>
</file>

<file path=ppt/theme/theme1.xml><?xml version="1.0" encoding="utf-8"?>
<a:theme xmlns:a="http://schemas.openxmlformats.org/drawingml/2006/main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766</Words>
  <Application>Microsoft Office PowerPoint</Application>
  <PresentationFormat>Экран (16:9)</PresentationFormat>
  <Paragraphs>204</Paragraphs>
  <Slides>12</Slides>
  <Notes>12</Notes>
  <HiddenSlides>0</HiddenSlides>
  <MMClips>4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  <vt:variant>
        <vt:lpstr>Произвольные показы</vt:lpstr>
      </vt:variant>
      <vt:variant>
        <vt:i4>2</vt:i4>
      </vt:variant>
    </vt:vector>
  </HeadingPairs>
  <TitlesOfParts>
    <vt:vector size="22" baseType="lpstr">
      <vt:lpstr>Arial</vt:lpstr>
      <vt:lpstr>Economica</vt:lpstr>
      <vt:lpstr>Century Gothic</vt:lpstr>
      <vt:lpstr>Caveat</vt:lpstr>
      <vt:lpstr>Cambria Math</vt:lpstr>
      <vt:lpstr>Comfortaa</vt:lpstr>
      <vt:lpstr>Open Sans</vt:lpstr>
      <vt:lpstr>Luxe</vt:lpstr>
      <vt:lpstr>Теорема  Пифагора</vt:lpstr>
      <vt:lpstr>Hомер 1</vt:lpstr>
      <vt:lpstr>Найдем большее основание трапеции</vt:lpstr>
      <vt:lpstr>Найдем площадь ∆ACD</vt:lpstr>
      <vt:lpstr>Найдем площадь четырехугольника ABCM</vt:lpstr>
      <vt:lpstr>Найдем площадь трапеции ABCH</vt:lpstr>
      <vt:lpstr>Hомер 2</vt:lpstr>
      <vt:lpstr>Найдем периметр параллелограмма</vt:lpstr>
      <vt:lpstr>Hомер 3</vt:lpstr>
      <vt:lpstr>Найдем периметр равнобедренного ∆ABC</vt:lpstr>
      <vt:lpstr>Hомер 4</vt:lpstr>
      <vt:lpstr>Найдем длину отрезка МК</vt:lpstr>
      <vt:lpstr>Общеобразовательный класс</vt:lpstr>
      <vt:lpstr>ФизМат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Теорема Пифагора</dc:title>
  <dc:creator>Анастасия Дядюк</dc:creator>
  <cp:lastModifiedBy>Анастасия Дядюк</cp:lastModifiedBy>
  <cp:revision>56</cp:revision>
  <dcterms:modified xsi:type="dcterms:W3CDTF">2022-12-07T20:44:13Z</dcterms:modified>
</cp:coreProperties>
</file>