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6" r:id="rId9"/>
    <p:sldId id="267" r:id="rId10"/>
    <p:sldId id="269" r:id="rId11"/>
    <p:sldId id="275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966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39EBC-D847-4F37-B880-FA0B4C7BE7AC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FF326-EB1B-467F-BE4D-44F8FB2E10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7412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FF326-EB1B-467F-BE4D-44F8FB2E105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2E387-F006-4272-BCF8-AEE79DE47B4B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2EFBC-1264-4B5C-BF40-6B510B86C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нстанкевич\Downloads\фон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131873" cy="71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5992"/>
            <a:ext cx="7772400" cy="1428759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ТРИЗ технологии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средство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повышения качества дошкольного образования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: Сыпко Оксана Викторовна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76456" y="6572272"/>
            <a:ext cx="45719" cy="146648"/>
          </a:xfrm>
        </p:spPr>
        <p:txBody>
          <a:bodyPr>
            <a:normAutofit fontScale="25000" lnSpcReduction="20000"/>
          </a:bodyPr>
          <a:lstStyle/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0"/>
            <a:ext cx="7500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« Детский сад № 119»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71736" y="214290"/>
            <a:ext cx="41134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Кто-кто в теремочке живет?</a:t>
            </a:r>
            <a:endParaRPr lang="ru-RU" altLang="ru-RU" sz="2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928670"/>
            <a:ext cx="8215370" cy="448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defRPr/>
            </a:pPr>
            <a:r>
              <a:rPr lang="ru-RU" altLang="ru-RU" sz="1400" b="1" i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1400" b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1400" b="1" kern="0" dirty="0" smtClean="0">
                <a:solidFill>
                  <a:srgbClr val="00004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научить ребенка элементам анализа, побудить его замечать общие признаки путем их сравнения. 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altLang="ru-RU" sz="1400" b="1" i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Вступление:</a:t>
            </a: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вспомнить вместе с детьми сказку "Теремок" и предложить разыграть ее так, как это делают в стране Перевертышей.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altLang="ru-RU" sz="1400" b="1" i="1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altLang="ru-RU" sz="1400" b="1" i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каждый ребенок с закрытыми глазами вытягивает свой рисунок и играет за нарисованный предмет. Ведущий выбирает хозяина теремка - короля Перевертышей, который созвал своих друзей на пир. Персонажи по очереди подходят к теремку. Первый приглашенный задает вопрос: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Тук, тук, кто в теремочке живет? 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Я - ... (называет себя, например, цветок). А ты кто?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А я - ... (называет себя, например, груша). Пустишь меня в теремок? </a:t>
            </a:r>
          </a:p>
          <a:p>
            <a:pPr algn="just" eaLnBrk="0" hangingPunct="0">
              <a:spcBef>
                <a:spcPct val="20000"/>
              </a:spcBef>
              <a:buFontTx/>
              <a:buChar char="-"/>
              <a:defRPr/>
            </a:pP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Пущу, если скажешь, чем ты на меня похож.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Гость внимательно сравнивает два рисунка и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называет найденные общие моменты. 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Например, он может сказать, что и у цветка, и у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груши есть веточка. После этого первый 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 заходит в теремок, а к хозяину</a:t>
            </a:r>
          </a:p>
          <a:p>
            <a:pPr algn="just" eaLnBrk="0" hangingPunct="0">
              <a:spcBef>
                <a:spcPct val="20000"/>
              </a:spcBef>
              <a:defRPr/>
            </a:pPr>
            <a:r>
              <a:rPr lang="ru-RU" altLang="ru-RU" sz="14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уже стучится следующий гость.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90228" y="6309320"/>
            <a:ext cx="536104" cy="625624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1472" y="335846"/>
            <a:ext cx="785818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"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Хорошо-плохо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endParaRPr lang="ru-RU" sz="2800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выделять в предметах и объектах окружающего мира положительные и отрицательные стороны. Правила игры: Ведущим называется любой объект или в старшем дошкольном возрасте система, явление, у которых определяются положительные и отрицательные свойства.                                                                                                                                                       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В: Съесть конфету – хорошо. Почему?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Потому, что она сладкая.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Съесть конфету – плохо. Почему? 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Могут заболеть зубы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вопросы задаются по принципу: "что-то хорошо – почему?", "что-то плохо – почему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?".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32440" y="6093296"/>
            <a:ext cx="536104" cy="622920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4818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Констанкевич\Downloads\фон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57224" y="1428736"/>
            <a:ext cx="750099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Уважаемые педагоги! 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хотите идти на работу как на праздник;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если вам нравится, когда глаза детей блестят;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хотите получать от каждого занятия максимум удовольствия;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желаете общаться с умными, думающими детьми;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 хотите получить ключи к творчеству, сочинительству, займитесь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ТРИЗом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31898" y="6130214"/>
            <a:ext cx="824136" cy="694928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Констанкевич\Downloads\фон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9595" y="-16455"/>
            <a:ext cx="9233595" cy="687445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786874" cy="635798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Творческих ВАМ успехов!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024" y="20176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5984" y="928670"/>
            <a:ext cx="4739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kern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altLang="ru-RU" sz="2800" b="1" i="1" dirty="0">
                <a:solidFill>
                  <a:srgbClr val="C00000"/>
                </a:solidFill>
                <a:latin typeface="Arial" charset="0"/>
              </a:rPr>
              <a:t/>
            </a:r>
            <a:br>
              <a:rPr lang="ru-RU" altLang="ru-RU" sz="2800" b="1" i="1" dirty="0">
                <a:solidFill>
                  <a:srgbClr val="C00000"/>
                </a:solidFill>
                <a:latin typeface="Arial" charset="0"/>
              </a:rPr>
            </a:br>
            <a:endParaRPr lang="ru-RU" sz="2800" i="1" dirty="0">
              <a:solidFill>
                <a:srgbClr val="C00000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1928802"/>
            <a:ext cx="721523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eaLnBrk="0" hangingPunct="0">
              <a:defRPr/>
            </a:pPr>
            <a:r>
              <a:rPr lang="ru-RU" altLang="ru-RU" sz="2000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4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kern="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дошкольном возрасте процесс познания у ребенка происходит эмоционально-практическим путем. </a:t>
            </a:r>
            <a:endParaRPr lang="ru-RU" altLang="ru-RU" b="1" kern="0" dirty="0" smtClean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 eaLnBrk="0" hangingPunct="0">
              <a:defRPr/>
            </a:pPr>
            <a:r>
              <a:rPr lang="ru-RU" altLang="ru-RU" b="1" kern="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altLang="ru-RU" b="1" kern="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Ребенок стремится к активной деятельности, и важно не дать этому стремлению угаснуть, </a:t>
            </a:r>
            <a:r>
              <a:rPr lang="ru-RU" altLang="ru-RU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 способствовать </a:t>
            </a:r>
            <a:r>
              <a:rPr lang="ru-RU" altLang="ru-RU" b="1" kern="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его дальнейшему развитию. Чем полнее и разнообразнее детская </a:t>
            </a:r>
            <a:r>
              <a:rPr lang="ru-RU" altLang="ru-RU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деятельность, </a:t>
            </a:r>
            <a:r>
              <a:rPr lang="ru-RU" altLang="ru-RU" b="1" kern="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тем успешнее идет его развитие, реализуются потенциальные возможности и первые творческие проявления. Поэтому </a:t>
            </a:r>
            <a:r>
              <a:rPr lang="ru-RU" altLang="ru-RU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важным считаю </a:t>
            </a:r>
            <a:r>
              <a:rPr lang="ru-RU" altLang="ru-RU" b="1" kern="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ru-RU" altLang="ru-RU" b="1" kern="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altLang="ru-RU" b="1" kern="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енение </a:t>
            </a:r>
            <a:r>
              <a:rPr lang="ru-RU" altLang="ru-RU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методов и приёмов ТРИЗ.</a:t>
            </a:r>
            <a:endParaRPr lang="ru-RU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52549" y="6309320"/>
            <a:ext cx="464096" cy="481608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7751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297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85786" y="1714488"/>
            <a:ext cx="7500990" cy="3416320"/>
          </a:xfrm>
          <a:prstGeom prst="rect">
            <a:avLst/>
          </a:prstGeom>
        </p:spPr>
        <p:txBody>
          <a:bodyPr wrap="square" anchor="ctr" anchorCtr="1">
            <a:spAutoFit/>
          </a:bodyPr>
          <a:lstStyle/>
          <a:p>
            <a:pPr lvl="1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1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ТРИЗ в детском саду способствует развитию, с одной стороны таких качеств как мышления,  гибкость, подвижность,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системность, поисковой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активности, стремления к новизне, развитие речи 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 воображения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Основная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использования ТРИЗ - технологии – это привить ребенку радость творческих открытий.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0452" y="6237312"/>
            <a:ext cx="464096" cy="553616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857232"/>
            <a:ext cx="65008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ТРИЗ — теория решения изобретательских задач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18473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 rot="10800000" flipV="1">
            <a:off x="1285852" y="1438342"/>
            <a:ext cx="68580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ТРИЗ для дошкольников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система коллективных игр, занятий, призванных не изменять основную программу, а максимально увеличить её эффективность.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71174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Констанкевич\Downloads\фон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9595" y="-16455"/>
            <a:ext cx="9233595" cy="6874455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928670"/>
            <a:ext cx="3743325" cy="518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860032" y="2000240"/>
            <a:ext cx="38164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ТРИЗ -теория решения изобретательских задач,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разработана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1946 году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Генрихом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Сауловичем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Альтшуллером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8649189" y="6143644"/>
            <a:ext cx="66215" cy="93668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928670"/>
            <a:ext cx="3743325" cy="518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99792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28662" y="928670"/>
            <a:ext cx="7286676" cy="3365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Этапы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решения 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тризовских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задач</a:t>
            </a:r>
          </a:p>
          <a:p>
            <a:pPr marL="342900" lvl="0" indent="-342900" algn="just" eaLnBrk="0" fontAlgn="base" hangingPunct="0">
              <a:spcAft>
                <a:spcPts val="0"/>
              </a:spcAft>
              <a:buClr>
                <a:srgbClr val="000000"/>
              </a:buClr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Научить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находить и различать противоречия, которые окружают детей повсюду. (Что общего между цветком и деревом?).</a:t>
            </a:r>
          </a:p>
          <a:p>
            <a:pPr marL="342900" lvl="0" indent="-342900" algn="just" eaLnBrk="0" fontAlgn="base" hangingPunct="0">
              <a:spcAft>
                <a:spcPts val="0"/>
              </a:spcAft>
              <a:buClr>
                <a:srgbClr val="000000"/>
              </a:buClr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 Учить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детей фантазировать, изобретать.</a:t>
            </a:r>
          </a:p>
          <a:p>
            <a:pPr marL="342900" lvl="0" indent="-342900" algn="just" eaLnBrk="0" fontAlgn="base" hangingPunct="0">
              <a:spcAft>
                <a:spcPts val="0"/>
              </a:spcAft>
              <a:buClr>
                <a:srgbClr val="000000"/>
              </a:buClr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 Решение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сказочных задач и придумывание разных сказок с помощью специальных методов ТРИЗ. (Вас поймала Баба Яга и хочет съесть. Что делать?).</a:t>
            </a:r>
          </a:p>
          <a:p>
            <a:pPr marL="342900" lvl="0" indent="-342900" algn="just" eaLnBrk="0" fontAlgn="base" hangingPunct="0">
              <a:spcAft>
                <a:spcPts val="0"/>
              </a:spcAft>
              <a:buClr>
                <a:srgbClr val="000000"/>
              </a:buClr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4. Ребенок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применяет полученные знания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используя нестандартные, оригинальные решения проблем, учится находить выход из любой сложной ситуации.</a:t>
            </a:r>
          </a:p>
          <a:p>
            <a:pPr fontAlgn="base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ea typeface="Calibri"/>
                <a:cs typeface="Times New Roman"/>
              </a:rPr>
              <a:t> </a:t>
            </a:r>
            <a:endParaRPr lang="ru-RU" dirty="0"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60432" y="6307088"/>
            <a:ext cx="608112" cy="550912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2559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559050"/>
            <a:ext cx="2895600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744" y="428604"/>
            <a:ext cx="1957387" cy="137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6933" y="5157192"/>
            <a:ext cx="2243137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1071546"/>
            <a:ext cx="221798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1071546"/>
            <a:ext cx="2232248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924944"/>
            <a:ext cx="2243137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63825"/>
            <a:ext cx="2030413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5337" y="4715425"/>
            <a:ext cx="202406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448" y="4724883"/>
            <a:ext cx="21701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18190" y="6093296"/>
            <a:ext cx="392088" cy="622920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1528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57224" y="548680"/>
            <a:ext cx="76032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противоречий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Активизация интереса,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Систематизация знаний,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Формирование понятий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относительности.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Дождь: почему хорошо, почему плохо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?)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</a:t>
            </a:r>
            <a:r>
              <a:rPr lang="ru-RU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эмпатии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способности представить себя на месте другого человека или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 (дети собрались мыть  руки, спрашиваем, что чувствует мыло?)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«Сравнение живых и неживых объектов»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видеть общее и различие ; развивать память, мы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шление, воображение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Заяц нарисованный и живой. Заяц 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  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т.д.)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43262" y="6165304"/>
            <a:ext cx="580208" cy="550912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056288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95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28662" y="1071546"/>
            <a:ext cx="714380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дает ТРИЗ детям?</a:t>
            </a:r>
          </a:p>
          <a:p>
            <a:pPr algn="ctr"/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начнут  рассуждать, выдвигать идеи, расширится круг обсуждаемых тем, они станут увереннее. Больше фантазируют, придумывают, сочиняют. Добывают знания через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«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фокусы», опыты. 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ТРИЗ способствует преодолению застенчивости, замкнутости, робости; маленький человек учится отстаивать свою точку зрения, а попадая в трудные ситуации самостоятельно находить оригинальные решения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460432" y="6237312"/>
            <a:ext cx="536104" cy="550912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5177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034" y="428604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i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Программа ТРИЗ для дошкольников – это  система коллективных игр и занятий с детьми</a:t>
            </a:r>
            <a:endParaRPr lang="ru-RU" sz="2000" i="1" kern="0" dirty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 bwMode="auto">
          <a:xfrm>
            <a:off x="3571868" y="5214950"/>
            <a:ext cx="2286016" cy="1323975"/>
          </a:xfrm>
          <a:prstGeom prst="ellipse">
            <a:avLst/>
          </a:prstGeom>
          <a:solidFill>
            <a:srgbClr val="000066">
              <a:lumMod val="60000"/>
              <a:lumOff val="40000"/>
            </a:srgbClr>
          </a:solidFill>
          <a:ln w="9525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E1F4FF"/>
                </a:solidFill>
                <a:latin typeface="Times New Roman" pitchFamily="18" charset="0"/>
                <a:cs typeface="Times New Roman" pitchFamily="18" charset="0"/>
              </a:rPr>
              <a:t>Игры с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E1F4FF"/>
                </a:solidFill>
                <a:latin typeface="Times New Roman" pitchFamily="18" charset="0"/>
                <a:cs typeface="Times New Roman" pitchFamily="18" charset="0"/>
              </a:rPr>
              <a:t>элементами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rgbClr val="E1F4FF"/>
                </a:solidFill>
                <a:latin typeface="Times New Roman" pitchFamily="18" charset="0"/>
                <a:cs typeface="Times New Roman" pitchFamily="18" charset="0"/>
              </a:rPr>
              <a:t>ТРИЗ</a:t>
            </a:r>
          </a:p>
        </p:txBody>
      </p:sp>
      <p:sp>
        <p:nvSpPr>
          <p:cNvPr id="5" name="Скругленный прямоугольник 15"/>
          <p:cNvSpPr>
            <a:spLocks noChangeArrowheads="1"/>
          </p:cNvSpPr>
          <p:nvPr/>
        </p:nvSpPr>
        <p:spPr bwMode="auto">
          <a:xfrm>
            <a:off x="1285852" y="5143512"/>
            <a:ext cx="2208212" cy="503237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«Теремок»</a:t>
            </a:r>
          </a:p>
        </p:txBody>
      </p:sp>
      <p:sp>
        <p:nvSpPr>
          <p:cNvPr id="6" name="Скругленный прямоугольник 6"/>
          <p:cNvSpPr>
            <a:spLocks noChangeArrowheads="1"/>
          </p:cNvSpPr>
          <p:nvPr/>
        </p:nvSpPr>
        <p:spPr bwMode="auto">
          <a:xfrm>
            <a:off x="1024308" y="4317967"/>
            <a:ext cx="2853530" cy="487363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«Фантазия»</a:t>
            </a:r>
          </a:p>
        </p:txBody>
      </p:sp>
      <p:sp>
        <p:nvSpPr>
          <p:cNvPr id="7" name="Скругленный прямоугольник 11"/>
          <p:cNvSpPr>
            <a:spLocks noChangeArrowheads="1"/>
          </p:cNvSpPr>
          <p:nvPr/>
        </p:nvSpPr>
        <p:spPr bwMode="auto">
          <a:xfrm>
            <a:off x="1429856" y="3659850"/>
            <a:ext cx="2308225" cy="4191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«Что из чего?»</a:t>
            </a:r>
          </a:p>
        </p:txBody>
      </p:sp>
      <p:sp>
        <p:nvSpPr>
          <p:cNvPr id="9" name="Скругленный прямоугольник 12"/>
          <p:cNvSpPr>
            <a:spLocks noChangeArrowheads="1"/>
          </p:cNvSpPr>
          <p:nvPr/>
        </p:nvSpPr>
        <p:spPr bwMode="auto">
          <a:xfrm>
            <a:off x="857224" y="2857496"/>
            <a:ext cx="2952750" cy="503237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«Что-то часть чего-то»</a:t>
            </a: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1071538" y="2071678"/>
            <a:ext cx="2668588" cy="52705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«Сказка наизнанку»</a:t>
            </a:r>
          </a:p>
        </p:txBody>
      </p:sp>
      <p:sp>
        <p:nvSpPr>
          <p:cNvPr id="11" name="Скругленный прямоугольник 13"/>
          <p:cNvSpPr>
            <a:spLocks noChangeArrowheads="1"/>
          </p:cNvSpPr>
          <p:nvPr/>
        </p:nvSpPr>
        <p:spPr bwMode="auto">
          <a:xfrm>
            <a:off x="785786" y="1500174"/>
            <a:ext cx="3330575" cy="43497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«Угадай, что я загадала»</a:t>
            </a:r>
          </a:p>
        </p:txBody>
      </p:sp>
      <p:sp>
        <p:nvSpPr>
          <p:cNvPr id="12" name="Скругленный прямоугольник 17"/>
          <p:cNvSpPr>
            <a:spLocks noChangeArrowheads="1"/>
          </p:cNvSpPr>
          <p:nvPr/>
        </p:nvSpPr>
        <p:spPr bwMode="auto">
          <a:xfrm>
            <a:off x="6000760" y="5143512"/>
            <a:ext cx="2160588" cy="50482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«Перевертыши»</a:t>
            </a:r>
          </a:p>
        </p:txBody>
      </p:sp>
      <p:sp>
        <p:nvSpPr>
          <p:cNvPr id="13" name="Скругленный прямоугольник 14"/>
          <p:cNvSpPr>
            <a:spLocks noChangeArrowheads="1"/>
          </p:cNvSpPr>
          <p:nvPr/>
        </p:nvSpPr>
        <p:spPr bwMode="auto">
          <a:xfrm>
            <a:off x="5715008" y="4357694"/>
            <a:ext cx="2817432" cy="47942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«Цепочка»</a:t>
            </a:r>
          </a:p>
        </p:txBody>
      </p:sp>
      <p:sp>
        <p:nvSpPr>
          <p:cNvPr id="14" name="Скругленный прямоугольник 8"/>
          <p:cNvSpPr>
            <a:spLocks noChangeArrowheads="1"/>
          </p:cNvSpPr>
          <p:nvPr/>
        </p:nvSpPr>
        <p:spPr bwMode="auto">
          <a:xfrm>
            <a:off x="6072198" y="3643314"/>
            <a:ext cx="2057400" cy="469900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«Найди друзей»</a:t>
            </a:r>
          </a:p>
        </p:txBody>
      </p:sp>
      <p:sp>
        <p:nvSpPr>
          <p:cNvPr id="15" name="Скругленный прямоугольник 7"/>
          <p:cNvSpPr>
            <a:spLocks noChangeArrowheads="1"/>
          </p:cNvSpPr>
          <p:nvPr/>
        </p:nvSpPr>
        <p:spPr bwMode="auto">
          <a:xfrm>
            <a:off x="5500694" y="2928934"/>
            <a:ext cx="2879725" cy="423863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      «Плохо-хорошо»</a:t>
            </a:r>
          </a:p>
        </p:txBody>
      </p:sp>
      <p:sp>
        <p:nvSpPr>
          <p:cNvPr id="16" name="Скругленный прямоугольник 10"/>
          <p:cNvSpPr>
            <a:spLocks noChangeArrowheads="1"/>
          </p:cNvSpPr>
          <p:nvPr/>
        </p:nvSpPr>
        <p:spPr bwMode="auto">
          <a:xfrm>
            <a:off x="5715008" y="2143116"/>
            <a:ext cx="2546350" cy="50482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«На что похоже?»</a:t>
            </a:r>
          </a:p>
        </p:txBody>
      </p:sp>
      <p:sp>
        <p:nvSpPr>
          <p:cNvPr id="17" name="Скругленный прямоугольник 16"/>
          <p:cNvSpPr>
            <a:spLocks noChangeArrowheads="1"/>
          </p:cNvSpPr>
          <p:nvPr/>
        </p:nvSpPr>
        <p:spPr bwMode="auto">
          <a:xfrm>
            <a:off x="5357818" y="1500174"/>
            <a:ext cx="3297238" cy="434975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9525" algn="ctr">
            <a:solidFill>
              <a:srgbClr val="000066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kern="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«Чем был – чем стал»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8447352" y="6303178"/>
            <a:ext cx="536104" cy="471494"/>
          </a:xfrm>
        </p:spPr>
        <p:txBody>
          <a:bodyPr>
            <a:normAutofit/>
          </a:bodyPr>
          <a:lstStyle/>
          <a:p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5781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590</Words>
  <Application>Microsoft Office PowerPoint</Application>
  <PresentationFormat>Экран (4:3)</PresentationFormat>
  <Paragraphs>87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 Использование ТРИЗ технологии как средство повышения качества дошкольного образования                 Подготовила : Сыпко Оксана Викторовна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 «Использование ТРИЗ технологии в воспитательно-образовательном процессе  ДОУ»                 Подготовила : Карамова Э.Р.                                            Воспитатель первой квалификационной категории.</dc:title>
  <dc:creator>Эльфиза</dc:creator>
  <cp:lastModifiedBy>User</cp:lastModifiedBy>
  <cp:revision>7</cp:revision>
  <dcterms:created xsi:type="dcterms:W3CDTF">2018-04-01T09:44:15Z</dcterms:created>
  <dcterms:modified xsi:type="dcterms:W3CDTF">2022-12-07T11:49:01Z</dcterms:modified>
</cp:coreProperties>
</file>