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27"/>
  </p:notesMasterIdLst>
  <p:sldIdLst>
    <p:sldId id="256" r:id="rId2"/>
    <p:sldId id="257" r:id="rId3"/>
    <p:sldId id="258" r:id="rId4"/>
    <p:sldId id="279" r:id="rId5"/>
    <p:sldId id="281" r:id="rId6"/>
    <p:sldId id="280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69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CC"/>
    <a:srgbClr val="FF33CC"/>
    <a:srgbClr val="FF0066"/>
    <a:srgbClr val="0000CC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E236-C598-4F13-BB2C-904856057DE3}" type="datetimeFigureOut">
              <a:rPr lang="ru-RU" smtClean="0"/>
              <a:pPr/>
              <a:t>30.06.2021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5CA97-0AEE-421C-B21C-F485CD77A1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9412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5CA97-0AEE-421C-B21C-F485CD77A1FF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9048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FE8D093-EE1E-452E-8D76-D86182CB40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D6939-757C-46E4-AC78-6588972EC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F1C66-8319-4032-AF76-B7E184B19E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DF6EA9F-B986-4916-BC1D-AF6714E3E9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7881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D73D566-60DA-4F6D-9461-F83B94B4479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0416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896515E-FCAD-40A7-90B7-55D4326190B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0576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3E507F9-2BE4-4D96-8283-39B599BB14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22665-5ABE-43E0-BC32-7764355754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4710F-D2FC-4212-91DD-0AB0E735E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D76D39F-EEA7-4779-BFE6-AC44DA9722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69F2F-6B68-4E74-8A6C-37DCB9BCA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CF280-858D-4B56-A4D3-37163DD4D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C691-F6CB-4794-B1AB-AD31D0280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F20D9-F418-40C7-A1F3-12C429C311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355C577-85D5-489D-B7B2-840CFACCB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692696"/>
            <a:ext cx="8108950" cy="2544763"/>
          </a:xfrm>
        </p:spPr>
        <p:txBody>
          <a:bodyPr>
            <a:normAutofit fontScale="90000"/>
          </a:bodyPr>
          <a:lstStyle/>
          <a:p>
            <a:r>
              <a:rPr lang="ru-RU" sz="5900" dirty="0" smtClean="0">
                <a:latin typeface="+mn-lt"/>
              </a:rPr>
              <a:t>Театрализованная деятельность</a:t>
            </a:r>
            <a:r>
              <a:rPr lang="ru-RU" dirty="0" smtClean="0">
                <a:latin typeface="+mn-lt"/>
              </a:rPr>
              <a:t>– как современная педагогическая технология</a:t>
            </a:r>
            <a:endParaRPr lang="ru-RU" dirty="0">
              <a:latin typeface="+mn-lt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584" y="4509120"/>
            <a:ext cx="7448550" cy="1296144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Подготовила:</a:t>
            </a:r>
          </a:p>
          <a:p>
            <a:r>
              <a:rPr lang="ru-RU" sz="2400" dirty="0">
                <a:solidFill>
                  <a:schemeClr val="tx1"/>
                </a:solidFill>
                <a:effectLst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effectLst/>
              </a:rPr>
              <a:t>Сыпко О.В.</a:t>
            </a:r>
            <a:endParaRPr lang="ru-RU" sz="2800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800" dirty="0">
              <a:solidFill>
                <a:srgbClr val="FF0066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333375"/>
            <a:ext cx="4100512" cy="6191250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ru-RU" sz="2800"/>
              <a:t>   </a:t>
            </a:r>
            <a:r>
              <a:rPr lang="ru-RU" b="1">
                <a:solidFill>
                  <a:srgbClr val="000000"/>
                </a:solidFill>
                <a:latin typeface="Georgia" pitchFamily="18" charset="0"/>
              </a:rPr>
              <a:t>Действуя с различными картинками, у ребенка развивается мелкая моторика рук, что способствует более успешному и эффективному развитию речи.</a:t>
            </a:r>
          </a:p>
          <a:p>
            <a:endParaRPr lang="ru-RU" b="1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34823" name="Picture 7" descr="984124_44116nothumb50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2828" y="1600200"/>
            <a:ext cx="2989344" cy="2151063"/>
          </a:xfrm>
          <a:prstGeom prst="rect">
            <a:avLst/>
          </a:prstGeom>
          <a:ln w="57150">
            <a:solidFill>
              <a:srgbClr val="FF33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804862"/>
          </a:xfrm>
        </p:spPr>
        <p:txBody>
          <a:bodyPr/>
          <a:lstStyle/>
          <a:p>
            <a:r>
              <a:rPr lang="ru-RU" b="1">
                <a:solidFill>
                  <a:srgbClr val="0000CC"/>
                </a:solidFill>
                <a:latin typeface="Georgia" pitchFamily="18" charset="0"/>
              </a:rPr>
              <a:t>Вязаный театр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908050"/>
            <a:ext cx="4316412" cy="5689600"/>
          </a:xfrm>
        </p:spPr>
        <p:txBody>
          <a:bodyPr>
            <a:normAutofit lnSpcReduction="10000"/>
          </a:bodyPr>
          <a:lstStyle/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Развивает моторно-двигательную, зрительную, слуховую координацию;</a:t>
            </a:r>
          </a:p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Формирует творческие способности, артистизм;</a:t>
            </a:r>
          </a:p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Обогащает пассивный и активный словарь</a:t>
            </a:r>
          </a:p>
        </p:txBody>
      </p:sp>
      <p:pic>
        <p:nvPicPr>
          <p:cNvPr id="36874" name="Picture 10" descr="1274668310_0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63315" y="1600200"/>
            <a:ext cx="3008370" cy="2151063"/>
          </a:xfrm>
          <a:prstGeom prst="rect">
            <a:avLst/>
          </a:prstGeom>
          <a:ln w="57150">
            <a:solidFill>
              <a:srgbClr val="FF33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165225"/>
          </a:xfrm>
        </p:spPr>
        <p:txBody>
          <a:bodyPr>
            <a:normAutofit fontScale="90000"/>
          </a:bodyPr>
          <a:lstStyle/>
          <a:p>
            <a:r>
              <a:rPr lang="ru-RU" sz="4000" b="1">
                <a:solidFill>
                  <a:srgbClr val="0000CC"/>
                </a:solidFill>
                <a:latin typeface="Georgia" pitchFamily="18" charset="0"/>
              </a:rPr>
              <a:t>Конусный, настольный театр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52513"/>
            <a:ext cx="4038600" cy="5003800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Помогает учить детей координировать движения рук и глаз;</a:t>
            </a:r>
          </a:p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Сопровождать движения пальцев речью;</a:t>
            </a:r>
          </a:p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Побуждает выражать свои эмоции посредством мимики и речи.</a:t>
            </a:r>
          </a:p>
        </p:txBody>
      </p:sp>
      <p:pic>
        <p:nvPicPr>
          <p:cNvPr id="12" name="Picture 2" descr="D:\рабочий стол\театр\4f79c28c169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984" y="1556792"/>
            <a:ext cx="3970622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877887"/>
          </a:xfrm>
        </p:spPr>
        <p:txBody>
          <a:bodyPr/>
          <a:lstStyle/>
          <a:p>
            <a:r>
              <a:rPr lang="ru-RU" b="1">
                <a:solidFill>
                  <a:srgbClr val="0000CC"/>
                </a:solidFill>
                <a:latin typeface="Georgia" pitchFamily="18" charset="0"/>
              </a:rPr>
              <a:t>Театр-топотушки</a:t>
            </a:r>
          </a:p>
        </p:txBody>
      </p:sp>
      <p:pic>
        <p:nvPicPr>
          <p:cNvPr id="41992" name="Picture 8" descr="avgust_2011_02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23850" y="1052513"/>
            <a:ext cx="3589338" cy="2698750"/>
          </a:xfrm>
          <a:prstGeom prst="rect">
            <a:avLst/>
          </a:prstGeom>
          <a:ln w="57150">
            <a:solidFill>
              <a:srgbClr val="FFFF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990" name="Picture 6" descr="avgust_2011_02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4440" y="3903663"/>
            <a:ext cx="2904120" cy="2152650"/>
          </a:xfrm>
          <a:prstGeom prst="rect">
            <a:avLst/>
          </a:prstGeom>
          <a:ln w="57150">
            <a:solidFill>
              <a:srgbClr val="FF33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988" name="Rectangle 4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981075"/>
            <a:ext cx="4038600" cy="5075238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Помогает расширять словарный запас, подключая слуховое и тактильное восприятие;</a:t>
            </a:r>
          </a:p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Знакомит с народным творчеством;</a:t>
            </a:r>
          </a:p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Обучает навыкам общения, игры, счета.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877887"/>
          </a:xfrm>
        </p:spPr>
        <p:txBody>
          <a:bodyPr/>
          <a:lstStyle/>
          <a:p>
            <a:r>
              <a:rPr lang="ru-RU" b="1">
                <a:solidFill>
                  <a:srgbClr val="0000CC"/>
                </a:solidFill>
                <a:latin typeface="Georgia" pitchFamily="18" charset="0"/>
              </a:rPr>
              <a:t>Театр на перчатке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08050"/>
            <a:ext cx="4038600" cy="5949950"/>
          </a:xfrm>
        </p:spPr>
        <p:txBody>
          <a:bodyPr/>
          <a:lstStyle/>
          <a:p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Оказывает потрясающее терапевтическое воздействие: помогает бороться с нарушениями речи, неврозами;</a:t>
            </a:r>
          </a:p>
          <a:p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Помогает справиться с переживаниями, страхами;</a:t>
            </a:r>
          </a:p>
          <a:p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Перчаточная кукла передает весь спектр эмоций, которые испытывают дети.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1340768"/>
            <a:ext cx="4464496" cy="4824536"/>
          </a:xfrm>
          <a:prstGeom prst="rect">
            <a:avLst/>
          </a:prstGeom>
          <a:ln w="57150"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000CC"/>
                </a:solidFill>
                <a:latin typeface="Georgia" pitchFamily="18" charset="0"/>
              </a:rPr>
              <a:t>Театр кукол Би-ба-бо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ru-RU" sz="2800"/>
              <a:t>   </a:t>
            </a:r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Посредством куклы, одетой на руку, дети говорят о своих переживаниях, тревогах и радостях, поскольку полностью отождествляют себя( свою руку) с куклой.</a:t>
            </a:r>
          </a:p>
        </p:txBody>
      </p:sp>
      <p:pic>
        <p:nvPicPr>
          <p:cNvPr id="46086" name="Picture 6" descr="p107056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2047" y="1600200"/>
            <a:ext cx="2870906" cy="2151063"/>
          </a:xfrm>
          <a:prstGeom prst="rect">
            <a:avLst/>
          </a:prstGeom>
          <a:ln w="57150">
            <a:solidFill>
              <a:srgbClr val="FFFF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333375"/>
            <a:ext cx="8243887" cy="1366838"/>
          </a:xfrm>
        </p:spPr>
        <p:txBody>
          <a:bodyPr>
            <a:normAutofit fontScale="90000"/>
          </a:bodyPr>
          <a:lstStyle/>
          <a:p>
            <a:r>
              <a:rPr lang="ru-RU" sz="4000" b="1">
                <a:solidFill>
                  <a:srgbClr val="FF0066"/>
                </a:solidFill>
                <a:latin typeface="Georgia" pitchFamily="18" charset="0"/>
              </a:rPr>
              <a:t>При игре в кукольный театр, используя куклы Би-ба-бо, невозможно играть молча!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755576" y="2636912"/>
            <a:ext cx="7427168" cy="5068888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   </a:t>
            </a:r>
            <a:r>
              <a:rPr lang="ru-RU" sz="3600" b="1" dirty="0">
                <a:solidFill>
                  <a:srgbClr val="000000"/>
                </a:solidFill>
                <a:latin typeface="Georgia" pitchFamily="18" charset="0"/>
              </a:rPr>
              <a:t>Поэтому именно эти куклы часто используют в своей работе логопеды, психологи и педагоги!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43887" cy="648072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66"/>
                </a:solidFill>
                <a:latin typeface="Georgia" pitchFamily="18" charset="0"/>
              </a:rPr>
              <a:t/>
            </a:r>
            <a:br>
              <a:rPr lang="ru-RU" sz="4000" b="1" dirty="0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4000" b="1" dirty="0">
                <a:solidFill>
                  <a:srgbClr val="FF0066"/>
                </a:solidFill>
                <a:latin typeface="Georgia" pitchFamily="18" charset="0"/>
              </a:rPr>
              <a:t/>
            </a:r>
            <a:br>
              <a:rPr lang="ru-RU" sz="4000" b="1" dirty="0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4000" b="1" dirty="0">
                <a:solidFill>
                  <a:srgbClr val="FF0066"/>
                </a:solidFill>
                <a:latin typeface="Georgia" pitchFamily="18" charset="0"/>
              </a:rPr>
              <a:t/>
            </a:r>
            <a:br>
              <a:rPr lang="ru-RU" sz="4000" b="1" dirty="0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4000" b="1" dirty="0">
                <a:solidFill>
                  <a:srgbClr val="FF0066"/>
                </a:solidFill>
                <a:latin typeface="Georgia" pitchFamily="18" charset="0"/>
              </a:rPr>
              <a:t/>
            </a:r>
            <a:br>
              <a:rPr lang="ru-RU" sz="4000" b="1" dirty="0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4000" b="1" dirty="0">
                <a:solidFill>
                  <a:srgbClr val="FF0066"/>
                </a:solidFill>
                <a:latin typeface="Georgia" pitchFamily="18" charset="0"/>
              </a:rPr>
              <a:t>Игра-драматизация</a:t>
            </a:r>
            <a:br>
              <a:rPr lang="ru-RU" sz="4000" b="1" dirty="0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2800" dirty="0">
                <a:latin typeface="Georgia" pitchFamily="18" charset="0"/>
              </a:rPr>
              <a:t>Самый «</a:t>
            </a:r>
            <a:r>
              <a:rPr lang="ru-RU" sz="2800" dirty="0" err="1" smtClean="0">
                <a:latin typeface="Georgia" pitchFamily="18" charset="0"/>
              </a:rPr>
              <a:t>разговорный»вид</a:t>
            </a:r>
            <a:r>
              <a:rPr lang="ru-RU" sz="2800" dirty="0">
                <a:latin typeface="Georgia" pitchFamily="18" charset="0"/>
              </a:rPr>
              <a:t> </a:t>
            </a:r>
            <a:r>
              <a:rPr lang="ru-RU" sz="2800" dirty="0" smtClean="0">
                <a:latin typeface="Georgia" pitchFamily="18" charset="0"/>
              </a:rPr>
              <a:t>театрализованной Деятельности</a:t>
            </a:r>
            <a:r>
              <a:rPr lang="ru-RU" sz="2800" dirty="0">
                <a:latin typeface="Georgia" pitchFamily="18" charset="0"/>
              </a:rPr>
              <a:t/>
            </a:r>
            <a:br>
              <a:rPr lang="ru-RU" sz="2800" dirty="0">
                <a:latin typeface="Georgia" pitchFamily="18" charset="0"/>
              </a:rPr>
            </a:br>
            <a:r>
              <a:rPr lang="ru-RU" sz="2800" dirty="0">
                <a:latin typeface="Georgia" pitchFamily="18" charset="0"/>
              </a:rPr>
              <a:t/>
            </a:r>
            <a:br>
              <a:rPr lang="ru-RU" sz="2800" dirty="0">
                <a:latin typeface="Georgia" pitchFamily="18" charset="0"/>
              </a:rPr>
            </a:br>
            <a:endParaRPr lang="ru-RU" sz="2800" dirty="0">
              <a:latin typeface="Georgia" pitchFamily="18" charset="0"/>
            </a:endParaRPr>
          </a:p>
        </p:txBody>
      </p:sp>
      <p:sp>
        <p:nvSpPr>
          <p:cNvPr id="51204" name="Rectangle 4"/>
          <p:cNvSpPr>
            <a:spLocks noGrp="1" noChangeArrowheads="1"/>
          </p:cNvSpPr>
          <p:nvPr>
            <p:ph idx="1"/>
          </p:nvPr>
        </p:nvSpPr>
        <p:spPr>
          <a:xfrm>
            <a:off x="395288" y="1989138"/>
            <a:ext cx="8748712" cy="4868862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Целостное воздействие на личность ребенка: его раскрепощение, самостоятельное творчество, развитие ведущих психических процессов;</a:t>
            </a:r>
          </a:p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Способствует самопознанию и самовыражению личности;</a:t>
            </a:r>
          </a:p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Создает условия для социализации, усиливая адаптационные способности, корректирует коммуникативные качества, помогает осознанию чувства удовлетворения, радости, успешности.</a:t>
            </a:r>
          </a:p>
          <a:p>
            <a:pPr>
              <a:lnSpc>
                <a:spcPct val="90000"/>
              </a:lnSpc>
            </a:pPr>
            <a:endParaRPr lang="ru-RU" sz="2800" b="1" dirty="0">
              <a:solidFill>
                <a:srgbClr val="0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957387"/>
          </a:xfrm>
        </p:spPr>
        <p:txBody>
          <a:bodyPr>
            <a:normAutofit fontScale="90000"/>
          </a:bodyPr>
          <a:lstStyle/>
          <a:p>
            <a:r>
              <a:rPr lang="ru-RU" sz="2800" b="1">
                <a:solidFill>
                  <a:srgbClr val="FF0066"/>
                </a:solidFill>
                <a:latin typeface="Georgia" pitchFamily="18" charset="0"/>
              </a:rPr>
              <a:t>Ни один другой вид театрализованной деятельности  так не способствует развитию артистизма, выразительности движений и речи, как игра-драматизация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2348880"/>
            <a:ext cx="5220072" cy="39150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88565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КУКЛЫ НА ГАПИТЕ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 САМЫЙ ПРОСТОЙ ГАПИТ – ПРОСТО ВСТАВЛЕННАЯ В ИГРУШКУ ПАЛОЧКА. </a:t>
            </a:r>
            <a:r>
              <a:rPr lang="ru-RU" dirty="0" smtClean="0">
                <a:solidFill>
                  <a:srgbClr val="0033CC"/>
                </a:solidFill>
              </a:rPr>
              <a:t/>
            </a:r>
            <a:br>
              <a:rPr lang="ru-RU" dirty="0" smtClean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4" name="Picture 2" descr="D:\рабочий стол\театр\67145820_1290880310_Skaner0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428976"/>
            <a:ext cx="4990264" cy="3429024"/>
          </a:xfrm>
          <a:prstGeom prst="rect">
            <a:avLst/>
          </a:prstGeom>
          <a:noFill/>
        </p:spPr>
      </p:pic>
      <p:pic>
        <p:nvPicPr>
          <p:cNvPr id="5" name="Picture 3" descr="D:\рабочий стол\театр\Тростева_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112" y="1484784"/>
            <a:ext cx="3254082" cy="44985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188640"/>
            <a:ext cx="6768752" cy="1417638"/>
          </a:xfrm>
        </p:spPr>
        <p:txBody>
          <a:bodyPr>
            <a:normAutofit/>
          </a:bodyPr>
          <a:lstStyle/>
          <a:p>
            <a:r>
              <a:rPr lang="ru-RU" sz="2400" i="1" dirty="0">
                <a:solidFill>
                  <a:srgbClr val="FF0066"/>
                </a:solidFill>
                <a:latin typeface="Georgia" pitchFamily="18" charset="0"/>
              </a:rPr>
              <a:t>На что направлена театрализованная деятельность?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700808"/>
            <a:ext cx="8289384" cy="439248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latin typeface="Georgia" pitchFamily="18" charset="0"/>
              </a:rPr>
              <a:t>На развитие у ее участников ощущений, чувств, эмоций;</a:t>
            </a:r>
          </a:p>
          <a:p>
            <a:r>
              <a:rPr lang="ru-RU" b="1" dirty="0">
                <a:latin typeface="Georgia" pitchFamily="18" charset="0"/>
              </a:rPr>
              <a:t>На развитие мышления, воображения, внимания, памяти;</a:t>
            </a:r>
          </a:p>
          <a:p>
            <a:r>
              <a:rPr lang="ru-RU" b="1" dirty="0">
                <a:latin typeface="Georgia" pitchFamily="18" charset="0"/>
              </a:rPr>
              <a:t>На развитие фантазии;</a:t>
            </a:r>
          </a:p>
          <a:p>
            <a:r>
              <a:rPr lang="ru-RU" b="1" dirty="0">
                <a:latin typeface="Georgia" pitchFamily="18" charset="0"/>
              </a:rPr>
              <a:t>На формирование волевых качеств;</a:t>
            </a:r>
          </a:p>
          <a:p>
            <a:r>
              <a:rPr lang="ru-RU" b="1" dirty="0">
                <a:latin typeface="Georgia" pitchFamily="18" charset="0"/>
              </a:rPr>
              <a:t>На развитие многих навыков и умений(речевых, </a:t>
            </a:r>
            <a:r>
              <a:rPr lang="ru-RU" b="1" dirty="0" err="1">
                <a:latin typeface="Georgia" pitchFamily="18" charset="0"/>
              </a:rPr>
              <a:t>коммуникатив-ных</a:t>
            </a:r>
            <a:r>
              <a:rPr lang="ru-RU" b="1" dirty="0">
                <a:latin typeface="Georgia" pitchFamily="18" charset="0"/>
              </a:rPr>
              <a:t>, организаторских, двигательных и т.д.)</a:t>
            </a:r>
          </a:p>
          <a:p>
            <a:endParaRPr lang="ru-RU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/>
              </a:rPr>
              <a:t>Теневой театр.</a:t>
            </a:r>
            <a:r>
              <a:rPr lang="ru-RU" b="1" i="1" dirty="0" smtClean="0">
                <a:solidFill>
                  <a:srgbClr val="00B050"/>
                </a:solidFill>
              </a:rPr>
              <a:t> </a:t>
            </a:r>
            <a:endParaRPr lang="ru-RU" dirty="0"/>
          </a:p>
        </p:txBody>
      </p:sp>
      <p:pic>
        <p:nvPicPr>
          <p:cNvPr id="5" name="Picture 2" descr="D:\рабочий стол\театр\11022821770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968933"/>
            <a:ext cx="3857652" cy="2772435"/>
          </a:xfrm>
          <a:prstGeom prst="rect">
            <a:avLst/>
          </a:prstGeom>
          <a:noFill/>
        </p:spPr>
      </p:pic>
      <p:pic>
        <p:nvPicPr>
          <p:cNvPr id="4" name="Picture 3" descr="D:\рабочий стол\театр\dsc002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988840"/>
            <a:ext cx="4024306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Театр оригами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D:\рабочий стол\театр\a8e99a0abb3596c8c10f44820bc60f6e.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916832"/>
            <a:ext cx="3435276" cy="2574910"/>
          </a:xfrm>
          <a:prstGeom prst="rect">
            <a:avLst/>
          </a:prstGeom>
          <a:noFill/>
        </p:spPr>
      </p:pic>
      <p:pic>
        <p:nvPicPr>
          <p:cNvPr id="5" name="Picture 5" descr="D:\рабочий стол\театр\e0bde359d7a7a717cff45c118d413405.jp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4077072"/>
            <a:ext cx="2357422" cy="2327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3999" cy="3240360"/>
          </a:xfrm>
        </p:spPr>
        <p:txBody>
          <a:bodyPr/>
          <a:lstStyle/>
          <a:p>
            <a:pPr lvl="0">
              <a:lnSpc>
                <a:spcPct val="100000"/>
              </a:lnSpc>
            </a:pPr>
            <a:r>
              <a:rPr lang="ru-RU" sz="2800" b="1" dirty="0" smtClean="0"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ТЕАТР МАРИОНЕТОК.</a:t>
            </a:r>
            <a:r>
              <a:rPr lang="ru-RU" sz="2000" b="1" i="1" dirty="0" smtClean="0"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 </a:t>
            </a:r>
            <a:br>
              <a:rPr lang="ru-RU" sz="2000" b="1" i="1" dirty="0" smtClean="0"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КУКЛОВОД УПРАВЛЯЕТ ИМИ НА ВИДУ У ЗРИТЕЛЕЙ.</a:t>
            </a:r>
            <a:r>
              <a:rPr lang="ru-RU" sz="2000" b="1" dirty="0" smtClean="0">
                <a:solidFill>
                  <a:srgbClr val="FF0000"/>
                </a:solidFill>
                <a:effectLst/>
                <a:cs typeface="Arial" pitchFamily="34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/>
                <a:cs typeface="Arial" pitchFamily="34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МАРИОНЕТКА НАХОДИТСЯ РЯДОМ С КУКЛОВОДОМ, НА ПОЛУ, И ПРИВОДИТСЯ В ДВИЖЕНИЕ С ПОМОЩЬЮ ВАГИ. ВАГА – ЭТО КРЕСТОВИНА, К КОТОРОЙ НА НИТЯХ КРЕПЯТСЯ КУКЛЫ</a:t>
            </a:r>
            <a:r>
              <a:rPr lang="ru-RU" b="1" i="1" dirty="0" smtClean="0"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4" name="Рисунок 3" descr="http://mdou12-sevsk.narod.ru/images/p41_prezentaciyah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2924944"/>
            <a:ext cx="4595838" cy="3648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94954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/>
              </a:rPr>
              <a:t>Театр на прищепках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1" descr="D:\рабочий стол\театр\markwal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0688"/>
            <a:ext cx="4191029" cy="3143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4149080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Театр на спичечных коробках</a:t>
            </a:r>
            <a:endParaRPr lang="ru-RU" sz="28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7" name="Picture 2" descr="D:\рабочий стол\театр\markwald1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2428875"/>
            <a:ext cx="3810000" cy="4429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AM_499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20803496">
            <a:off x="253739" y="549087"/>
            <a:ext cx="3799131" cy="2652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SAM_499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572000" y="3717032"/>
            <a:ext cx="4392488" cy="2724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XRL2Q5WkpBU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801222">
            <a:off x="5149156" y="485432"/>
            <a:ext cx="3545930" cy="2291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SAM_501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51520" y="3645024"/>
            <a:ext cx="4094185" cy="2890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03188"/>
            <a:ext cx="8964612" cy="1314450"/>
          </a:xfrm>
        </p:spPr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rgbClr val="FF0066"/>
                </a:solidFill>
                <a:latin typeface="Georgia" pitchFamily="18" charset="0"/>
              </a:rPr>
              <a:t>Театрализованная деятельность-это…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686800" cy="5256212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ru-RU" sz="4400" b="1" dirty="0">
                <a:solidFill>
                  <a:srgbClr val="0000CC"/>
                </a:solidFill>
                <a:latin typeface="Georgia" pitchFamily="18" charset="0"/>
              </a:rPr>
              <a:t>   …</a:t>
            </a:r>
            <a:r>
              <a:rPr lang="ru-RU" sz="4400" b="1" dirty="0">
                <a:solidFill>
                  <a:schemeClr val="tx1"/>
                </a:solidFill>
                <a:latin typeface="Georgia" pitchFamily="18" charset="0"/>
              </a:rPr>
              <a:t>не просто игра!</a:t>
            </a:r>
          </a:p>
          <a:p>
            <a:pPr>
              <a:buFontTx/>
              <a:buNone/>
            </a:pPr>
            <a:r>
              <a:rPr lang="ru-RU" sz="4400" b="1" dirty="0">
                <a:solidFill>
                  <a:schemeClr val="tx1"/>
                </a:solidFill>
                <a:latin typeface="Georgia" pitchFamily="18" charset="0"/>
              </a:rPr>
              <a:t>   Это прекрасное средство для интенсивного развития речи детей, обогащения словаря, развития мышления, воображения, творческих способностей.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3188"/>
            <a:ext cx="9144000" cy="1093787"/>
          </a:xfrm>
        </p:spPr>
        <p:txBody>
          <a:bodyPr>
            <a:normAutofit fontScale="90000"/>
          </a:bodyPr>
          <a:lstStyle/>
          <a:p>
            <a:r>
              <a:rPr lang="ru-RU" sz="3600" b="1">
                <a:solidFill>
                  <a:srgbClr val="FF0066"/>
                </a:solidFill>
                <a:latin typeface="Georgia" pitchFamily="18" charset="0"/>
              </a:rPr>
              <a:t>Влияние театрализованной игры на развитие речи ребенка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314450"/>
            <a:ext cx="8280400" cy="554355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Театрализованная игра:</a:t>
            </a:r>
          </a:p>
          <a:p>
            <a:pPr algn="ctr">
              <a:lnSpc>
                <a:spcPct val="90000"/>
              </a:lnSpc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Стимулирует активную речь за счет расширения словарного запаса;</a:t>
            </a:r>
          </a:p>
          <a:p>
            <a:pPr algn="ctr">
              <a:lnSpc>
                <a:spcPct val="90000"/>
              </a:lnSpc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Ребенок усваивает богатство родного языка, его выразительные средства(динамику, темп, интонацию и др.);</a:t>
            </a:r>
          </a:p>
          <a:p>
            <a:pPr algn="ctr">
              <a:lnSpc>
                <a:spcPct val="90000"/>
              </a:lnSpc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Совершенствует артикуляционный аппарат;</a:t>
            </a:r>
          </a:p>
          <a:p>
            <a:pPr algn="ctr">
              <a:lnSpc>
                <a:spcPct val="90000"/>
              </a:lnSpc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Формируется диалогическая, эмоционально насыщенная, выразительная речь.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548680"/>
            <a:ext cx="8243887" cy="1584176"/>
          </a:xfrm>
        </p:spPr>
        <p:txBody>
          <a:bodyPr>
            <a:normAutofit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Младший дошкольный возраст:</a:t>
            </a: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8755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Педагог создает условия для индивидуальных режиссерских игр с помощью насыщения предметно-игровой среды мелкими образными игрушками (куколки, матрешки, звери, технические игрушки, конструкторы, мебель и др.). 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Участие педагога в индивидуальных режиссерских играх проявляется в разыгрывании им бытовых и сказочных ситуаций (из </a:t>
            </a:r>
            <a:r>
              <a:rPr lang="ru-RU" sz="2400" b="1" dirty="0" err="1" smtClean="0">
                <a:solidFill>
                  <a:schemeClr val="tx1"/>
                </a:solidFill>
              </a:rPr>
              <a:t>потешек</a:t>
            </a:r>
            <a:r>
              <a:rPr lang="ru-RU" sz="2400" b="1" dirty="0" smtClean="0">
                <a:solidFill>
                  <a:schemeClr val="tx1"/>
                </a:solidFill>
              </a:rPr>
              <a:t>, произведений </a:t>
            </a:r>
            <a:r>
              <a:rPr lang="ru-RU" sz="2400" b="1" dirty="0" err="1" smtClean="0">
                <a:solidFill>
                  <a:schemeClr val="tx1"/>
                </a:solidFill>
              </a:rPr>
              <a:t>В.Берестова</a:t>
            </a:r>
            <a:r>
              <a:rPr lang="ru-RU" sz="2400" b="1" dirty="0" smtClean="0">
                <a:solidFill>
                  <a:schemeClr val="tx1"/>
                </a:solidFill>
              </a:rPr>
              <a:t>,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Е.Благининой и др.), показе пользования ролевой речью, звукоподражанием, втягивании ребенка в игру, подсказывании реплик, объяснении действий.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733524"/>
          </a:xfrm>
        </p:spPr>
        <p:txBody>
          <a:bodyPr>
            <a:normAutofit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 средней  группе:</a:t>
            </a:r>
            <a:endParaRPr lang="ru-RU" dirty="0"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892480" cy="5760640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Педагог создает условия для коллективных режиссерских игр. В предметно-игровой среде кроме образных игрушек должен</a:t>
            </a:r>
          </a:p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быть разнообразный бросовый материал (дощечки, катушки, небьющиеся пузырьки и др.), способствующий развитию воображения, способности</a:t>
            </a:r>
          </a:p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действовать с предметами-заместителями. </a:t>
            </a:r>
          </a:p>
          <a:p>
            <a:pPr marL="0" lvl="0" indent="0" algn="just" eaLnBrk="0" hangingPunct="0">
              <a:spcBef>
                <a:spcPct val="0"/>
              </a:spcBef>
              <a:buNone/>
            </a:pPr>
            <a:r>
              <a:rPr lang="ru-RU" sz="2400" b="1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Педагог занимает позицию помощника: просит ребенка пояснить смысл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действий, побуждает к ролевой речи («Что сказал?», «Куда пошел?), иногда выступая носителем игровых умений, показывая при помощи игрушек и предметов-заместителей фантастические истории, что помогает ребенку включиться в подобную деятельность.</a:t>
            </a:r>
            <a:endParaRPr lang="ru-RU" sz="2400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Старший  дошкольный возраст:</a:t>
            </a:r>
            <a:endParaRPr lang="ru-RU" dirty="0"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8892480" cy="5256584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Предметно-игровая среда для режиссерских игр конструируется на основе полифункционального игрового материала (карта-макет игрового пространства)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игровой материал помогает ребенку домыслить, вообразить, опираясь на предложенную взрослым предметную ситуацию, выступает в роли «пускового механизма», способствующего разворачиванию воображения и детского творчества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Педагог 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выступает как создатель проблемно-игровых ситуаций, направляющих замыслы режиссерской игры.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Он лишь направляет замыслы детей вопросами: «Что было дальше? Кого они встретили? Что с ними случилось?». Его позицию можно определить как помощник в реализации детьми игровых замыслов.</a:t>
            </a:r>
          </a:p>
          <a:p>
            <a:pPr algn="just"/>
            <a:endParaRPr lang="ru-RU" sz="2000" dirty="0">
              <a:solidFill>
                <a:srgbClr val="0033CC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66"/>
                </a:solidFill>
                <a:latin typeface="Georgia" pitchFamily="18" charset="0"/>
              </a:rPr>
              <a:t>Речь ребенка и различные виды театра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96975"/>
            <a:ext cx="4787900" cy="5661025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dirty="0">
                <a:solidFill>
                  <a:srgbClr val="0000CC"/>
                </a:solidFill>
                <a:latin typeface="Georgia" pitchFamily="18" charset="0"/>
              </a:rPr>
              <a:t>Пальчиковый    театр</a:t>
            </a:r>
          </a:p>
          <a:p>
            <a:pPr>
              <a:buFontTx/>
              <a:buNone/>
            </a:pPr>
            <a:r>
              <a:rPr lang="ru-RU" sz="2400" dirty="0">
                <a:solidFill>
                  <a:srgbClr val="FF0066"/>
                </a:solidFill>
                <a:latin typeface="Georgia" pitchFamily="18" charset="0"/>
              </a:rPr>
              <a:t>*</a:t>
            </a:r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Способствует развитию речи, внимания, памяти;</a:t>
            </a:r>
          </a:p>
          <a:p>
            <a:pPr>
              <a:buFontTx/>
              <a:buNone/>
            </a:pPr>
            <a:r>
              <a:rPr lang="ru-RU" sz="2400" b="1" dirty="0">
                <a:solidFill>
                  <a:srgbClr val="FF0066"/>
                </a:solidFill>
                <a:latin typeface="Georgia" pitchFamily="18" charset="0"/>
              </a:rPr>
              <a:t>*</a:t>
            </a:r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формирует пространственные представления;</a:t>
            </a:r>
          </a:p>
          <a:p>
            <a:pPr>
              <a:buFontTx/>
              <a:buNone/>
            </a:pPr>
            <a:r>
              <a:rPr lang="ru-RU" sz="2400" b="1" dirty="0">
                <a:solidFill>
                  <a:srgbClr val="FF0066"/>
                </a:solidFill>
                <a:latin typeface="Georgia" pitchFamily="18" charset="0"/>
              </a:rPr>
              <a:t>*</a:t>
            </a:r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развивает ловкость, точность, выразительность, координацию движений;</a:t>
            </a:r>
          </a:p>
          <a:p>
            <a:pPr>
              <a:buFontTx/>
              <a:buNone/>
            </a:pPr>
            <a:r>
              <a:rPr lang="ru-RU" sz="2400" b="1" dirty="0">
                <a:solidFill>
                  <a:srgbClr val="FF0066"/>
                </a:solidFill>
                <a:latin typeface="Georgia" pitchFamily="18" charset="0"/>
              </a:rPr>
              <a:t>*</a:t>
            </a:r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 повышает работоспособность, тонус коры головного мозга.</a:t>
            </a:r>
          </a:p>
        </p:txBody>
      </p:sp>
      <p:pic>
        <p:nvPicPr>
          <p:cNvPr id="25606" name="Picture 6" descr="1344778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87340" y="2548096"/>
            <a:ext cx="2560320" cy="2560320"/>
          </a:xfrm>
          <a:prstGeom prst="rect">
            <a:avLst/>
          </a:prstGeom>
          <a:ln w="57150">
            <a:solidFill>
              <a:srgbClr val="0033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2" name="Rectangle 14"/>
          <p:cNvSpPr>
            <a:spLocks noGrp="1" noChangeArrowheads="1"/>
          </p:cNvSpPr>
          <p:nvPr>
            <p:ph type="body" sz="half" idx="1"/>
          </p:nvPr>
        </p:nvSpPr>
        <p:spPr>
          <a:xfrm>
            <a:off x="971600" y="548680"/>
            <a:ext cx="4392488" cy="604897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dirty="0"/>
              <a:t>   </a:t>
            </a:r>
            <a:r>
              <a:rPr lang="ru-RU" b="1" dirty="0">
                <a:solidFill>
                  <a:srgbClr val="000000"/>
                </a:solidFill>
                <a:latin typeface="Georgia" pitchFamily="18" charset="0"/>
              </a:rPr>
              <a:t>Стимулирование кончиков пальцев, движение кистями рук, игра с пальцами ускоряют процесс речевого и умственного развития </a:t>
            </a:r>
          </a:p>
        </p:txBody>
      </p:sp>
      <p:pic>
        <p:nvPicPr>
          <p:cNvPr id="27666" name="Picture 18" descr="2f42a6478b6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718175" y="0"/>
            <a:ext cx="3425825" cy="3130550"/>
          </a:xfrm>
          <a:prstGeom prst="rect">
            <a:avLst/>
          </a:prstGeom>
          <a:ln w="57150">
            <a:solidFill>
              <a:srgbClr val="FF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69" name="Picture 21" descr="repka_finger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4725" y="3903663"/>
            <a:ext cx="2365549" cy="2152650"/>
          </a:xfrm>
          <a:prstGeom prst="rect">
            <a:avLst/>
          </a:prstGeom>
          <a:ln w="57150">
            <a:solidFill>
              <a:srgbClr val="0033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165225"/>
          </a:xfrm>
        </p:spPr>
        <p:txBody>
          <a:bodyPr>
            <a:normAutofit fontScale="90000"/>
          </a:bodyPr>
          <a:lstStyle/>
          <a:p>
            <a:r>
              <a:rPr lang="ru-RU" b="1">
                <a:solidFill>
                  <a:srgbClr val="0000CC"/>
                </a:solidFill>
                <a:latin typeface="Georgia" pitchFamily="18" charset="0"/>
              </a:rPr>
              <a:t>Театр картинок и фланелеграф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052513"/>
            <a:ext cx="4787900" cy="5805487"/>
          </a:xfrm>
        </p:spPr>
        <p:txBody>
          <a:bodyPr/>
          <a:lstStyle/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Развивают творческие способности;</a:t>
            </a:r>
          </a:p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Содействуют эстетическому воспитанию;</a:t>
            </a:r>
          </a:p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Развивают ловкость, умение управлять своими движениями, концентрировать внимание на одном виде деятельности.</a:t>
            </a:r>
          </a:p>
        </p:txBody>
      </p:sp>
      <p:pic>
        <p:nvPicPr>
          <p:cNvPr id="32774" name="Picture 6" descr="dsc0854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940152" y="1700808"/>
            <a:ext cx="2948136" cy="3744541"/>
          </a:xfrm>
          <a:prstGeom prst="rect">
            <a:avLst/>
          </a:prstGeom>
          <a:ln w="57150">
            <a:solidFill>
              <a:srgbClr val="FF33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2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338</TotalTime>
  <Words>764</Words>
  <Application>Microsoft Office PowerPoint</Application>
  <PresentationFormat>Экран (4:3)</PresentationFormat>
  <Paragraphs>74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Театрализованная деятельность– как современная педагогическая технология</vt:lpstr>
      <vt:lpstr>На что направлена театрализованная деятельность?</vt:lpstr>
      <vt:lpstr>Влияние театрализованной игры на развитие речи ребенка</vt:lpstr>
      <vt:lpstr>Младший дошкольный возраст: </vt:lpstr>
      <vt:lpstr>В средней  группе:</vt:lpstr>
      <vt:lpstr>Старший  дошкольный возраст:</vt:lpstr>
      <vt:lpstr>Речь ребенка и различные виды театра</vt:lpstr>
      <vt:lpstr>Слайд 8</vt:lpstr>
      <vt:lpstr>Театр картинок и фланелеграф</vt:lpstr>
      <vt:lpstr>Слайд 10</vt:lpstr>
      <vt:lpstr>Вязаный театр</vt:lpstr>
      <vt:lpstr>Конусный, настольный театр</vt:lpstr>
      <vt:lpstr>Театр-топотушки</vt:lpstr>
      <vt:lpstr>Театр на перчатке</vt:lpstr>
      <vt:lpstr>Театр кукол Би-ба-бо</vt:lpstr>
      <vt:lpstr>При игре в кукольный театр, используя куклы Би-ба-бо, невозможно играть молча!</vt:lpstr>
      <vt:lpstr>    Игра-драматизация Самый «разговорный»вид театрализованной Деятельности  </vt:lpstr>
      <vt:lpstr>Ни один другой вид театрализованной деятельности  так не способствует развитию артистизма, выразительности движений и речи, как игра-драматизация</vt:lpstr>
      <vt:lpstr>КУКЛЫ НА ГАПИТЕ.  САМЫЙ ПРОСТОЙ ГАПИТ – ПРОСТО ВСТАВЛЕННАЯ В ИГРУШКУ ПАЛОЧКА.  </vt:lpstr>
      <vt:lpstr> Теневой театр. </vt:lpstr>
      <vt:lpstr>Театр оригами</vt:lpstr>
      <vt:lpstr>ТЕАТР МАРИОНЕТОК.   КУКЛОВОД УПРАВЛЯЕТ ИМИ НА ВИДУ У ЗРИТЕЛЕЙ. МАРИОНЕТКА НАХОДИТСЯ РЯДОМ С КУКЛОВОДОМ, НА ПОЛУ, И ПРИВОДИТСЯ В ДВИЖЕНИЕ С ПОМОЩЬЮ ВАГИ. ВАГА – ЭТО КРЕСТОВИНА, К КОТОРОЙ НА НИТЯХ КРЕПЯТСЯ КУКЛЫ. </vt:lpstr>
      <vt:lpstr>Театр на прищепках                          </vt:lpstr>
      <vt:lpstr>Слайд 24</vt:lpstr>
      <vt:lpstr>Театрализованная деятельность-это…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Театрализованная деятельность в ДОУ и развитие речи ребенка</dc:title>
  <dc:creator>1</dc:creator>
  <cp:lastModifiedBy>уксана</cp:lastModifiedBy>
  <cp:revision>19</cp:revision>
  <dcterms:created xsi:type="dcterms:W3CDTF">2012-09-13T07:56:08Z</dcterms:created>
  <dcterms:modified xsi:type="dcterms:W3CDTF">2021-06-30T17:21:13Z</dcterms:modified>
</cp:coreProperties>
</file>