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C4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>
        <p:scale>
          <a:sx n="100" d="100"/>
          <a:sy n="100" d="100"/>
        </p:scale>
        <p:origin x="-94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jr.nickelodeon.ru/logicheskie-igry-dlya-detey" TargetMode="External"/><Relationship Id="rId3" Type="http://schemas.openxmlformats.org/officeDocument/2006/relationships/image" Target="../media/image6.jpeg"/><Relationship Id="rId7" Type="http://schemas.openxmlformats.org/officeDocument/2006/relationships/hyperlink" Target="https://chudo-udo.info/ot-4-do-6-let/igry-na-logiku-i-myshleni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ibusha.ru/logicheskie-igry-dlya-detej" TargetMode="External"/><Relationship Id="rId5" Type="http://schemas.openxmlformats.org/officeDocument/2006/relationships/hyperlink" Target="https://logiclike.com/podgotovka-k-shkole/razvivayushchie-igry" TargetMode="External"/><Relationship Id="rId4" Type="http://schemas.openxmlformats.org/officeDocument/2006/relationships/hyperlink" Target="https://www.igraemsa.ru/igry-dlja-detej/igry-na-logiku-i-myshleni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4499992" y="1314926"/>
            <a:ext cx="43204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Муниципальное бюджетное дошкольное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«Детский сад </a:t>
            </a:r>
            <a:r>
              <a:rPr kumimoji="0" lang="ru-RU" sz="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вида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с приоритетным осуществлением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деятельности по познавательно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речевому развитию детей №9 «</a:t>
            </a:r>
            <a:r>
              <a:rPr kumimoji="0" lang="ru-RU" sz="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Якутяночка</a:t>
            </a: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cs typeface="Arial" pitchFamily="34" charset="0"/>
            </a:endParaRPr>
          </a:p>
        </p:txBody>
      </p:sp>
      <p:grpSp>
        <p:nvGrpSpPr>
          <p:cNvPr id="98" name="Группа 97"/>
          <p:cNvGrpSpPr/>
          <p:nvPr/>
        </p:nvGrpSpPr>
        <p:grpSpPr>
          <a:xfrm>
            <a:off x="4644008" y="836712"/>
            <a:ext cx="3609474" cy="4649002"/>
            <a:chOff x="4793381" y="1126156"/>
            <a:chExt cx="3609474" cy="4649002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4793381" y="1126156"/>
              <a:ext cx="3609474" cy="4649002"/>
              <a:chOff x="4793381" y="1126156"/>
              <a:chExt cx="3609474" cy="4649002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4793381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48600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8" name="Скругленный прямоугольник 17"/>
            <p:cNvSpPr/>
            <p:nvPr/>
          </p:nvSpPr>
          <p:spPr>
            <a:xfrm>
              <a:off x="5364088" y="2492896"/>
              <a:ext cx="2520280" cy="1800200"/>
            </a:xfrm>
            <a:prstGeom prst="roundRect">
              <a:avLst/>
            </a:prstGeom>
            <a:solidFill>
              <a:srgbClr val="2AC4C4"/>
            </a:solidFill>
            <a:ln>
              <a:solidFill>
                <a:srgbClr val="2AC4C4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 Black" pitchFamily="34" charset="0"/>
                </a:rPr>
                <a:t>Консультация для родителей </a:t>
              </a:r>
            </a:p>
            <a:p>
              <a:pPr algn="ctr"/>
              <a:r>
                <a:rPr lang="ru-RU" sz="1400" dirty="0" smtClean="0">
                  <a:latin typeface="Arial Black" pitchFamily="34" charset="0"/>
                </a:rPr>
                <a:t>«Как развивать логическое мышление у детей старшего дошкольного возраста»</a:t>
              </a:r>
              <a:endParaRPr lang="ru-RU" sz="1600" dirty="0">
                <a:latin typeface="Arial Black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08104" y="1340768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pic>
          <p:nvPicPr>
            <p:cNvPr id="28" name="Picture 11" descr="Логические задачи с ответами, задания для детей на логику и смекалку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48064" y="4725144"/>
              <a:ext cx="2952328" cy="950596"/>
            </a:xfrm>
            <a:prstGeom prst="rect">
              <a:avLst/>
            </a:prstGeom>
            <a:noFill/>
            <a:effectLst>
              <a:softEdge rad="12700"/>
            </a:effectLst>
          </p:spPr>
        </p:pic>
      </p:grpSp>
      <p:grpSp>
        <p:nvGrpSpPr>
          <p:cNvPr id="99" name="Группа 98"/>
          <p:cNvGrpSpPr/>
          <p:nvPr/>
        </p:nvGrpSpPr>
        <p:grpSpPr>
          <a:xfrm>
            <a:off x="1043608" y="836712"/>
            <a:ext cx="3609474" cy="4649002"/>
            <a:chOff x="1183907" y="1126156"/>
            <a:chExt cx="3609474" cy="464900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1183907" y="1126156"/>
              <a:ext cx="3609474" cy="4649002"/>
              <a:chOff x="1183907" y="1126156"/>
              <a:chExt cx="3609474" cy="4649002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1183907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12596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1" name="TextBox 30"/>
            <p:cNvSpPr txBox="1"/>
            <p:nvPr/>
          </p:nvSpPr>
          <p:spPr>
            <a:xfrm>
              <a:off x="2267744" y="4221088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  <a:latin typeface="Segoe Print" pitchFamily="2" charset="0"/>
                </a:rPr>
                <a:t>Давайте играть вместе!</a:t>
              </a:r>
              <a:endParaRPr lang="ru-RU" sz="1200" b="1" dirty="0">
                <a:solidFill>
                  <a:schemeClr val="bg1"/>
                </a:solidFill>
                <a:latin typeface="Segoe Print" pitchFamily="2" charset="0"/>
              </a:endParaRPr>
            </a:p>
          </p:txBody>
        </p:sp>
      </p:grp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5580112" y="1384757"/>
            <a:ext cx="205172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</a:t>
            </a:r>
            <a:r>
              <a:rPr kumimoji="0" lang="ru-RU" sz="7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вида с приоритетным осуществлением деятельности по познавательно – речевому развитию детей №9 «</a:t>
            </a:r>
            <a:r>
              <a:rPr kumimoji="0" lang="ru-RU" sz="7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Якутяночка</a:t>
            </a:r>
            <a:r>
              <a:rPr kumimoji="0" lang="ru-RU" sz="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3907" y="1126156"/>
            <a:ext cx="3609474" cy="4649002"/>
          </a:xfrm>
          <a:prstGeom prst="rect">
            <a:avLst/>
          </a:prstGeom>
          <a:solidFill>
            <a:srgbClr val="2AC4C4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l="54337" r="10817" b="2751"/>
          <a:stretch>
            <a:fillRect/>
          </a:stretch>
        </p:blipFill>
        <p:spPr bwMode="auto">
          <a:xfrm>
            <a:off x="1259632" y="1196752"/>
            <a:ext cx="3472384" cy="4514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547664" y="2276872"/>
            <a:ext cx="3024336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457200" algn="just"/>
            <a:r>
              <a:rPr lang="ru-RU" sz="800" dirty="0" smtClean="0">
                <a:latin typeface="Segoe Print" pitchFamily="2" charset="0"/>
                <a:cs typeface="Times New Roman" panose="02020603050405020304" pitchFamily="18" charset="0"/>
              </a:rPr>
              <a:t>Логическое мышление </a:t>
            </a:r>
            <a:r>
              <a:rPr lang="ru-RU" sz="800" dirty="0" smtClean="0">
                <a:latin typeface="Segoe Print" pitchFamily="2" charset="0"/>
              </a:rPr>
              <a:t>– это особенный вид мышления, использующий определенные логические правила, конструкции и понятия. </a:t>
            </a:r>
          </a:p>
          <a:p>
            <a:pPr indent="457200" algn="just"/>
            <a:r>
              <a:rPr lang="ru-RU" sz="800" dirty="0" smtClean="0">
                <a:latin typeface="Segoe Print" pitchFamily="2" charset="0"/>
              </a:rPr>
              <a:t>У детей логическое мышление вырабатывается в результате образного мышления. Такое мышление – это и есть высшая точка на чистоту и логичность мыслей у ребенка. Путь к этой точке – нелегкий и долгий, который требует высокой умственной активности и огромных знаний. Развитие логического мышления у ребенка – довольно сложный процесс, который охватывает много разных познавательных функций и включает в себя различные занятия. </a:t>
            </a:r>
            <a:endParaRPr lang="ru-RU" sz="800" dirty="0">
              <a:latin typeface="Segoe Print" pitchFamily="2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с одним вырезанным углом 23"/>
          <p:cNvSpPr/>
          <p:nvPr/>
        </p:nvSpPr>
        <p:spPr>
          <a:xfrm>
            <a:off x="1763688" y="1556792"/>
            <a:ext cx="2520280" cy="576064"/>
          </a:xfrm>
          <a:prstGeom prst="snip1Rect">
            <a:avLst/>
          </a:prstGeom>
          <a:solidFill>
            <a:srgbClr val="2AC4C4"/>
          </a:solidFill>
          <a:ln>
            <a:solidFill>
              <a:srgbClr val="2AC4C4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Arial Black" pitchFamily="34" charset="0"/>
              </a:rPr>
              <a:t>Что такое логическое мышление?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25" name="Picture 9" descr="Логические задачи (задания) для дошкольников с ответами | Логика для  дошкольников в картинках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03073">
            <a:off x="1783085" y="3952453"/>
            <a:ext cx="1368152" cy="1368152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793381" y="1126156"/>
            <a:ext cx="3609474" cy="4649002"/>
          </a:xfrm>
          <a:prstGeom prst="rect">
            <a:avLst/>
          </a:prstGeom>
          <a:solidFill>
            <a:srgbClr val="2AC4C4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 l="54337" r="10817" b="2751"/>
          <a:stretch>
            <a:fillRect/>
          </a:stretch>
        </p:blipFill>
        <p:spPr bwMode="auto">
          <a:xfrm>
            <a:off x="4860032" y="1196752"/>
            <a:ext cx="3472384" cy="4514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с двумя вырезанными противолежащими углами 26"/>
          <p:cNvSpPr/>
          <p:nvPr/>
        </p:nvSpPr>
        <p:spPr>
          <a:xfrm>
            <a:off x="5220072" y="1556792"/>
            <a:ext cx="2880320" cy="576064"/>
          </a:xfrm>
          <a:prstGeom prst="snip2DiagRect">
            <a:avLst/>
          </a:prstGeom>
          <a:solidFill>
            <a:srgbClr val="2AC4C4"/>
          </a:solidFill>
          <a:ln>
            <a:solidFill>
              <a:srgbClr val="2AC4C4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Arial Black" pitchFamily="34" charset="0"/>
              </a:rPr>
              <a:t>Особенности развития логического мышления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148064" y="2276872"/>
            <a:ext cx="30963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800" dirty="0" smtClean="0">
                <a:latin typeface="Segoe Print" pitchFamily="2" charset="0"/>
              </a:rPr>
              <a:t>В дошкольном возрасте психологи и педагоги рекомендуют помогать ребенку в развитии мышления и логики. В этом возрасте  дети представляют мир иначе, не так как взрослые. В дошкольный период и начальный школьный начинается активное развитие словесного и абстрактного мышления. Дети вполне осознанно устанавливают взаимосвязь между причинами и следствиями, их мышление в этом возрасте очень подвижное. </a:t>
            </a: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endParaRPr lang="ru-RU" sz="800" dirty="0" smtClean="0">
              <a:latin typeface="Segoe Print" pitchFamily="2" charset="0"/>
            </a:endParaRPr>
          </a:p>
          <a:p>
            <a:pPr indent="457200"/>
            <a:r>
              <a:rPr lang="ru-RU" sz="800" dirty="0" smtClean="0">
                <a:latin typeface="Segoe Print" pitchFamily="2" charset="0"/>
              </a:rPr>
              <a:t>Дошкольники могут без проблем приспосабливаться и переходить от одного занятия к другому без потери внимания и концентрации. Но опять же, следует упомянуть, что:</a:t>
            </a:r>
          </a:p>
          <a:p>
            <a:pPr indent="457200">
              <a:buFont typeface="Wingdings" pitchFamily="2" charset="2"/>
              <a:buChar char="Ø"/>
            </a:pPr>
            <a:r>
              <a:rPr lang="ru-RU" sz="800" dirty="0" smtClean="0">
                <a:latin typeface="Segoe Print" pitchFamily="2" charset="0"/>
              </a:rPr>
              <a:t> во-первых, обучение ребенка логическим приемам возможно только в игровой форме;</a:t>
            </a:r>
          </a:p>
          <a:p>
            <a:pPr indent="457200">
              <a:buFont typeface="Wingdings" pitchFamily="2" charset="2"/>
              <a:buChar char="Ø"/>
            </a:pPr>
            <a:r>
              <a:rPr lang="ru-RU" sz="800" dirty="0" smtClean="0">
                <a:latin typeface="Segoe Print" pitchFamily="2" charset="0"/>
              </a:rPr>
              <a:t> во-вторых, продолжительность занятия должна быть в пределах 20-30 минут.</a:t>
            </a:r>
            <a:endParaRPr lang="ru-RU" sz="800" dirty="0">
              <a:latin typeface="Segoe Print" pitchFamily="2" charset="0"/>
            </a:endParaRPr>
          </a:p>
        </p:txBody>
      </p:sp>
      <p:pic>
        <p:nvPicPr>
          <p:cNvPr id="33" name="Picture 2" descr="Stem Expo 2019: A Festival of Education in Bulimba - Bulimba New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3501008"/>
            <a:ext cx="1368152" cy="870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183907" y="1126156"/>
              <a:ext cx="3609474" cy="4649002"/>
              <a:chOff x="1183907" y="1126156"/>
              <a:chExt cx="3609474" cy="4649002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1183907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12596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" name="Прямоугольник с одним вырезанным углом 8"/>
            <p:cNvSpPr/>
            <p:nvPr/>
          </p:nvSpPr>
          <p:spPr>
            <a:xfrm>
              <a:off x="1763688" y="1484784"/>
              <a:ext cx="2520280" cy="576064"/>
            </a:xfrm>
            <a:prstGeom prst="snip1Rect">
              <a:avLst/>
            </a:prstGeom>
            <a:solidFill>
              <a:srgbClr val="2AC4C4"/>
            </a:solidFill>
            <a:ln>
              <a:solidFill>
                <a:srgbClr val="2AC4C4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 Black" pitchFamily="34" charset="0"/>
                </a:rPr>
                <a:t>Как же помочь своему ребёнку? </a:t>
              </a:r>
              <a:endParaRPr lang="ru-RU" sz="1400" dirty="0">
                <a:latin typeface="Arial Black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547664" y="2276872"/>
              <a:ext cx="288032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/>
              <a:r>
                <a:rPr lang="ru-RU" sz="800" dirty="0" smtClean="0">
                  <a:latin typeface="Segoe Print" pitchFamily="2" charset="0"/>
                </a:rPr>
                <a:t>Вам, родителям отводится важная роль научить малыша-дошкольника свободно </a:t>
              </a:r>
              <a:r>
                <a:rPr lang="ru-RU" sz="800" b="1" dirty="0" smtClean="0">
                  <a:latin typeface="Segoe Print" pitchFamily="2" charset="0"/>
                </a:rPr>
                <a:t>пользоваться анализом, сравнением, обобщением, классификацией предметов и явлений. </a:t>
              </a:r>
              <a:r>
                <a:rPr lang="ru-RU" sz="800" dirty="0" smtClean="0">
                  <a:latin typeface="Segoe Print" pitchFamily="2" charset="0"/>
                </a:rPr>
                <a:t>Простыми словами, дети с помощью нас взрослых, через игровые занятия обучаются простейшим логическим операциям.</a:t>
              </a:r>
              <a:endParaRPr lang="ru-RU" sz="800" dirty="0">
                <a:latin typeface="Segoe Print" pitchFamily="2" charset="0"/>
              </a:endParaRPr>
            </a:p>
          </p:txBody>
        </p:sp>
        <p:sp>
          <p:nvSpPr>
            <p:cNvPr id="18433" name="Rectangle 1"/>
            <p:cNvSpPr>
              <a:spLocks noChangeArrowheads="1"/>
            </p:cNvSpPr>
            <p:nvPr/>
          </p:nvSpPr>
          <p:spPr bwMode="auto">
            <a:xfrm>
              <a:off x="1547664" y="4581128"/>
              <a:ext cx="3087705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indent="45720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egoe Print" pitchFamily="2" charset="0"/>
                  <a:ea typeface="Calibri" pitchFamily="34" charset="0"/>
                  <a:cs typeface="Times New Roman" pitchFamily="18" charset="0"/>
                </a:rPr>
                <a:t>Поскольку</a:t>
              </a:r>
              <a:r>
                <a:rPr kumimoji="0" lang="ru-RU" sz="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egoe Print" pitchFamily="2" charset="0"/>
                  <a:ea typeface="Calibri" pitchFamily="34" charset="0"/>
                  <a:cs typeface="Times New Roman" pitchFamily="18" charset="0"/>
                </a:rPr>
                <a:t> для детей </a:t>
              </a: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egoe Print" pitchFamily="2" charset="0"/>
                  <a:ea typeface="Calibri" pitchFamily="34" charset="0"/>
                  <a:cs typeface="Times New Roman" pitchFamily="18" charset="0"/>
                </a:rPr>
                <a:t>игра </a:t>
              </a:r>
              <a:r>
                <a:rPr lang="ru-RU" sz="800" dirty="0" smtClean="0">
                  <a:latin typeface="Segoe Print" pitchFamily="2" charset="0"/>
                  <a:ea typeface="Calibri" pitchFamily="34" charset="0"/>
                  <a:cs typeface="Times New Roman" pitchFamily="18" charset="0"/>
                </a:rPr>
                <a:t>является</a:t>
              </a: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egoe Print" pitchFamily="2" charset="0"/>
                  <a:ea typeface="Calibri" pitchFamily="34" charset="0"/>
                  <a:cs typeface="Times New Roman" pitchFamily="18" charset="0"/>
                </a:rPr>
                <a:t> ведущей деятельностью, к Вам на помощь приходят игры</a:t>
              </a:r>
              <a:r>
                <a:rPr kumimoji="0" lang="ru-RU" sz="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egoe Print" pitchFamily="2" charset="0"/>
                  <a:ea typeface="Calibri" pitchFamily="34" charset="0"/>
                  <a:cs typeface="Times New Roman" pitchFamily="18" charset="0"/>
                </a:rPr>
                <a:t> логического содержания. Они </a:t>
              </a:r>
              <a:r>
                <a:rPr lang="ru-RU" sz="800" dirty="0" smtClean="0">
                  <a:latin typeface="Segoe Print" pitchFamily="2" charset="0"/>
                </a:rPr>
                <a:t>помогают воспитывать у детей познавательный интерес, способствовать к исследовательскому и творческому поиску, желание и умение учиться.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8435" name="Picture 3" descr="Счастливые милые дети играют учиться 3d геометрии иллюстрации | Премиум  векторы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2924944"/>
              <a:ext cx="1512168" cy="1512168"/>
            </a:xfrm>
            <a:prstGeom prst="rect">
              <a:avLst/>
            </a:prstGeom>
            <a:noFill/>
          </p:spPr>
        </p:pic>
      </p:grpSp>
      <p:grpSp>
        <p:nvGrpSpPr>
          <p:cNvPr id="27" name="Группа 26"/>
          <p:cNvGrpSpPr/>
          <p:nvPr/>
        </p:nvGrpSpPr>
        <p:grpSpPr>
          <a:xfrm>
            <a:off x="4788024" y="1124744"/>
            <a:ext cx="3609474" cy="5029532"/>
            <a:chOff x="4788024" y="1124744"/>
            <a:chExt cx="3609474" cy="5029532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788024" y="1124744"/>
              <a:ext cx="3609474" cy="4649002"/>
              <a:chOff x="4788024" y="1124744"/>
              <a:chExt cx="3609474" cy="4649002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4788024" y="1124744"/>
                <a:ext cx="3609474" cy="4649002"/>
                <a:chOff x="4793381" y="1126156"/>
                <a:chExt cx="3609474" cy="4649002"/>
              </a:xfrm>
            </p:grpSpPr>
            <p:sp>
              <p:nvSpPr>
                <p:cNvPr id="6" name="Прямоугольник 5"/>
                <p:cNvSpPr/>
                <p:nvPr/>
              </p:nvSpPr>
              <p:spPr>
                <a:xfrm>
                  <a:off x="4793381" y="1126156"/>
                  <a:ext cx="3609474" cy="4649002"/>
                </a:xfrm>
                <a:prstGeom prst="rect">
                  <a:avLst/>
                </a:prstGeom>
                <a:solidFill>
                  <a:srgbClr val="2AC4C4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7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54337" r="10817" b="2751"/>
                <a:stretch>
                  <a:fillRect/>
                </a:stretch>
              </p:blipFill>
              <p:spPr bwMode="auto">
                <a:xfrm>
                  <a:off x="4860032" y="1196752"/>
                  <a:ext cx="3472384" cy="45140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" name="Прямоугольник с одним вырезанным углом 16"/>
              <p:cNvSpPr/>
              <p:nvPr/>
            </p:nvSpPr>
            <p:spPr>
              <a:xfrm>
                <a:off x="5436096" y="1484784"/>
                <a:ext cx="2520280" cy="360040"/>
              </a:xfrm>
              <a:prstGeom prst="snip1Rect">
                <a:avLst/>
              </a:prstGeom>
              <a:solidFill>
                <a:srgbClr val="2AC4C4"/>
              </a:solidFill>
              <a:ln>
                <a:solidFill>
                  <a:srgbClr val="2AC4C4"/>
                </a:solidFill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 smtClean="0">
                    <a:latin typeface="Arial Black" pitchFamily="34" charset="0"/>
                  </a:rPr>
                  <a:t>Логические задачи </a:t>
                </a:r>
                <a:endParaRPr lang="ru-RU" sz="1400" dirty="0">
                  <a:latin typeface="Arial Black" pitchFamily="34" charset="0"/>
                </a:endParaRPr>
              </a:p>
            </p:txBody>
          </p:sp>
        </p:grpSp>
        <p:sp>
          <p:nvSpPr>
            <p:cNvPr id="19" name="Прямоугольник 18"/>
            <p:cNvSpPr/>
            <p:nvPr/>
          </p:nvSpPr>
          <p:spPr>
            <a:xfrm>
              <a:off x="5148064" y="2060848"/>
              <a:ext cx="3096344" cy="4093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В море плавало 9 пароходов. 2 парохода пристали к пристани. Сколько пароходов в море? (9 пароходов.)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Шли 7 братьев, у каждого брата по одной сестре. Сколько шло человек? (8 человек).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Из какой посуды нельзя ничего съесть? (Из пустой.)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У животного 2 правые ноги, 2 левые ноги, 2 ноги спереди, 2 сзади. Сколько ног у животного? (4 ноги.)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Сколько орехов в пустом стакане? (Стакан пустой, значит, в нем ничего нет.).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По морю плыли 9 акул. Они увидели косяк рыб и нырнули и глубину. Сколько акул плавало в море? (9 акул, только они нырнули.)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В вазе — 3 тюльпана и 7 нарциссов. Сколько тюльпанов вазе? (В вазе было 3 тюльпана.)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7 мальчиков расчистили по одной дорожке в саду. Сколько дорожек расчистили мальчики? (7 дорожек.)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2 брата нарисовали по 2 рисунка в подарок дедушке. Сколько рисунков получил дедушка? (4 рисунка.)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800" dirty="0" smtClean="0">
                  <a:latin typeface="Segoe Print" pitchFamily="2" charset="0"/>
                </a:rPr>
                <a:t>Бабушка вязала внукам шарфы и варежки. Всего она связала 3 шарфа и 6 варежек. Сколько внуков было у бабушки? (3 внука — объяснить ответ.)</a:t>
              </a:r>
            </a:p>
            <a:p>
              <a:r>
                <a:rPr lang="ru-RU" sz="800" dirty="0" smtClean="0">
                  <a:latin typeface="Segoe Print" pitchFamily="2" charset="0"/>
                </a:rPr>
                <a:t>Веревку разрезали в 5 местах. Сколько частей получилось! (Получилось 6 частей.)</a:t>
              </a:r>
            </a:p>
            <a:p>
              <a:endParaRPr lang="ru-RU" sz="800" dirty="0" smtClean="0">
                <a:latin typeface="Segoe Print" pitchFamily="2" charset="0"/>
              </a:endParaRPr>
            </a:p>
            <a:p>
              <a:pPr algn="just">
                <a:buFont typeface="Wingdings" pitchFamily="2" charset="2"/>
                <a:buChar char="v"/>
              </a:pPr>
              <a:endParaRPr lang="ru-RU" sz="800" dirty="0" smtClean="0">
                <a:latin typeface="Segoe Print" pitchFamily="2" charset="0"/>
              </a:endParaRPr>
            </a:p>
            <a:p>
              <a:pPr algn="just"/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183907" y="1126156"/>
              <a:ext cx="3609474" cy="4649002"/>
              <a:chOff x="1183907" y="1126156"/>
              <a:chExt cx="3609474" cy="4649002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1183907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12596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" name="Прямоугольник с одним вырезанным углом 7"/>
            <p:cNvSpPr/>
            <p:nvPr/>
          </p:nvSpPr>
          <p:spPr>
            <a:xfrm>
              <a:off x="1763688" y="1484784"/>
              <a:ext cx="2520280" cy="576064"/>
            </a:xfrm>
            <a:prstGeom prst="snip1Rect">
              <a:avLst/>
            </a:prstGeom>
            <a:solidFill>
              <a:srgbClr val="2AC4C4"/>
            </a:solidFill>
            <a:ln>
              <a:solidFill>
                <a:srgbClr val="2AC4C4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 Black" pitchFamily="34" charset="0"/>
                </a:rPr>
                <a:t>Логические игры в домашних условиях</a:t>
              </a:r>
              <a:endParaRPr lang="ru-RU" sz="1400" dirty="0">
                <a:latin typeface="Arial Black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619672" y="2132856"/>
              <a:ext cx="2808312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142875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700" b="1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А что, если...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Эта игра способствует развитию логического и творческого мышления ребенка, его фантазии. </a:t>
              </a: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В этой игре вам предстоит задавать малышу вопросы, на которые он должен ответить. </a:t>
              </a: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Вопросы могут быть такими: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Что случится, если ты пройдешься босиком по снегу?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Что случится, если простынка упадет в ванну с водой? А если мячик? Камень?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Что случится, если ты дотронешься рукой до ежика?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После этого вы можете поменяться ролями и отвечать на вопросы своего ребенка.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547664" y="3717032"/>
              <a:ext cx="3024336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142875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700" b="1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Найди разницу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7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Эта игра задействует развитие творческих способностей, внимания, логики у ребенка. Вам предстоит задавать вопросы, на которые должен будет ответить ваш ребенок. Либо вы можете предложить малышу картинки с различными предметами и попросить сказать, чем один из них отличается от другого. Например, чем шкаф (компьютер, тетрадь, автомобиль, шкаф, туфли) отличается от собаки, фломастера, птицы, холодильника, магнитофона? Ассоциативные связи между отдельными предметами (шкаф — холодильник) найти проще. Они похожи по форме и функциям: используются для хранения. Различаются тем, что в них хранится, цветом и пр. В отдельных случаях вашему малышу придется напрячь свою фантазию. Ребенок должен отыскать как можно больше отличий.</a:t>
              </a:r>
              <a:endParaRPr lang="ru-RU" sz="700" dirty="0" smtClean="0">
                <a:latin typeface="Segoe Print" pitchFamily="2" charset="0"/>
                <a:cs typeface="Arial" pitchFamily="34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788024" y="1124744"/>
            <a:ext cx="3609474" cy="4649002"/>
            <a:chOff x="4788024" y="1124744"/>
            <a:chExt cx="3609474" cy="464900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788024" y="1124744"/>
              <a:ext cx="3609474" cy="4649002"/>
              <a:chOff x="4793381" y="1126156"/>
              <a:chExt cx="3609474" cy="4649002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4793381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48600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" name="Прямоугольник 16"/>
            <p:cNvSpPr/>
            <p:nvPr/>
          </p:nvSpPr>
          <p:spPr>
            <a:xfrm>
              <a:off x="5148064" y="1484784"/>
              <a:ext cx="3096344" cy="1800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142875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Сравни</a:t>
              </a:r>
              <a:endParaRPr lang="ru-RU" sz="8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8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Эта игра ориентирована на развитие логического мышления и математических способностей. Для нее вам потребуются различные геометрические фигуры. Расчертите лист бумаги клетками 3 на 3. На листе изобразите геометрические фигуры. Например, в верхней строке круг, треугольник и квадрат. В средней квадрат, круг и оставьте пустую клетку, а в нижней строчке нарисуйте круг и треугольник, среднюю же клетку оставьте пустой. Ваш малыш должен будет дорисовать нужную фигуру в клетках. Постепенно вы можете усложнять задачу: рисовать фигуры разных цветов, увеличивать их количество и пр.</a:t>
              </a:r>
              <a:endParaRPr lang="ru-RU" sz="800" dirty="0" smtClean="0">
                <a:latin typeface="Segoe Print" pitchFamily="2" charset="0"/>
                <a:cs typeface="Arial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148064" y="3356992"/>
              <a:ext cx="3024336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142875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Классификация</a:t>
              </a:r>
              <a:endParaRPr lang="ru-RU" sz="800" dirty="0" smtClean="0">
                <a:latin typeface="Segoe Print" pitchFamily="2" charset="0"/>
                <a:cs typeface="Arial" pitchFamily="34" charset="0"/>
              </a:endParaRPr>
            </a:p>
            <a:p>
              <a:pPr lvl="0" indent="142875"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800" dirty="0" smtClean="0">
                  <a:solidFill>
                    <a:srgbClr val="000000"/>
                  </a:solidFill>
                  <a:latin typeface="Segoe Print" pitchFamily="2" charset="0"/>
                  <a:cs typeface="Arial" pitchFamily="34" charset="0"/>
                </a:rPr>
                <a:t>Данная игра ориентирована на формирование умения классифицировать разные предметы по одному или нескольким признакам. Положите перед ребенком гимнастический обруч или выложите круг с помощью веревочки. Разложите перед малышом различные геометрические фигуры: круги, овалы, треугольники, четырехугольники, пятиугольник и звездочку. Попросите ребенка расположить фигуры таким образом, чтобы все фигуры с четырьмя углами (с пятью, тремя, без углов) оказались внутри обруча. После того как ваш малыш с заданием справится, расспросите его, какие фигуры лежат внутри обруча, а какие — нет, что общего между фигурами, лежащими в круге, и пр.</a:t>
              </a:r>
              <a:endParaRPr lang="ru-RU" sz="800" dirty="0" smtClean="0">
                <a:latin typeface="Segoe Print" pitchFamily="2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183907" y="1126156"/>
              <a:ext cx="3609474" cy="4649002"/>
              <a:chOff x="1183907" y="1126156"/>
              <a:chExt cx="3609474" cy="4649002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1183907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12596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" name="Прямоугольник с одним вырезанным углом 7"/>
            <p:cNvSpPr/>
            <p:nvPr/>
          </p:nvSpPr>
          <p:spPr>
            <a:xfrm>
              <a:off x="1763688" y="1484784"/>
              <a:ext cx="2520280" cy="576064"/>
            </a:xfrm>
            <a:prstGeom prst="snip1Rect">
              <a:avLst/>
            </a:prstGeom>
            <a:solidFill>
              <a:srgbClr val="2AC4C4"/>
            </a:solidFill>
            <a:ln>
              <a:solidFill>
                <a:srgbClr val="2AC4C4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 Black" pitchFamily="34" charset="0"/>
                </a:rPr>
                <a:t>Компьютерные игры на развитие логики</a:t>
              </a:r>
              <a:endParaRPr lang="ru-RU" sz="1400" dirty="0">
                <a:latin typeface="Arial Black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619672" y="2204864"/>
              <a:ext cx="2880320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/>
              <a:r>
                <a:rPr lang="ru-RU" sz="900" dirty="0" smtClean="0">
                  <a:latin typeface="Segoe Print" pitchFamily="2" charset="0"/>
                </a:rPr>
                <a:t>Использование компьютерных технологий в процессе обучения детей – это нормальное явления. В Интернете также можно найти великое множество </a:t>
              </a:r>
              <a:r>
                <a:rPr lang="ru-RU" sz="900" dirty="0" err="1" smtClean="0">
                  <a:latin typeface="Segoe Print" pitchFamily="2" charset="0"/>
                </a:rPr>
                <a:t>онлайн-игр</a:t>
              </a:r>
              <a:r>
                <a:rPr lang="ru-RU" sz="900" dirty="0" smtClean="0">
                  <a:latin typeface="Segoe Print" pitchFamily="2" charset="0"/>
                </a:rPr>
                <a:t>. К негативным последствиям увлечения компьютерными играми можно отнести и торможение развития социальных отношений, поэтому повторимся. Занятия за компьютером следует строго регламентировать по времени. При этом нужно не забывать, чтобы игры помимо развлекательной функции, несли еще и функцию познавательную. Поэтому к выбору игр для своего ребенка нужно подходить с толком.</a:t>
              </a:r>
              <a:endParaRPr lang="ru-RU" sz="900" dirty="0">
                <a:latin typeface="Segoe Print" pitchFamily="2" charset="0"/>
              </a:endParaRPr>
            </a:p>
          </p:txBody>
        </p:sp>
        <p:pic>
          <p:nvPicPr>
            <p:cNvPr id="20482" name="Picture 2" descr="Как научить ребенка эффективно использовать гаджеты и компьютер -  Психология эффективной жизни - онлайн-журнал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5696" y="4437112"/>
              <a:ext cx="2232248" cy="1145287"/>
            </a:xfrm>
            <a:prstGeom prst="rect">
              <a:avLst/>
            </a:prstGeom>
            <a:noFill/>
            <a:effectLst>
              <a:softEdge rad="12700"/>
            </a:effectLst>
          </p:spPr>
        </p:pic>
      </p:grpSp>
      <p:grpSp>
        <p:nvGrpSpPr>
          <p:cNvPr id="20" name="Группа 19"/>
          <p:cNvGrpSpPr/>
          <p:nvPr/>
        </p:nvGrpSpPr>
        <p:grpSpPr>
          <a:xfrm>
            <a:off x="4788024" y="1124744"/>
            <a:ext cx="3609474" cy="4649002"/>
            <a:chOff x="4788024" y="1124744"/>
            <a:chExt cx="3609474" cy="464900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788024" y="1124744"/>
              <a:ext cx="3609474" cy="4649002"/>
              <a:chOff x="4793381" y="1126156"/>
              <a:chExt cx="3609474" cy="4649002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4793381" y="1126156"/>
                <a:ext cx="3609474" cy="4649002"/>
              </a:xfrm>
              <a:prstGeom prst="rect">
                <a:avLst/>
              </a:prstGeom>
              <a:solidFill>
                <a:srgbClr val="2AC4C4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337" r="10817" b="2751"/>
              <a:stretch>
                <a:fillRect/>
              </a:stretch>
            </p:blipFill>
            <p:spPr bwMode="auto">
              <a:xfrm>
                <a:off x="4860032" y="1196752"/>
                <a:ext cx="3472384" cy="4514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" name="Прямоугольник с одним вырезанным углом 14"/>
            <p:cNvSpPr/>
            <p:nvPr/>
          </p:nvSpPr>
          <p:spPr>
            <a:xfrm>
              <a:off x="5508104" y="1484784"/>
              <a:ext cx="2520280" cy="576064"/>
            </a:xfrm>
            <a:prstGeom prst="snip1Rect">
              <a:avLst/>
            </a:prstGeom>
            <a:solidFill>
              <a:srgbClr val="2AC4C4"/>
            </a:solidFill>
            <a:ln>
              <a:solidFill>
                <a:srgbClr val="2AC4C4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 Black" pitchFamily="34" charset="0"/>
                </a:rPr>
                <a:t>Интересные сайты с </a:t>
              </a:r>
              <a:r>
                <a:rPr lang="ru-RU" sz="1400" dirty="0" err="1" smtClean="0">
                  <a:latin typeface="Arial Black" pitchFamily="34" charset="0"/>
                </a:rPr>
                <a:t>онлайн</a:t>
              </a:r>
              <a:r>
                <a:rPr lang="ru-RU" sz="1400" dirty="0" smtClean="0">
                  <a:latin typeface="Arial Black" pitchFamily="34" charset="0"/>
                </a:rPr>
                <a:t> - играми</a:t>
              </a:r>
              <a:endParaRPr lang="ru-RU" sz="1400" dirty="0">
                <a:latin typeface="Arial Black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148064" y="2204864"/>
              <a:ext cx="3024336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en-US" sz="800" dirty="0" smtClean="0">
                  <a:latin typeface="Segoe Print" pitchFamily="2" charset="0"/>
                  <a:hlinkClick r:id="rId4"/>
                </a:rPr>
                <a:t>https://www.igraemsa.ru/igry-dlja-detej/igry-na-logiku-i-myshlenie</a:t>
              </a:r>
              <a:endParaRPr lang="ru-RU" sz="800" dirty="0" smtClean="0">
                <a:latin typeface="Segoe Print" pitchFamily="2" charset="0"/>
              </a:endParaRPr>
            </a:p>
            <a:p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r>
                <a:rPr lang="en-US" sz="800" dirty="0" smtClean="0">
                  <a:latin typeface="Segoe Print" pitchFamily="2" charset="0"/>
                  <a:hlinkClick r:id="rId5"/>
                </a:rPr>
                <a:t>https://logiclike.com/podgotovka-k-shkole/razvivayushchie-igry</a:t>
              </a: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r>
                <a:rPr lang="en-US" sz="800" dirty="0" smtClean="0">
                  <a:latin typeface="Segoe Print" pitchFamily="2" charset="0"/>
                  <a:hlinkClick r:id="rId6"/>
                </a:rPr>
                <a:t>https://bibusha.ru/logicheskie-igry-dlya-detej</a:t>
              </a: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r>
                <a:rPr lang="en-US" sz="800" dirty="0" smtClean="0">
                  <a:latin typeface="Segoe Print" pitchFamily="2" charset="0"/>
                  <a:hlinkClick r:id="rId7"/>
                </a:rPr>
                <a:t>https://chudo-udo.info/ot-4-do-6-let/igry-na-logiku-i-myshlenie</a:t>
              </a: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r>
                <a:rPr lang="en-US" sz="800" dirty="0" smtClean="0">
                  <a:latin typeface="Segoe Print" pitchFamily="2" charset="0"/>
                  <a:hlinkClick r:id="rId8"/>
                </a:rPr>
                <a:t>https://jr.nickelodeon.ru/logicheskie-igry-dlya-detey</a:t>
              </a:r>
              <a:endParaRPr lang="ru-RU" sz="800" dirty="0" smtClean="0">
                <a:latin typeface="Segoe Print" pitchFamily="2" charset="0"/>
              </a:endParaRPr>
            </a:p>
            <a:p>
              <a:pPr>
                <a:buFont typeface="Wingdings" pitchFamily="2" charset="2"/>
                <a:buChar char="v"/>
              </a:pPr>
              <a:endParaRPr lang="ru-RU" sz="800" dirty="0">
                <a:latin typeface="Segoe Print" pitchFamily="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rgbClr val="2AC4C4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54337" r="10817" b="2751"/>
            <a:stretch>
              <a:fillRect/>
            </a:stretch>
          </p:blipFill>
          <p:spPr bwMode="auto">
            <a:xfrm>
              <a:off x="1259632" y="1196752"/>
              <a:ext cx="3472384" cy="4514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 descr="Premium Vector | Happy cute kids play learn 3d geometr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79712" y="1700808"/>
              <a:ext cx="2160240" cy="2160240"/>
            </a:xfrm>
            <a:prstGeom prst="rect">
              <a:avLst/>
            </a:prstGeom>
            <a:noFill/>
          </p:spPr>
        </p:pic>
        <p:pic>
          <p:nvPicPr>
            <p:cNvPr id="8" name="Picture 10" descr="Разноцветные акварель всплеск кляксы | Бесплатно векторы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696" t="13043" r="8696" b="8696"/>
            <a:stretch>
              <a:fillRect/>
            </a:stretch>
          </p:blipFill>
          <p:spPr bwMode="auto">
            <a:xfrm>
              <a:off x="1691680" y="4077072"/>
              <a:ext cx="2808312" cy="1296144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2267744" y="4509120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  <a:latin typeface="Segoe Print" pitchFamily="2" charset="0"/>
                </a:rPr>
                <a:t>Давайте играть вместе!</a:t>
              </a:r>
              <a:endParaRPr lang="ru-RU" sz="1200" b="1" dirty="0">
                <a:solidFill>
                  <a:schemeClr val="bg1"/>
                </a:solidFill>
                <a:latin typeface="Segoe Print" pitchFamily="2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solidFill>
              <a:srgbClr val="2AC4C4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54337" r="10817" b="2751"/>
            <a:stretch>
              <a:fillRect/>
            </a:stretch>
          </p:blipFill>
          <p:spPr bwMode="auto">
            <a:xfrm>
              <a:off x="4860032" y="1196752"/>
              <a:ext cx="3472384" cy="4514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1064</Words>
  <Application>Microsoft Office PowerPoint</Application>
  <PresentationFormat>Экран (4:3)</PresentationFormat>
  <Paragraphs>72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NURGUN VASILEV</dc:creator>
  <cp:lastModifiedBy>Ньургун Васильев</cp:lastModifiedBy>
  <cp:revision>41</cp:revision>
  <dcterms:created xsi:type="dcterms:W3CDTF">2022-03-16T06:02:20Z</dcterms:created>
  <dcterms:modified xsi:type="dcterms:W3CDTF">2022-12-07T14:12:55Z</dcterms:modified>
</cp:coreProperties>
</file>