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22"/>
  </p:notesMasterIdLst>
  <p:handoutMasterIdLst>
    <p:handoutMasterId r:id="rId23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7" autoAdjust="0"/>
    <p:restoredTop sz="94704" autoAdjust="0"/>
  </p:normalViewPr>
  <p:slideViewPr>
    <p:cSldViewPr>
      <p:cViewPr varScale="1">
        <p:scale>
          <a:sx n="74" d="100"/>
          <a:sy n="74" d="100"/>
        </p:scale>
        <p:origin x="129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010A63A4-3572-4B27-B383-84D7D9E3D83F}" type="datetimeFigureOut">
              <a:rPr lang="en-US" smtClean="0"/>
              <a:pPr/>
              <a:t>12/7/2022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E10D0F4D-A9BC-4899-8372-3ED277D83E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9722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FE58EE69-A876-4E74-86C2-628494CDF3AA}" type="datetimeFigureOut">
              <a:rPr lang="en-US" smtClean="0"/>
              <a:pPr/>
              <a:t>12/7/2022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FE16532C-7DFC-4EC2-AFA5-3731AA0E8A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375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16532C-7DFC-4EC2-AFA5-3731AA0E8AF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871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grpSp>
          <p:nvGrpSpPr>
            <p:cNvPr id="22" name="Group 10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pic>
            <p:nvPicPr>
              <p:cNvPr id="13" name="Rectangle 12"/>
              <p:cNvPicPr>
                <a:picLocks noChangeAspect="1"/>
              </p:cNvPicPr>
              <p:nvPr/>
            </p:nvPicPr>
            <p:blipFill>
              <a:blip r:embed="rId2">
                <a:duotone>
                  <a:schemeClr val="accent2"/>
                  <a:srgbClr val="FFFFFF"/>
                </a:duotone>
              </a:blip>
              <a:stretch>
                <a:fillRect/>
              </a:stretch>
            </p:blipFill>
            <p:spPr>
              <a:xfrm>
                <a:off x="0" y="857"/>
                <a:ext cx="8139683" cy="6857143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5" name="Rectangle 14"/>
              <p:cNvPicPr>
                <a:picLocks noChangeAspect="1"/>
              </p:cNvPicPr>
              <p:nvPr/>
            </p:nvPicPr>
            <p:blipFill>
              <a:blip r:embed="rId3">
                <a:duotone>
                  <a:schemeClr val="accent3"/>
                  <a:srgbClr val="FFFFFF"/>
                </a:duotone>
              </a:blip>
              <a:stretch>
                <a:fillRect/>
              </a:stretch>
            </p:blipFill>
            <p:spPr>
              <a:xfrm>
                <a:off x="3150349" y="0"/>
                <a:ext cx="5993651" cy="524444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8" name="Rectangle 17"/>
              <p:cNvPicPr>
                <a:picLocks noChangeAspect="1"/>
              </p:cNvPicPr>
              <p:nvPr/>
            </p:nvPicPr>
            <p:blipFill>
              <a:blip r:embed="rId4">
                <a:duotone>
                  <a:schemeClr val="accent1"/>
                  <a:srgbClr val="FFFFFF"/>
                </a:duotone>
              </a:blip>
              <a:stretch>
                <a:fillRect/>
              </a:stretch>
            </p:blipFill>
            <p:spPr>
              <a:xfrm>
                <a:off x="293206" y="1042127"/>
                <a:ext cx="8850794" cy="5815873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8" name="Rectangle 7"/>
            <p:cNvSpPr/>
            <p:nvPr/>
          </p:nvSpPr>
          <p:spPr>
            <a:xfrm>
              <a:off x="685800" y="0"/>
              <a:ext cx="8458200" cy="5715000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alpha val="40000"/>
                  </a:schemeClr>
                </a:gs>
                <a:gs pos="40000">
                  <a:schemeClr val="bg1">
                    <a:alpha val="40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1890000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Rectangle 9"/>
            <p:cNvPicPr>
              <a:picLocks noChangeAspect="1"/>
            </p:cNvPicPr>
            <p:nvPr/>
          </p:nvPicPr>
          <p:blipFill>
            <a:blip r:embed="rId2">
              <a:duotone>
                <a:schemeClr val="accent2"/>
                <a:srgbClr val="FFFFFF"/>
              </a:duotone>
            </a:blip>
            <a:stretch>
              <a:fillRect/>
            </a:stretch>
          </p:blipFill>
          <p:spPr>
            <a:xfrm>
              <a:off x="0" y="857"/>
              <a:ext cx="8139683" cy="6857143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7" name="Straight Connector 16"/>
            <p:cNvCxnSpPr/>
            <p:nvPr/>
          </p:nvCxnSpPr>
          <p:spPr>
            <a:xfrm>
              <a:off x="685800" y="5713412"/>
              <a:ext cx="8458200" cy="1588"/>
            </a:xfrm>
            <a:prstGeom prst="line">
              <a:avLst/>
            </a:prstGeom>
            <a:ln w="6350" cap="rnd" cmpd="sng" algn="ctr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4850" y="4648201"/>
            <a:ext cx="8134350" cy="1200152"/>
          </a:xfrm>
        </p:spPr>
        <p:txBody>
          <a:bodyPr anchor="b" anchorCtr="0">
            <a:normAutofit/>
          </a:bodyPr>
          <a:lstStyle>
            <a:lvl1pPr algn="l">
              <a:defRPr sz="720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5820696"/>
            <a:ext cx="8077200" cy="914400"/>
          </a:xfrm>
        </p:spPr>
        <p:txBody>
          <a:bodyPr>
            <a:noAutofit/>
          </a:bodyPr>
          <a:lstStyle>
            <a:lvl1pPr marL="0" indent="0" algn="l">
              <a:spcAft>
                <a:spcPts val="0"/>
              </a:spcAft>
              <a:buNone/>
              <a:defRPr sz="1600" cap="none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22852-A508-4967-A48D-48354254F1AE}" type="datetimeFigureOut">
              <a:rPr lang="en-US" smtClean="0"/>
              <a:pPr/>
              <a:t>12/7/2022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AAFC-84C7-4BE1-BC5E-CE208EE20C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8" name="Rectangle 7"/>
            <p:cNvPicPr>
              <a:picLocks noChangeAspect="1"/>
            </p:cNvPicPr>
            <p:nvPr/>
          </p:nvPicPr>
          <p:blipFill>
            <a:blip r:embed="rId2">
              <a:duotone>
                <a:schemeClr val="accent2"/>
                <a:srgbClr val="FFFFFF"/>
              </a:duotone>
            </a:blip>
            <a:stretch>
              <a:fillRect/>
            </a:stretch>
          </p:blipFill>
          <p:spPr>
            <a:xfrm>
              <a:off x="0" y="857"/>
              <a:ext cx="8139683" cy="685714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Rectangle 8"/>
            <p:cNvPicPr>
              <a:picLocks noChangeAspect="1"/>
            </p:cNvPicPr>
            <p:nvPr/>
          </p:nvPicPr>
          <p:blipFill>
            <a:blip r:embed="rId3">
              <a:duotone>
                <a:schemeClr val="accent3"/>
                <a:srgbClr val="FFFFFF"/>
              </a:duotone>
            </a:blip>
            <a:stretch>
              <a:fillRect/>
            </a:stretch>
          </p:blipFill>
          <p:spPr>
            <a:xfrm>
              <a:off x="3150349" y="0"/>
              <a:ext cx="5993651" cy="52444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Rectangle 9"/>
            <p:cNvPicPr>
              <a:picLocks noChangeAspect="1"/>
            </p:cNvPicPr>
            <p:nvPr/>
          </p:nvPicPr>
          <p:blipFill>
            <a:blip r:embed="rId4">
              <a:duotone>
                <a:schemeClr val="accent1"/>
                <a:srgbClr val="FFFFFF"/>
              </a:duotone>
            </a:blip>
            <a:stretch>
              <a:fillRect/>
            </a:stretch>
          </p:blipFill>
          <p:spPr>
            <a:xfrm>
              <a:off x="293206" y="1042127"/>
              <a:ext cx="8850794" cy="581587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762000"/>
            <a:ext cx="7772400" cy="1362075"/>
          </a:xfrm>
        </p:spPr>
        <p:txBody>
          <a:bodyPr anchor="b" anchorCtr="0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209800"/>
            <a:ext cx="7772400" cy="1500187"/>
          </a:xfrm>
        </p:spPr>
        <p:txBody>
          <a:bodyPr anchor="t" anchorCtr="0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22852-A508-4967-A48D-48354254F1AE}" type="datetimeFigureOut">
              <a:rPr lang="en-US" smtClean="0"/>
              <a:pPr/>
              <a:t>12/7/2022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AAFC-84C7-4BE1-BC5E-CE208EE20C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95401"/>
            <a:ext cx="3886200" cy="483076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295401"/>
            <a:ext cx="3886200" cy="483076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22852-A508-4967-A48D-48354254F1AE}" type="datetimeFigureOut">
              <a:rPr lang="en-US" smtClean="0"/>
              <a:pPr/>
              <a:t>12/7/2022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AAFC-84C7-4BE1-BC5E-CE208EE20C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295400"/>
            <a:ext cx="38877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1981201"/>
            <a:ext cx="3886200" cy="4144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295400"/>
            <a:ext cx="3886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1981201"/>
            <a:ext cx="3886200" cy="4144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22852-A508-4967-A48D-48354254F1AE}" type="datetimeFigureOut">
              <a:rPr lang="en-US" smtClean="0"/>
              <a:pPr/>
              <a:t>12/7/2022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AAFC-84C7-4BE1-BC5E-CE208EE20C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22852-A508-4967-A48D-48354254F1AE}" type="datetimeFigureOut">
              <a:rPr lang="en-US" smtClean="0"/>
              <a:pPr/>
              <a:t>12/7/2022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AAFC-84C7-4BE1-BC5E-CE208EE20C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9" name="Rectangle 8"/>
            <p:cNvPicPr>
              <a:picLocks noChangeAspect="1"/>
            </p:cNvPicPr>
            <p:nvPr/>
          </p:nvPicPr>
          <p:blipFill>
            <a:blip r:embed="rId2">
              <a:duotone>
                <a:schemeClr val="accent2"/>
                <a:srgbClr val="FFFFFF"/>
              </a:duotone>
            </a:blip>
            <a:stretch>
              <a:fillRect/>
            </a:stretch>
          </p:blipFill>
          <p:spPr>
            <a:xfrm>
              <a:off x="0" y="857"/>
              <a:ext cx="8139683" cy="685714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Rectangle 9"/>
            <p:cNvPicPr>
              <a:picLocks noChangeAspect="1"/>
            </p:cNvPicPr>
            <p:nvPr/>
          </p:nvPicPr>
          <p:blipFill>
            <a:blip r:embed="rId3">
              <a:duotone>
                <a:schemeClr val="accent3"/>
                <a:srgbClr val="FFFFFF"/>
              </a:duotone>
            </a:blip>
            <a:stretch>
              <a:fillRect/>
            </a:stretch>
          </p:blipFill>
          <p:spPr>
            <a:xfrm>
              <a:off x="3150349" y="0"/>
              <a:ext cx="5993651" cy="52444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Rectangle 10"/>
            <p:cNvPicPr>
              <a:picLocks noChangeAspect="1"/>
            </p:cNvPicPr>
            <p:nvPr/>
          </p:nvPicPr>
          <p:blipFill>
            <a:blip r:embed="rId4">
              <a:duotone>
                <a:schemeClr val="accent1"/>
                <a:srgbClr val="FFFFFF"/>
              </a:duotone>
            </a:blip>
            <a:stretch>
              <a:fillRect/>
            </a:stretch>
          </p:blipFill>
          <p:spPr>
            <a:xfrm>
              <a:off x="293206" y="1042127"/>
              <a:ext cx="8850794" cy="581587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22852-A508-4967-A48D-48354254F1AE}" type="datetimeFigureOut">
              <a:rPr lang="en-US" smtClean="0"/>
              <a:pPr/>
              <a:t>12/7/2022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AAFC-84C7-4BE1-BC5E-CE208EE20C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9" name="Rectangle 8"/>
            <p:cNvPicPr>
              <a:picLocks noChangeAspect="1"/>
            </p:cNvPicPr>
            <p:nvPr/>
          </p:nvPicPr>
          <p:blipFill>
            <a:blip r:embed="rId2">
              <a:duotone>
                <a:schemeClr val="accent2"/>
                <a:srgbClr val="FFFFFF"/>
              </a:duotone>
            </a:blip>
            <a:stretch>
              <a:fillRect/>
            </a:stretch>
          </p:blipFill>
          <p:spPr>
            <a:xfrm>
              <a:off x="0" y="857"/>
              <a:ext cx="8139683" cy="685714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Rectangle 9"/>
            <p:cNvPicPr>
              <a:picLocks noChangeAspect="1"/>
            </p:cNvPicPr>
            <p:nvPr/>
          </p:nvPicPr>
          <p:blipFill>
            <a:blip r:embed="rId3">
              <a:duotone>
                <a:schemeClr val="accent3"/>
                <a:srgbClr val="FFFFFF"/>
              </a:duotone>
            </a:blip>
            <a:stretch>
              <a:fillRect/>
            </a:stretch>
          </p:blipFill>
          <p:spPr>
            <a:xfrm>
              <a:off x="3150349" y="0"/>
              <a:ext cx="5993651" cy="52444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Rectangle 10"/>
            <p:cNvPicPr>
              <a:picLocks noChangeAspect="1"/>
            </p:cNvPicPr>
            <p:nvPr/>
          </p:nvPicPr>
          <p:blipFill>
            <a:blip r:embed="rId4">
              <a:duotone>
                <a:schemeClr val="accent1"/>
                <a:srgbClr val="FFFFFF"/>
              </a:duotone>
            </a:blip>
            <a:stretch>
              <a:fillRect/>
            </a:stretch>
          </p:blipFill>
          <p:spPr>
            <a:xfrm>
              <a:off x="293206" y="1042127"/>
              <a:ext cx="8850794" cy="581587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22852-A508-4967-A48D-48354254F1AE}" type="datetimeFigureOut">
              <a:rPr lang="en-US" smtClean="0"/>
              <a:pPr/>
              <a:t>12/7/2022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AAFC-84C7-4BE1-BC5E-CE208EE20C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9144000" cy="6867525"/>
            <a:chOff x="0" y="0"/>
            <a:chExt cx="9144000" cy="6867525"/>
          </a:xfrm>
        </p:grpSpPr>
        <p:grpSp>
          <p:nvGrpSpPr>
            <p:cNvPr id="10" name="Group 10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pic>
            <p:nvPicPr>
              <p:cNvPr id="7" name="Rectangle 6"/>
              <p:cNvPicPr>
                <a:picLocks noChangeAspect="1"/>
              </p:cNvPicPr>
              <p:nvPr/>
            </p:nvPicPr>
            <p:blipFill>
              <a:blip r:embed="rId11">
                <a:duotone>
                  <a:schemeClr val="accent2"/>
                  <a:srgbClr val="FFFFFF"/>
                </a:duotone>
              </a:blip>
              <a:stretch>
                <a:fillRect/>
              </a:stretch>
            </p:blipFill>
            <p:spPr>
              <a:xfrm>
                <a:off x="0" y="857"/>
                <a:ext cx="8139683" cy="6857143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8" name="Rectangle 7"/>
              <p:cNvPicPr>
                <a:picLocks noChangeAspect="1"/>
              </p:cNvPicPr>
              <p:nvPr/>
            </p:nvPicPr>
            <p:blipFill>
              <a:blip r:embed="rId12">
                <a:duotone>
                  <a:schemeClr val="accent3"/>
                  <a:srgbClr val="FFFFFF"/>
                </a:duotone>
              </a:blip>
              <a:stretch>
                <a:fillRect/>
              </a:stretch>
            </p:blipFill>
            <p:spPr>
              <a:xfrm>
                <a:off x="3150349" y="0"/>
                <a:ext cx="5993651" cy="524444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9" name="Rectangle 8"/>
              <p:cNvPicPr>
                <a:picLocks noChangeAspect="1"/>
              </p:cNvPicPr>
              <p:nvPr/>
            </p:nvPicPr>
            <p:blipFill>
              <a:blip r:embed="rId13">
                <a:duotone>
                  <a:schemeClr val="accent1"/>
                  <a:srgbClr val="FFFFFF"/>
                </a:duotone>
              </a:blip>
              <a:stretch>
                <a:fillRect/>
              </a:stretch>
            </p:blipFill>
            <p:spPr>
              <a:xfrm>
                <a:off x="293206" y="1042127"/>
                <a:ext cx="8850794" cy="5815873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2" name="Rectangle 11"/>
            <p:cNvSpPr/>
            <p:nvPr/>
          </p:nvSpPr>
          <p:spPr>
            <a:xfrm flipV="1">
              <a:off x="685800" y="1152525"/>
              <a:ext cx="8458200" cy="5715000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alpha val="35000"/>
                  </a:schemeClr>
                </a:gs>
                <a:gs pos="40000">
                  <a:schemeClr val="bg1">
                    <a:alpha val="35000"/>
                  </a:schemeClr>
                </a:gs>
                <a:gs pos="21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685800" y="1152525"/>
              <a:ext cx="8458200" cy="1588"/>
            </a:xfrm>
            <a:prstGeom prst="line">
              <a:avLst/>
            </a:prstGeom>
            <a:ln w="6350" cap="rnd" cmpd="sng" algn="ctr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142875"/>
            <a:ext cx="8001000" cy="1112838"/>
          </a:xfrm>
          <a:prstGeom prst="rect">
            <a:avLst/>
          </a:prstGeom>
        </p:spPr>
        <p:txBody>
          <a:bodyPr vert="horz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295401"/>
            <a:ext cx="8001000" cy="48307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F0C22852-A508-4967-A48D-48354254F1AE}" type="datetimeFigureOut">
              <a:rPr lang="en-US" smtClean="0">
                <a:solidFill>
                  <a:schemeClr val="tx1"/>
                </a:solidFill>
              </a:rPr>
              <a:pPr/>
              <a:t>12/7/2022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4B6EAAFC-84C7-4BE1-BC5E-CE208EE20C26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ts val="600"/>
        </a:spcBef>
        <a:spcAft>
          <a:spcPts val="600"/>
        </a:spcAft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ts val="600"/>
        </a:spcBef>
        <a:spcAft>
          <a:spcPts val="600"/>
        </a:spcAft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ts val="600"/>
        </a:spcBef>
        <a:spcAft>
          <a:spcPts val="600"/>
        </a:spcAft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ts val="600"/>
        </a:spcBef>
        <a:spcAft>
          <a:spcPts val="600"/>
        </a:spcAft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ts val="600"/>
        </a:spcBef>
        <a:spcAft>
          <a:spcPts val="600"/>
        </a:spcAft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467544" y="2996952"/>
            <a:ext cx="8155632" cy="97919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900" b="1" dirty="0" err="1" smtClean="0">
                <a:solidFill>
                  <a:srgbClr val="FF0000"/>
                </a:solidFill>
              </a:rPr>
              <a:t>мАдоу</a:t>
            </a:r>
            <a:r>
              <a:rPr lang="ru-RU" sz="2900" b="1" dirty="0" smtClean="0">
                <a:solidFill>
                  <a:srgbClr val="FF0000"/>
                </a:solidFill>
              </a:rPr>
              <a:t> детский сад № 3 г. Курганинска</a:t>
            </a:r>
            <a:r>
              <a:rPr lang="ru-RU" sz="60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60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60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60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6000" b="1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6000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60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60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6000" b="1" dirty="0" smtClean="0">
                <a:solidFill>
                  <a:schemeClr val="accent6">
                    <a:lumMod val="75000"/>
                  </a:schemeClr>
                </a:solidFill>
              </a:rPr>
              <a:t>Резина и ее свойства</a:t>
            </a:r>
            <a:endParaRPr lang="ru-RU" sz="6000" b="1" noProof="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sz="2400" b="1" noProof="0" dirty="0" smtClean="0">
                <a:solidFill>
                  <a:schemeClr val="accent6">
                    <a:lumMod val="75000"/>
                  </a:schemeClr>
                </a:solidFill>
              </a:rPr>
              <a:t>Воспитатель:</a:t>
            </a:r>
          </a:p>
          <a:p>
            <a:pPr algn="r"/>
            <a:r>
              <a:rPr lang="ru-RU" sz="2400" b="1" dirty="0" err="1" smtClean="0">
                <a:solidFill>
                  <a:schemeClr val="accent6">
                    <a:lumMod val="75000"/>
                  </a:schemeClr>
                </a:solidFill>
              </a:rPr>
              <a:t>Курыляк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 Е. Н.</a:t>
            </a:r>
            <a:endParaRPr lang="ru-RU" sz="2400" b="1" noProof="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Резинка для одежды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0EEEF"/>
              </a:clrFrom>
              <a:clrTo>
                <a:srgbClr val="F0EEE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7831" y="1295401"/>
            <a:ext cx="6272253" cy="4437856"/>
          </a:xfrm>
        </p:spPr>
      </p:pic>
    </p:spTree>
    <p:extLst>
      <p:ext uri="{BB962C8B-B14F-4D97-AF65-F5344CB8AC3E}">
        <p14:creationId xmlns:p14="http://schemas.microsoft.com/office/powerpoint/2010/main" val="50889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Резинки для волос и плетения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1295400"/>
            <a:ext cx="5688632" cy="50859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92056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Ластики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clrChange>
              <a:clrFrom>
                <a:srgbClr val="F3C1CA"/>
              </a:clrFrom>
              <a:clrTo>
                <a:srgbClr val="F3C1C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0918" y="1295400"/>
            <a:ext cx="4830763" cy="48307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102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лаборатория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3228" y="1295400"/>
            <a:ext cx="7246144" cy="4830763"/>
          </a:xfrm>
        </p:spPr>
      </p:pic>
    </p:spTree>
    <p:extLst>
      <p:ext uri="{BB962C8B-B14F-4D97-AF65-F5344CB8AC3E}">
        <p14:creationId xmlns:p14="http://schemas.microsoft.com/office/powerpoint/2010/main" val="196601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Опыт №1. Цвет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1767681"/>
            <a:ext cx="3886200" cy="3886200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00600" y="1767681"/>
            <a:ext cx="3886200" cy="38862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Какого цвета бывают предметы из резины?</a:t>
            </a:r>
          </a:p>
          <a:p>
            <a:pPr marL="0" indent="0">
              <a:buNone/>
            </a:pPr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РАЗНОЦВЕТНЫЕ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6084168" y="2780928"/>
            <a:ext cx="901848" cy="10801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92115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ОПЫТ №2. ЗАПАХ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357" y="1124744"/>
            <a:ext cx="5150266" cy="5400599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00600" y="1772817"/>
            <a:ext cx="3886200" cy="435335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n w="0"/>
                <a:solidFill>
                  <a:schemeClr val="accent6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Какой запах у предметов из резины?</a:t>
            </a:r>
          </a:p>
          <a:p>
            <a:pPr marL="0" indent="0">
              <a:buNone/>
            </a:pPr>
            <a:endParaRPr lang="ru-RU" dirty="0" smtClean="0">
              <a:ln w="0"/>
              <a:solidFill>
                <a:schemeClr val="accent6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dirty="0">
              <a:ln w="0"/>
              <a:solidFill>
                <a:schemeClr val="accent6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b="1" dirty="0" smtClean="0">
                <a:ln w="0"/>
                <a:solidFill>
                  <a:schemeClr val="accent6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Особый запах – </a:t>
            </a:r>
          </a:p>
          <a:p>
            <a:pPr marL="0" indent="0" algn="ctr">
              <a:buNone/>
            </a:pPr>
            <a:r>
              <a:rPr lang="ru-RU" b="1" dirty="0" smtClean="0">
                <a:ln w="0"/>
                <a:solidFill>
                  <a:schemeClr val="accent6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ЗАПАХ РЕЗИНЫ </a:t>
            </a:r>
          </a:p>
          <a:p>
            <a:pPr marL="0" indent="0" algn="ctr">
              <a:buNone/>
            </a:pPr>
            <a:r>
              <a:rPr lang="ru-RU" dirty="0" smtClean="0">
                <a:ln w="0"/>
                <a:solidFill>
                  <a:schemeClr val="accent6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(иногда он очень слабо чувствуется).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6300192" y="2852936"/>
            <a:ext cx="844672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189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Опыт №3. Поверхность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00600" y="1844824"/>
            <a:ext cx="3886200" cy="345875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n w="0"/>
                <a:solidFill>
                  <a:schemeClr val="accent6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Какая поверхность у резиновых предметов?</a:t>
            </a:r>
          </a:p>
          <a:p>
            <a:pPr marL="0" indent="0">
              <a:buNone/>
            </a:pPr>
            <a:endParaRPr lang="ru-RU" dirty="0" smtClean="0">
              <a:ln w="0"/>
              <a:solidFill>
                <a:schemeClr val="accent6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ru-RU" dirty="0">
              <a:ln w="0"/>
              <a:solidFill>
                <a:schemeClr val="accent6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ru-RU" dirty="0" smtClean="0">
                <a:ln w="0"/>
                <a:solidFill>
                  <a:schemeClr val="accent6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Гладкая, шершавая. </a:t>
            </a:r>
          </a:p>
          <a:p>
            <a:pPr marL="0" indent="0" algn="ctr">
              <a:buNone/>
            </a:pPr>
            <a:r>
              <a:rPr lang="ru-RU" b="1" dirty="0" smtClean="0">
                <a:ln w="0"/>
                <a:solidFill>
                  <a:schemeClr val="accent6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РАЗНАЯ ПОВЕРХНОСТЬ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6228184" y="2852936"/>
            <a:ext cx="844672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1844824"/>
            <a:ext cx="3886200" cy="4320480"/>
          </a:xfrm>
        </p:spPr>
      </p:pic>
    </p:spTree>
    <p:extLst>
      <p:ext uri="{BB962C8B-B14F-4D97-AF65-F5344CB8AC3E}">
        <p14:creationId xmlns:p14="http://schemas.microsoft.com/office/powerpoint/2010/main" val="264119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ОПЫТ №4. прочная и растягивается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Наполним шарик водой с помощью лейки.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Что происходит?</a:t>
            </a:r>
          </a:p>
          <a:p>
            <a:pPr marL="0" indent="0">
              <a:buNone/>
            </a:pPr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Резина не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рвется, потому что она </a:t>
            </a:r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ПРОЧНАЯ И РАСТЯГИВАЕТСЯ. 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b="1" dirty="0"/>
          </a:p>
        </p:txBody>
      </p:sp>
      <p:sp>
        <p:nvSpPr>
          <p:cNvPr id="5" name="Стрелка вниз 4"/>
          <p:cNvSpPr/>
          <p:nvPr/>
        </p:nvSpPr>
        <p:spPr>
          <a:xfrm>
            <a:off x="6156176" y="2780928"/>
            <a:ext cx="84467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clrChange>
              <a:clrFrom>
                <a:srgbClr val="E6F5F8"/>
              </a:clrFrom>
              <a:clrTo>
                <a:srgbClr val="E6F5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1484784"/>
            <a:ext cx="4125158" cy="4314232"/>
          </a:xfrm>
        </p:spPr>
      </p:pic>
    </p:spTree>
    <p:extLst>
      <p:ext uri="{BB962C8B-B14F-4D97-AF65-F5344CB8AC3E}">
        <p14:creationId xmlns:p14="http://schemas.microsoft.com/office/powerpoint/2010/main" val="305968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ОПЫТ № 5. Упругость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484784"/>
            <a:ext cx="4176464" cy="4968552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Сожмите салфетку в кулак. Откройте кулак. Что произошло с салфеткой? 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Салфетка 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смялась.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Попробуйте 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сжать резину в кулак. Откройте кулак. </a:t>
            </a:r>
            <a:endParaRPr lang="ru-RU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ru-RU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Резина распрямилась, потому что она упругая.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Стрелка вниз 5"/>
          <p:cNvSpPr/>
          <p:nvPr/>
        </p:nvSpPr>
        <p:spPr>
          <a:xfrm>
            <a:off x="6228184" y="4077072"/>
            <a:ext cx="844672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38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42875"/>
            <a:ext cx="8001000" cy="1053877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Спасибо за внимание!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5791" y="1295400"/>
            <a:ext cx="6441017" cy="5085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4859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Дерево гевея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1844824"/>
            <a:ext cx="3886200" cy="3240360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</a:t>
            </a:r>
          </a:p>
          <a:p>
            <a:pPr marL="0" indent="0"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В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Южной Америке растёт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резиновое дерево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, которое называется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Гевея.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Это высокое дерево высотой с пятиэтажный дом. </a:t>
            </a:r>
          </a:p>
        </p:txBody>
      </p:sp>
    </p:spTree>
    <p:extLst>
      <p:ext uri="{BB962C8B-B14F-4D97-AF65-F5344CB8AC3E}">
        <p14:creationId xmlns:p14="http://schemas.microsoft.com/office/powerpoint/2010/main" val="80213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Каучук – слезы дерева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В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стволе этого дерева бежит белый сок. Когда дерево достигает 10-12 лет, на его стволе делают надрез и сок стекает по стволу вниз. 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  Этот сок называется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каучук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. Само слово </a:t>
            </a:r>
            <a:r>
              <a:rPr lang="ru-RU" i="1" dirty="0">
                <a:solidFill>
                  <a:schemeClr val="accent6">
                    <a:lumMod val="75000"/>
                  </a:schemeClr>
                </a:solidFill>
              </a:rPr>
              <a:t>«каучук»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было придумано индейцами. Что в переводе означает </a:t>
            </a:r>
            <a:r>
              <a:rPr lang="ru-RU" i="1" dirty="0">
                <a:solidFill>
                  <a:schemeClr val="accent6">
                    <a:lumMod val="75000"/>
                  </a:schemeClr>
                </a:solidFill>
              </a:rPr>
              <a:t>«слезы дерева»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. 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  Каучук отвозят на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фабрику,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где из него делают различные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резиновые изделия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. </a:t>
            </a:r>
          </a:p>
          <a:p>
            <a:endParaRPr lang="ru-RU" dirty="0"/>
          </a:p>
        </p:txBody>
      </p:sp>
      <p:pic>
        <p:nvPicPr>
          <p:cNvPr id="5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2492896"/>
            <a:ext cx="3886200" cy="2448272"/>
          </a:xfrm>
        </p:spPr>
      </p:pic>
    </p:spTree>
    <p:extLst>
      <p:ext uri="{BB962C8B-B14F-4D97-AF65-F5344CB8AC3E}">
        <p14:creationId xmlns:p14="http://schemas.microsoft.com/office/powerpoint/2010/main" val="5408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Сергей Васильевич Лебедев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Однако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в нашей стране такие деревья не растут, и приходилось покупать каучук в других странах.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Поэтому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русский ученый</a:t>
            </a:r>
            <a:r>
              <a:rPr lang="ru-RU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Сергей Васильевич Лебедев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изобрел способ получения искусственного каучука из спирта и нефти.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412" y="1295400"/>
            <a:ext cx="3588976" cy="4830763"/>
          </a:xfrm>
        </p:spPr>
      </p:pic>
    </p:spTree>
    <p:extLst>
      <p:ext uri="{BB962C8B-B14F-4D97-AF65-F5344CB8AC3E}">
        <p14:creationId xmlns:p14="http://schemas.microsoft.com/office/powerpoint/2010/main" val="42067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Резиновые  игрушки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196752"/>
            <a:ext cx="6552728" cy="5116295"/>
          </a:xfrm>
        </p:spPr>
      </p:pic>
    </p:spTree>
    <p:extLst>
      <p:ext uri="{BB962C8B-B14F-4D97-AF65-F5344CB8AC3E}">
        <p14:creationId xmlns:p14="http://schemas.microsoft.com/office/powerpoint/2010/main" val="785842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Воздушные шары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clrChange>
              <a:clrFrom>
                <a:srgbClr val="91C9E4"/>
              </a:clrFrom>
              <a:clrTo>
                <a:srgbClr val="91C9E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690" y="1295400"/>
            <a:ext cx="7729220" cy="48307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0120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Резиновая обувь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0918" y="1295400"/>
            <a:ext cx="4830763" cy="4830763"/>
          </a:xfrm>
        </p:spPr>
      </p:pic>
    </p:spTree>
    <p:extLst>
      <p:ext uri="{BB962C8B-B14F-4D97-AF65-F5344CB8AC3E}">
        <p14:creationId xmlns:p14="http://schemas.microsoft.com/office/powerpoint/2010/main" val="4232995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Шины 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2887" y="1295400"/>
            <a:ext cx="4646826" cy="4830763"/>
          </a:xfrm>
        </p:spPr>
      </p:pic>
    </p:spTree>
    <p:extLst>
      <p:ext uri="{BB962C8B-B14F-4D97-AF65-F5344CB8AC3E}">
        <p14:creationId xmlns:p14="http://schemas.microsoft.com/office/powerpoint/2010/main" val="1612789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шЛАНГ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8315" y="1295400"/>
            <a:ext cx="6435969" cy="4830763"/>
          </a:xfrm>
        </p:spPr>
      </p:pic>
    </p:spTree>
    <p:extLst>
      <p:ext uri="{BB962C8B-B14F-4D97-AF65-F5344CB8AC3E}">
        <p14:creationId xmlns:p14="http://schemas.microsoft.com/office/powerpoint/2010/main" val="67839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i_fair_72dpi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21873A"/>
      </a:hlink>
      <a:folHlink>
        <a:srgbClr val="717E00"/>
      </a:folHlink>
    </a:clrScheme>
    <a:fontScheme name="Science Fair">
      <a:majorFont>
        <a:latin typeface="Tw Cen MT Condensed"/>
        <a:ea typeface=""/>
        <a:cs typeface=""/>
      </a:majorFont>
      <a:minorFont>
        <a:latin typeface="Tw Cen MT Condens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66F8574-A75F-4890-8CAE-B90C14F9E6B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для проекта научной конференции</Template>
  <TotalTime>0</TotalTime>
  <Words>260</Words>
  <Application>Microsoft Office PowerPoint</Application>
  <PresentationFormat>Экран (4:3)</PresentationFormat>
  <Paragraphs>53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Tw Cen MT Condensed</vt:lpstr>
      <vt:lpstr>sci_fair_72dpi</vt:lpstr>
      <vt:lpstr>мАдоу детский сад № 3 г. Курганинска    Резина и ее свойства</vt:lpstr>
      <vt:lpstr>Дерево гевея</vt:lpstr>
      <vt:lpstr>Каучук – слезы дерева</vt:lpstr>
      <vt:lpstr>Сергей Васильевич Лебедев</vt:lpstr>
      <vt:lpstr>Резиновые  игрушки</vt:lpstr>
      <vt:lpstr>Воздушные шары</vt:lpstr>
      <vt:lpstr>Резиновая обувь</vt:lpstr>
      <vt:lpstr>Шины </vt:lpstr>
      <vt:lpstr>шЛАНГ</vt:lpstr>
      <vt:lpstr>Резинка для одежды</vt:lpstr>
      <vt:lpstr>Резинки для волос и плетения</vt:lpstr>
      <vt:lpstr>Ластики</vt:lpstr>
      <vt:lpstr>лаборатория</vt:lpstr>
      <vt:lpstr>Опыт №1. Цвет</vt:lpstr>
      <vt:lpstr>ОПЫТ №2. ЗАПАХ</vt:lpstr>
      <vt:lpstr>Опыт №3. Поверхность</vt:lpstr>
      <vt:lpstr>ОПЫТ №4. прочная и растягивается</vt:lpstr>
      <vt:lpstr>ОПЫТ № 5. Упругость</vt:lpstr>
      <vt:lpstr>Спасибо за внимание!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2019-11-27T15:06:15Z</dcterms:created>
  <dcterms:modified xsi:type="dcterms:W3CDTF">2022-12-07T08:10:50Z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TC101659569990</vt:lpwstr>
  </property>
</Properties>
</file>