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5" r:id="rId1"/>
  </p:sldMasterIdLst>
  <p:notesMasterIdLst>
    <p:notesMasterId r:id="rId13"/>
  </p:notesMasterIdLst>
  <p:sldIdLst>
    <p:sldId id="256" r:id="rId2"/>
    <p:sldId id="260" r:id="rId3"/>
    <p:sldId id="257" r:id="rId4"/>
    <p:sldId id="258" r:id="rId5"/>
    <p:sldId id="272" r:id="rId6"/>
    <p:sldId id="273" r:id="rId7"/>
    <p:sldId id="259" r:id="rId8"/>
    <p:sldId id="274" r:id="rId9"/>
    <p:sldId id="275" r:id="rId10"/>
    <p:sldId id="262" r:id="rId11"/>
    <p:sldId id="277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86" autoAdjust="0"/>
    <p:restoredTop sz="91137" autoAdjust="0"/>
  </p:normalViewPr>
  <p:slideViewPr>
    <p:cSldViewPr>
      <p:cViewPr varScale="1">
        <p:scale>
          <a:sx n="63" d="100"/>
          <a:sy n="63" d="100"/>
        </p:scale>
        <p:origin x="-8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layout>
        <c:manualLayout>
          <c:xMode val="edge"/>
          <c:yMode val="edge"/>
          <c:x val="0.18241660701503221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1.8181818181818181E-2"/>
          <c:y val="0.45581237829142335"/>
          <c:w val="0.59504700548795042"/>
          <c:h val="0.52786427906189148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Дети по окончании проекта</c:v>
                </c:pt>
              </c:strCache>
            </c:strRef>
          </c:tx>
          <c:explosion val="6"/>
          <c:cat>
            <c:strRef>
              <c:f>Лист1!$A$2:$A$4</c:f>
              <c:strCache>
                <c:ptCount val="3"/>
                <c:pt idx="0">
                  <c:v>понимет и может объяснить 16 ч</c:v>
                </c:pt>
                <c:pt idx="1">
                  <c:v>понимет, но не может объяснить 4 ч</c:v>
                </c:pt>
                <c:pt idx="2">
                  <c:v>не знает 2 ч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16</c:v>
                </c:pt>
                <c:pt idx="1">
                  <c:v>4</c:v>
                </c:pt>
                <c:pt idx="2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E61-4337-AF1E-E2977B1AA65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15262276306370795"/>
          <c:y val="0.18969062553754157"/>
          <c:w val="0.63525602481507992"/>
          <c:h val="0.27150034993546224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layout>
        <c:manualLayout>
          <c:xMode val="edge"/>
          <c:yMode val="edge"/>
          <c:x val="8.8883179646705918E-2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6.8227823791191328E-2"/>
          <c:y val="0.44480613265192753"/>
          <c:w val="0.4653162858051072"/>
          <c:h val="0.5404322596634562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Родители по окончании проекта</c:v>
                </c:pt>
              </c:strCache>
            </c:strRef>
          </c:tx>
          <c:explosion val="16"/>
          <c:dPt>
            <c:idx val="1"/>
            <c:bubble3D val="0"/>
            <c:explosion val="55"/>
            <c:extLst xmlns:c16r2="http://schemas.microsoft.com/office/drawing/2015/06/chart">
              <c:ext xmlns:c16="http://schemas.microsoft.com/office/drawing/2014/chart" uri="{C3380CC4-5D6E-409C-BE32-E72D297353CC}">
                <c16:uniqueId val="{00000001-4CF4-4F87-BFA1-F99C8B828020}"/>
              </c:ext>
            </c:extLst>
          </c:dPt>
          <c:cat>
            <c:strRef>
              <c:f>Лист1!$A$2:$A$3</c:f>
              <c:strCache>
                <c:ptCount val="2"/>
                <c:pt idx="0">
                  <c:v>рассказывают 25 ч</c:v>
                </c:pt>
                <c:pt idx="1">
                  <c:v>не рассказывают 1 ч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25</c:v>
                </c:pt>
                <c:pt idx="1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4CF4-4F87-BFA1-F99C8B82802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42328501924910816"/>
          <c:y val="0.15687085856481617"/>
          <c:w val="0.54364566041512141"/>
          <c:h val="0.4023020814903173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109E1F-6401-4FC2-A851-E2158719FF80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0AD7EA-B74F-46A0-B2EC-48FC817445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17468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AD7EA-B74F-46A0-B2EC-48FC8174450A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71082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1FE13A-FE19-4498-9323-A854CE730B63}" type="datetimeFigureOut">
              <a:rPr lang="ru-RU"/>
              <a:pPr>
                <a:defRPr/>
              </a:pPr>
              <a:t>07.12.2022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4CD5AB-0A2C-472B-9130-B41860169B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E14F44-A2AD-4FC6-A7A9-3D014AD926B5}" type="datetimeFigureOut">
              <a:rPr lang="ru-RU"/>
              <a:pPr>
                <a:defRPr/>
              </a:pPr>
              <a:t>07.12.2022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476B71-9EE8-4D8A-A324-A73D1877AA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6A3258-F739-450D-B674-E700E89E4881}" type="datetimeFigureOut">
              <a:rPr lang="ru-RU"/>
              <a:pPr>
                <a:defRPr/>
              </a:pPr>
              <a:t>07.12.2022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30ABB6-7DB3-4F46-90F5-1F97AB3AD2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66C91-0B2F-44E9-A839-EC60E9989795}" type="datetimeFigureOut">
              <a:rPr lang="ru-RU"/>
              <a:pPr>
                <a:defRPr/>
              </a:pPr>
              <a:t>07.12.2022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AB549E-6752-45E2-92FF-1FED46AFDD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DE018A-468D-4397-87BD-AB75CD6AF11A}" type="datetimeFigureOut">
              <a:rPr lang="ru-RU"/>
              <a:pPr>
                <a:defRPr/>
              </a:pPr>
              <a:t>07.12.2022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AABCE-7594-4DD3-A7F5-1A2586954B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0933AB-8679-4235-8491-202E99860639}" type="datetimeFigureOut">
              <a:rPr lang="ru-RU"/>
              <a:pPr>
                <a:defRPr/>
              </a:pPr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C9E7D0-3768-46D8-8195-BE57D847BA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Дата 3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80471A8-6819-4AB1-ABBA-DA60F862D182}" type="datetimeFigureOut">
              <a:rPr lang="ru-RU"/>
              <a:pPr>
                <a:defRPr/>
              </a:pPr>
              <a:t>07.12.2022</a:t>
            </a:fld>
            <a:endParaRPr lang="ru-RU"/>
          </a:p>
        </p:txBody>
      </p:sp>
      <p:sp>
        <p:nvSpPr>
          <p:cNvPr id="14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2154A37-DA03-493B-89BC-E1105E4581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3" r:id="rId3"/>
    <p:sldLayoutId id="2147483716" r:id="rId4"/>
    <p:sldLayoutId id="2147483712" r:id="rId5"/>
    <p:sldLayoutId id="2147483711" r:id="rId6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Arial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Arial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Arial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Arial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Arial" charset="0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Содержимое 8"/>
          <p:cNvSpPr>
            <a:spLocks noGrp="1"/>
          </p:cNvSpPr>
          <p:nvPr>
            <p:ph idx="4294967295"/>
          </p:nvPr>
        </p:nvSpPr>
        <p:spPr>
          <a:xfrm>
            <a:off x="755576" y="1772816"/>
            <a:ext cx="7165308" cy="4895254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endParaRPr lang="ru-RU" sz="4400" dirty="0" smtClean="0"/>
          </a:p>
          <a:p>
            <a:pPr algn="ctr" eaLnBrk="1" hangingPunct="1">
              <a:buFont typeface="Wingdings 2" pitchFamily="18" charset="2"/>
              <a:buNone/>
            </a:pPr>
            <a:r>
              <a:rPr lang="ru-RU" sz="4400" dirty="0" smtClean="0"/>
              <a:t>Тема </a:t>
            </a:r>
            <a:r>
              <a:rPr lang="ru-RU" sz="4400" dirty="0" smtClean="0"/>
              <a:t>проекта :                       «Полезные вершки и корешки»</a:t>
            </a:r>
            <a:r>
              <a:rPr lang="ru-RU" sz="2400" dirty="0" smtClean="0"/>
              <a:t>. 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sz="4400" dirty="0" err="1" smtClean="0"/>
              <a:t>Турчанова</a:t>
            </a:r>
            <a:r>
              <a:rPr lang="ru-RU" sz="4400" dirty="0" smtClean="0"/>
              <a:t> О.А.</a:t>
            </a:r>
          </a:p>
        </p:txBody>
      </p:sp>
      <p:sp>
        <p:nvSpPr>
          <p:cNvPr id="9" name="Стрелка вправо 8"/>
          <p:cNvSpPr/>
          <p:nvPr/>
        </p:nvSpPr>
        <p:spPr>
          <a:xfrm>
            <a:off x="7920884" y="6244231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2411760" y="557928"/>
            <a:ext cx="7236296" cy="1368152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 cap="all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ial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9pPr>
          </a:lstStyle>
          <a:p>
            <a:pPr>
              <a:spcAft>
                <a:spcPts val="0"/>
              </a:spcAft>
            </a:pPr>
            <a:r>
              <a:rPr lang="ru-RU" sz="2000" dirty="0" smtClean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Государственное бюджетное профессиональное образовательное учреждение</a:t>
            </a:r>
            <a:br>
              <a:rPr lang="ru-RU" sz="2000" dirty="0" smtClean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 smtClean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Ростовской области</a:t>
            </a:r>
            <a:br>
              <a:rPr lang="ru-RU" sz="2000" dirty="0" smtClean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 smtClean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2000" dirty="0" err="1" smtClean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Волгодонский</a:t>
            </a:r>
            <a:r>
              <a:rPr lang="ru-RU" sz="2000" dirty="0" smtClean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педагогический колледж»</a:t>
            </a:r>
            <a:br>
              <a:rPr lang="ru-RU" sz="2000" dirty="0" smtClean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 smtClean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(ГБПОУ РО ВПК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8" name="Picture 4" descr="https://sun1-19.userapi.com/ddO-AMQRuQ0huuRAx63PA5xPuFTZvOrNbLi1aA/oBhmUlwgh-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58656"/>
            <a:ext cx="1464208" cy="1464208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16632"/>
            <a:ext cx="8458200" cy="576064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solidFill>
                  <a:srgbClr val="7030A0"/>
                </a:solidFill>
                <a:latin typeface="Cambria" pitchFamily="18" charset="0"/>
              </a:rPr>
              <a:t>ОЖИДАЕМЫЕ  РЕЗУЛЬТАТЫ:</a:t>
            </a:r>
            <a:endParaRPr lang="ru-RU" sz="2400" dirty="0">
              <a:solidFill>
                <a:srgbClr val="7030A0"/>
              </a:solidFill>
              <a:latin typeface="Cambria" pitchFamily="18" charset="0"/>
            </a:endParaRPr>
          </a:p>
        </p:txBody>
      </p:sp>
      <p:sp>
        <p:nvSpPr>
          <p:cNvPr id="17410" name="Текст 5"/>
          <p:cNvSpPr>
            <a:spLocks noGrp="1"/>
          </p:cNvSpPr>
          <p:nvPr>
            <p:ph type="body" idx="2"/>
          </p:nvPr>
        </p:nvSpPr>
        <p:spPr>
          <a:xfrm>
            <a:off x="539750" y="836613"/>
            <a:ext cx="3008313" cy="576103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800" dirty="0" smtClean="0"/>
              <a:t>Проект способствовал повышению творческой инициативы, самостоятельности в создании идей и реализации проекта. </a:t>
            </a:r>
          </a:p>
          <a:p>
            <a:pPr>
              <a:lnSpc>
                <a:spcPct val="80000"/>
              </a:lnSpc>
              <a:buFont typeface="Wingdings 2" pitchFamily="18" charset="2"/>
              <a:buChar char=""/>
            </a:pPr>
            <a:r>
              <a:rPr lang="ru-RU" sz="1800" dirty="0" smtClean="0"/>
              <a:t>В процессе реализации проекта выстроилось активное взаимодействие всех участников образовательного процесса.</a:t>
            </a:r>
          </a:p>
          <a:p>
            <a:pPr>
              <a:lnSpc>
                <a:spcPct val="80000"/>
              </a:lnSpc>
              <a:buFont typeface="Wingdings 2" pitchFamily="18" charset="2"/>
              <a:buChar char=""/>
            </a:pPr>
            <a:r>
              <a:rPr lang="ru-RU" sz="1800" dirty="0" smtClean="0"/>
              <a:t>Мероприятия проекта оказали положительное влияние на формирование мотивации у детей на здоровый образ жизни посредством постановки и решения проблемы в процессе познавательной активности.</a:t>
            </a:r>
          </a:p>
        </p:txBody>
      </p:sp>
      <p:pic>
        <p:nvPicPr>
          <p:cNvPr id="17411" name="Picture 5" descr="kartinki-zdorovoe-pitanie-4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08400" y="908051"/>
            <a:ext cx="5040313" cy="4537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Стрелка вправо 1"/>
          <p:cNvSpPr/>
          <p:nvPr/>
        </p:nvSpPr>
        <p:spPr>
          <a:xfrm>
            <a:off x="7596336" y="6163717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 rot="10800000">
            <a:off x="573532" y="6163717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Содержимое 8"/>
          <p:cNvSpPr>
            <a:spLocks noGrp="1"/>
          </p:cNvSpPr>
          <p:nvPr>
            <p:ph idx="4294967295"/>
          </p:nvPr>
        </p:nvSpPr>
        <p:spPr>
          <a:xfrm>
            <a:off x="755576" y="1772816"/>
            <a:ext cx="7165308" cy="4895254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endParaRPr lang="ru-RU" sz="4400" dirty="0" smtClean="0"/>
          </a:p>
          <a:p>
            <a:pPr algn="ctr" eaLnBrk="1" hangingPunct="1">
              <a:buFont typeface="Wingdings 2" pitchFamily="18" charset="2"/>
              <a:buNone/>
            </a:pPr>
            <a:r>
              <a:rPr lang="ru-RU" sz="4400" dirty="0" smtClean="0"/>
              <a:t>Тема </a:t>
            </a:r>
            <a:r>
              <a:rPr lang="ru-RU" sz="4400" dirty="0" smtClean="0"/>
              <a:t>проекта :                       «Полезные вершки и корешки»</a:t>
            </a:r>
            <a:r>
              <a:rPr lang="ru-RU" sz="2400" dirty="0" smtClean="0"/>
              <a:t>. 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sz="4400" dirty="0" err="1" smtClean="0"/>
              <a:t>Турчанова</a:t>
            </a:r>
            <a:r>
              <a:rPr lang="ru-RU" sz="4400" dirty="0" smtClean="0"/>
              <a:t> О.А.</a:t>
            </a:r>
          </a:p>
        </p:txBody>
      </p:sp>
      <p:sp>
        <p:nvSpPr>
          <p:cNvPr id="9" name="Стрелка вправо 8"/>
          <p:cNvSpPr/>
          <p:nvPr/>
        </p:nvSpPr>
        <p:spPr>
          <a:xfrm>
            <a:off x="7920884" y="6244231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2411760" y="557928"/>
            <a:ext cx="7236296" cy="1368152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kern="1200" cap="all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Arial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Franklin Gothic Medium" pitchFamily="34" charset="0"/>
              </a:defRPr>
            </a:lvl9pPr>
          </a:lstStyle>
          <a:p>
            <a:pPr>
              <a:spcAft>
                <a:spcPts val="0"/>
              </a:spcAft>
            </a:pPr>
            <a:r>
              <a:rPr lang="ru-RU" sz="2000" dirty="0" smtClean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Государственное бюджетное профессиональное образовательное учреждение</a:t>
            </a:r>
            <a:br>
              <a:rPr lang="ru-RU" sz="2000" dirty="0" smtClean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 smtClean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Ростовской области</a:t>
            </a:r>
            <a:br>
              <a:rPr lang="ru-RU" sz="2000" dirty="0" smtClean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 smtClean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2000" dirty="0" err="1" smtClean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Волгодонский</a:t>
            </a:r>
            <a:r>
              <a:rPr lang="ru-RU" sz="2000" dirty="0" smtClean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педагогический колледж»</a:t>
            </a:r>
            <a:br>
              <a:rPr lang="ru-RU" sz="2000" dirty="0" smtClean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 smtClean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(ГБПОУ РО ВПК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8" name="Picture 4" descr="https://sun1-19.userapi.com/ddO-AMQRuQ0huuRAx63PA5xPuFTZvOrNbLi1aA/oBhmUlwgh-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56" y="260648"/>
            <a:ext cx="1691680" cy="169168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трелка вправо 1"/>
          <p:cNvSpPr/>
          <p:nvPr/>
        </p:nvSpPr>
        <p:spPr>
          <a:xfrm rot="10800000">
            <a:off x="929296" y="6244231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1094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04800" y="188640"/>
            <a:ext cx="8686800" cy="792088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7030A0"/>
                </a:solidFill>
                <a:latin typeface="Cambria" pitchFamily="18" charset="0"/>
              </a:rPr>
              <a:t>ПАСПОРТ  ПРОЕКТА:</a:t>
            </a:r>
            <a:endParaRPr lang="ru-RU" sz="3200" b="1" dirty="0">
              <a:solidFill>
                <a:srgbClr val="7030A0"/>
              </a:solidFill>
              <a:latin typeface="Cambria" pitchFamily="18" charset="0"/>
            </a:endParaRPr>
          </a:p>
        </p:txBody>
      </p:sp>
      <p:sp>
        <p:nvSpPr>
          <p:cNvPr id="11266" name="Содержимое 2"/>
          <p:cNvSpPr>
            <a:spLocks noGrp="1"/>
          </p:cNvSpPr>
          <p:nvPr>
            <p:ph idx="4294967295"/>
          </p:nvPr>
        </p:nvSpPr>
        <p:spPr>
          <a:xfrm>
            <a:off x="457200" y="908050"/>
            <a:ext cx="8686800" cy="402272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ru-RU" sz="2400" dirty="0" smtClean="0">
              <a:latin typeface="Franklin Gothic Book" pitchFamily="34" charset="0"/>
            </a:endParaRPr>
          </a:p>
          <a:p>
            <a:pPr algn="ctr" eaLnBrk="1" hangingPunct="1">
              <a:buFont typeface="Wingdings 2" pitchFamily="18" charset="2"/>
              <a:buNone/>
            </a:pPr>
            <a:r>
              <a:rPr lang="ru-RU" sz="2000" dirty="0" smtClean="0">
                <a:latin typeface="+mn-lt"/>
              </a:rPr>
              <a:t>     </a:t>
            </a:r>
            <a:r>
              <a:rPr lang="ru-RU" sz="2000" i="1" dirty="0" smtClean="0">
                <a:latin typeface="+mn-lt"/>
              </a:rPr>
              <a:t>Тема: « Полезные вершки и корешки</a:t>
            </a:r>
            <a:r>
              <a:rPr lang="ru-RU" sz="2000" dirty="0" smtClean="0">
                <a:latin typeface="+mn-lt"/>
              </a:rPr>
              <a:t>».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sz="2000" dirty="0" smtClean="0">
                <a:latin typeface="+mn-lt"/>
              </a:rPr>
              <a:t>     </a:t>
            </a:r>
            <a:r>
              <a:rPr lang="ru-RU" sz="2000" i="1" dirty="0" smtClean="0">
                <a:latin typeface="+mn-lt"/>
              </a:rPr>
              <a:t>Вид проекта: </a:t>
            </a:r>
            <a:r>
              <a:rPr lang="ru-RU" sz="2000" dirty="0" smtClean="0">
                <a:latin typeface="+mn-lt"/>
              </a:rPr>
              <a:t>творческо-</a:t>
            </a:r>
            <a:r>
              <a:rPr lang="ru-RU" sz="2000" dirty="0" err="1" smtClean="0">
                <a:latin typeface="+mn-lt"/>
              </a:rPr>
              <a:t>образователный</a:t>
            </a:r>
            <a:r>
              <a:rPr lang="ru-RU" sz="2000" dirty="0" smtClean="0">
                <a:latin typeface="+mn-lt"/>
              </a:rPr>
              <a:t>.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sz="2000" dirty="0" smtClean="0">
                <a:latin typeface="+mn-lt"/>
              </a:rPr>
              <a:t>Цель проекта: Формировать мотивацию у  детей  на здоровый образ жизни посредством постановки и решения проблемы в процессе познавательной активности . </a:t>
            </a:r>
            <a:endParaRPr lang="ru-RU" sz="2000" i="1" dirty="0" smtClean="0">
              <a:latin typeface="+mn-lt"/>
            </a:endParaRPr>
          </a:p>
          <a:p>
            <a:pPr algn="ctr" eaLnBrk="1" hangingPunct="1">
              <a:buFont typeface="Wingdings 2" pitchFamily="18" charset="2"/>
              <a:buNone/>
            </a:pPr>
            <a:r>
              <a:rPr lang="ru-RU" sz="2000" i="1" dirty="0" smtClean="0">
                <a:latin typeface="+mn-lt"/>
              </a:rPr>
              <a:t>Проблемный вопрос: роль натуральных витаминов в сохранении и укреплении здоровья</a:t>
            </a:r>
            <a:r>
              <a:rPr lang="ru-RU" sz="2400" i="1" dirty="0" smtClean="0">
                <a:latin typeface="Cambria" pitchFamily="18" charset="0"/>
              </a:rPr>
              <a:t>.</a:t>
            </a:r>
          </a:p>
          <a:p>
            <a:pPr algn="ctr" eaLnBrk="1" hangingPunct="1">
              <a:buFont typeface="Wingdings 2" pitchFamily="18" charset="2"/>
              <a:buNone/>
            </a:pPr>
            <a:endParaRPr lang="ru-RU" dirty="0" smtClean="0"/>
          </a:p>
        </p:txBody>
      </p:sp>
      <p:pic>
        <p:nvPicPr>
          <p:cNvPr id="11267" name="Picture 4" descr="еда, фрукты и овощи вместе, груши, кукуруза, капуста, яблоки, помидоры, том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3713" y="4076700"/>
            <a:ext cx="6011862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трелка вправо 2"/>
          <p:cNvSpPr/>
          <p:nvPr/>
        </p:nvSpPr>
        <p:spPr>
          <a:xfrm>
            <a:off x="8094951" y="618445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 rot="10800000">
            <a:off x="468850" y="6223681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7030A0"/>
                </a:solidFill>
                <a:latin typeface="Cambria" pitchFamily="18" charset="0"/>
              </a:rPr>
              <a:t>ОПИСАНИЕ ПРОЕКТА:</a:t>
            </a:r>
            <a:endParaRPr lang="ru-RU" b="1" dirty="0">
              <a:solidFill>
                <a:srgbClr val="7030A0"/>
              </a:solidFill>
              <a:latin typeface="Cambria" pitchFamily="18" charset="0"/>
            </a:endParaRPr>
          </a:p>
        </p:txBody>
      </p:sp>
      <p:sp>
        <p:nvSpPr>
          <p:cNvPr id="12290" name="Содержимое 4"/>
          <p:cNvSpPr>
            <a:spLocks noGrp="1"/>
          </p:cNvSpPr>
          <p:nvPr>
            <p:ph idx="4294967295"/>
          </p:nvPr>
        </p:nvSpPr>
        <p:spPr>
          <a:xfrm>
            <a:off x="304800" y="1554163"/>
            <a:ext cx="8686800" cy="4970462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2400" b="1" smtClean="0">
                <a:latin typeface="Cambria" pitchFamily="18" charset="0"/>
              </a:rPr>
              <a:t>Актуальность темы:</a:t>
            </a:r>
            <a:r>
              <a:rPr lang="ru-RU" sz="2400" smtClean="0">
                <a:latin typeface="Cambria" pitchFamily="18" charset="0"/>
              </a:rPr>
              <a:t> </a:t>
            </a:r>
            <a:br>
              <a:rPr lang="ru-RU" sz="2400" smtClean="0">
                <a:latin typeface="Cambria" pitchFamily="18" charset="0"/>
              </a:rPr>
            </a:br>
            <a:endParaRPr lang="ru-RU" sz="2400" smtClean="0">
              <a:latin typeface="Cambria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ru-RU" sz="2400" smtClean="0">
                <a:latin typeface="Cambria" pitchFamily="18" charset="0"/>
              </a:rPr>
              <a:t>Здоровье – это первая и важнейшая потребность человека, определяющая способность его к труду и обеспечивающая гармоничное развитие личности. Важно дать детям представления об овощах, фруктах, содержащих большое количество витаминов. Не менее важно дать детям знания о культуре питания, его значимости, взаимосвязи здоровья и питании.</a:t>
            </a:r>
            <a:endParaRPr lang="ru-RU" smtClean="0"/>
          </a:p>
        </p:txBody>
      </p:sp>
      <p:sp>
        <p:nvSpPr>
          <p:cNvPr id="2" name="Стрелка вправо 1"/>
          <p:cNvSpPr/>
          <p:nvPr/>
        </p:nvSpPr>
        <p:spPr>
          <a:xfrm>
            <a:off x="7956376" y="616530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 rot="10800000">
            <a:off x="1187624" y="616530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Содержимое 2"/>
          <p:cNvSpPr>
            <a:spLocks noGrp="1"/>
          </p:cNvSpPr>
          <p:nvPr>
            <p:ph idx="4294967295"/>
          </p:nvPr>
        </p:nvSpPr>
        <p:spPr>
          <a:xfrm>
            <a:off x="457200" y="1412875"/>
            <a:ext cx="8686800" cy="4738688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dirty="0" smtClean="0"/>
              <a:t>принять участие в проекте;</a:t>
            </a:r>
          </a:p>
          <a:p>
            <a:pPr>
              <a:buFont typeface="Wingdings 2" pitchFamily="18" charset="2"/>
              <a:buNone/>
            </a:pPr>
            <a:r>
              <a:rPr lang="ru-RU" dirty="0" smtClean="0"/>
              <a:t>- побеседовать с воспитателем по теме проекта;</a:t>
            </a:r>
          </a:p>
          <a:p>
            <a:pPr>
              <a:buFont typeface="Wingdings 2" pitchFamily="18" charset="2"/>
              <a:buNone/>
            </a:pPr>
            <a:r>
              <a:rPr lang="ru-RU" dirty="0" smtClean="0"/>
              <a:t>- организовать и принять участие в дидактических и словесных играх;</a:t>
            </a:r>
          </a:p>
          <a:p>
            <a:pPr>
              <a:buFont typeface="Wingdings 2" pitchFamily="18" charset="2"/>
              <a:buNone/>
            </a:pPr>
            <a:r>
              <a:rPr lang="ru-RU" dirty="0" smtClean="0"/>
              <a:t>- принять участие в занятиях «Полезные вершки и корешки»</a:t>
            </a:r>
          </a:p>
        </p:txBody>
      </p:sp>
      <p:sp>
        <p:nvSpPr>
          <p:cNvPr id="13314" name="Rectangle 4"/>
          <p:cNvSpPr>
            <a:spLocks noChangeArrowheads="1"/>
          </p:cNvSpPr>
          <p:nvPr/>
        </p:nvSpPr>
        <p:spPr bwMode="auto">
          <a:xfrm>
            <a:off x="1692275" y="549275"/>
            <a:ext cx="43195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7030A0"/>
                </a:solidFill>
              </a:rPr>
              <a:t>ЗАДАЧИ  ПРОЕКТА для детей:</a:t>
            </a:r>
          </a:p>
        </p:txBody>
      </p:sp>
      <p:sp>
        <p:nvSpPr>
          <p:cNvPr id="2" name="Стрелка вправо 1"/>
          <p:cNvSpPr/>
          <p:nvPr/>
        </p:nvSpPr>
        <p:spPr>
          <a:xfrm>
            <a:off x="7740352" y="6151563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трелка вправо 2"/>
          <p:cNvSpPr/>
          <p:nvPr/>
        </p:nvSpPr>
        <p:spPr>
          <a:xfrm rot="10800000">
            <a:off x="682291" y="614311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cap="none" smtClean="0">
                <a:effectLst/>
              </a:rPr>
              <a:t>Задачи для родителей: </a:t>
            </a:r>
          </a:p>
        </p:txBody>
      </p:sp>
      <p:sp>
        <p:nvSpPr>
          <p:cNvPr id="14338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2800" dirty="0" smtClean="0"/>
              <a:t>-принять участие в реализации проекта;</a:t>
            </a:r>
          </a:p>
          <a:p>
            <a:pPr>
              <a:buFont typeface="Wingdings 2" pitchFamily="18" charset="2"/>
              <a:buNone/>
            </a:pPr>
            <a:r>
              <a:rPr lang="ru-RU" sz="2800" dirty="0" smtClean="0"/>
              <a:t>- продумать и сделать подделку из овощей</a:t>
            </a:r>
          </a:p>
          <a:p>
            <a:pPr>
              <a:buFont typeface="Wingdings 2" pitchFamily="18" charset="2"/>
              <a:buNone/>
            </a:pPr>
            <a:endParaRPr lang="ru-RU" sz="2800" dirty="0" smtClean="0"/>
          </a:p>
          <a:p>
            <a:pPr>
              <a:buFont typeface="Wingdings 2" pitchFamily="18" charset="2"/>
              <a:buNone/>
            </a:pPr>
            <a:r>
              <a:rPr lang="ru-RU" sz="2800" dirty="0" smtClean="0"/>
              <a:t>- помочь воспитателю в организации мероприятия «Выставка подделок из овощей»</a:t>
            </a:r>
          </a:p>
          <a:p>
            <a:pPr>
              <a:buFont typeface="Wingdings 2" pitchFamily="18" charset="2"/>
              <a:buNone/>
            </a:pPr>
            <a:r>
              <a:rPr lang="ru-RU" sz="2800" dirty="0" smtClean="0"/>
              <a:t>-принять участие как зритель на презентации </a:t>
            </a:r>
          </a:p>
        </p:txBody>
      </p:sp>
      <p:sp>
        <p:nvSpPr>
          <p:cNvPr id="2" name="Стрелка вправо 1"/>
          <p:cNvSpPr/>
          <p:nvPr/>
        </p:nvSpPr>
        <p:spPr>
          <a:xfrm>
            <a:off x="7740352" y="594928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трелка вправо 2"/>
          <p:cNvSpPr/>
          <p:nvPr/>
        </p:nvSpPr>
        <p:spPr>
          <a:xfrm rot="10800000">
            <a:off x="1271240" y="5949546"/>
            <a:ext cx="966793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cap="none" smtClean="0">
                <a:effectLst/>
              </a:rPr>
              <a:t>Задачи для педагога:</a:t>
            </a:r>
          </a:p>
        </p:txBody>
      </p:sp>
      <p:sp>
        <p:nvSpPr>
          <p:cNvPr id="15362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000" dirty="0" smtClean="0"/>
              <a:t>-подобрать методический материал по теме проекта;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000" dirty="0" smtClean="0"/>
              <a:t>- составить план проекта;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000" dirty="0" smtClean="0"/>
              <a:t>- проинформировать родителей созданием проекта;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000" dirty="0" smtClean="0"/>
              <a:t>- создать развивающую предметно-пространственную среду по теме проекта;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000" dirty="0" smtClean="0"/>
              <a:t>- подготовить и провести беседы с детьми по теме проекта;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000" dirty="0" smtClean="0"/>
              <a:t>- Занятие по познавательному развитию «полезные овощи »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000" dirty="0" smtClean="0"/>
              <a:t>- Создание выставки рисунков « Что созрело в огороде»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000" dirty="0" smtClean="0"/>
              <a:t>- проинформировать родителей о необходимости сделать фото своего ребенка с полезными овощами.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000" dirty="0" smtClean="0"/>
              <a:t>- разучить с детьми пословицы, поговорок по теме проекта;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000" dirty="0" smtClean="0"/>
              <a:t>- сообщить родителям примеры стихов для заучивания;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r>
              <a:rPr lang="ru-RU" sz="2000" dirty="0" smtClean="0"/>
              <a:t>- провести презентацию</a:t>
            </a:r>
          </a:p>
        </p:txBody>
      </p:sp>
      <p:sp>
        <p:nvSpPr>
          <p:cNvPr id="2" name="Стрелка вправо 1"/>
          <p:cNvSpPr/>
          <p:nvPr/>
        </p:nvSpPr>
        <p:spPr>
          <a:xfrm>
            <a:off x="8028384" y="6080125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трелка вправо 2"/>
          <p:cNvSpPr/>
          <p:nvPr/>
        </p:nvSpPr>
        <p:spPr>
          <a:xfrm rot="10800000">
            <a:off x="683568" y="609657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0850" y="482600"/>
            <a:ext cx="8686800" cy="8382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7030A0"/>
                </a:solidFill>
                <a:latin typeface="Cambria" pitchFamily="18" charset="0"/>
              </a:rPr>
              <a:t>ЭТАПЫ  РЕАЛИЗАЦИИ  ПРОЕКТА:</a:t>
            </a:r>
            <a:endParaRPr lang="ru-RU" sz="2800" b="1" dirty="0">
              <a:solidFill>
                <a:srgbClr val="7030A0"/>
              </a:solidFill>
              <a:latin typeface="Cambria" pitchFamily="18" charset="0"/>
            </a:endParaRPr>
          </a:p>
        </p:txBody>
      </p:sp>
      <p:sp>
        <p:nvSpPr>
          <p:cNvPr id="16386" name="Содержимое 2"/>
          <p:cNvSpPr>
            <a:spLocks noGrp="1"/>
          </p:cNvSpPr>
          <p:nvPr>
            <p:ph idx="4294967295"/>
          </p:nvPr>
        </p:nvSpPr>
        <p:spPr>
          <a:xfrm>
            <a:off x="427372" y="1052736"/>
            <a:ext cx="8686800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400" b="1" dirty="0" smtClean="0"/>
              <a:t> </a:t>
            </a:r>
            <a:endParaRPr lang="ru-RU" sz="400" dirty="0" smtClean="0"/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400" dirty="0" smtClean="0"/>
              <a:t> 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800" b="1" i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Подготовительный этап:</a:t>
            </a:r>
            <a:endParaRPr lang="ru-RU" sz="1800" b="1" dirty="0" smtClean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 Сбор и анализ литературы по данной теме. 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 Определение цели, исходя из интересов и потребностей детей. 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 Планирование предстоящей деятельности, направленной на реализацию 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 проекта. 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 Обеспечение дидактического комплекса для реализации проекта.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800" b="1" i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Основной этап:</a:t>
            </a:r>
            <a:endParaRPr lang="ru-RU" sz="1800" b="1" dirty="0" smtClean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 Проведение мероприятий  в  группе.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 Взаимодействие с родителями, направленное на знакомство с проектной 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 деятельностью. 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800" b="1" i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Заключительный этап:</a:t>
            </a:r>
            <a:endParaRPr lang="ru-RU" sz="1800" b="1" dirty="0" smtClean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 Создание и презентация выставки « Полезные вершки и корешки»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800" dirty="0" smtClean="0">
                <a:latin typeface="Cambria" pitchFamily="18" charset="0"/>
              </a:rPr>
              <a:t> 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2000" dirty="0" smtClean="0">
                <a:latin typeface="Cambria" pitchFamily="18" charset="0"/>
              </a:rPr>
              <a:t> </a:t>
            </a:r>
          </a:p>
        </p:txBody>
      </p:sp>
      <p:sp>
        <p:nvSpPr>
          <p:cNvPr id="3" name="Стрелка вправо 2"/>
          <p:cNvSpPr/>
          <p:nvPr/>
        </p:nvSpPr>
        <p:spPr>
          <a:xfrm>
            <a:off x="7812360" y="608275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право 3"/>
          <p:cNvSpPr/>
          <p:nvPr/>
        </p:nvSpPr>
        <p:spPr>
          <a:xfrm rot="10800000">
            <a:off x="323528" y="6082754"/>
            <a:ext cx="1122424" cy="602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75292751"/>
              </p:ext>
            </p:extLst>
          </p:nvPr>
        </p:nvGraphicFramePr>
        <p:xfrm>
          <a:off x="539552" y="188640"/>
          <a:ext cx="4191000" cy="6092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Объект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64681359"/>
              </p:ext>
            </p:extLst>
          </p:nvPr>
        </p:nvGraphicFramePr>
        <p:xfrm>
          <a:off x="4355976" y="1412776"/>
          <a:ext cx="4320480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Стрелка вправо 6">
            <a:hlinkClick r:id="" action="ppaction://noaction"/>
          </p:cNvPr>
          <p:cNvSpPr/>
          <p:nvPr/>
        </p:nvSpPr>
        <p:spPr>
          <a:xfrm>
            <a:off x="8028384" y="6184230"/>
            <a:ext cx="1008112" cy="4588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>
            <a:hlinkClick r:id="" action="ppaction://noaction"/>
          </p:cNvPr>
          <p:cNvSpPr/>
          <p:nvPr/>
        </p:nvSpPr>
        <p:spPr>
          <a:xfrm rot="10800000">
            <a:off x="323528" y="6257528"/>
            <a:ext cx="1008112" cy="38558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81587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ramellka.ru/wp-content/uploads/2018/09/podelki-na-vistavku-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300" y="2915434"/>
            <a:ext cx="4176464" cy="3132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klubmama.ru/uploads/posts/2022-08/1660464399_35-klubmama-ru-p-podelka-osennii-urozhai-1-klass-foto-3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9859" y="3182496"/>
            <a:ext cx="2930552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vestnik-lesnoy.ru/wp-content/uploads/2019/09/%D0%97%D0%B0%D1%8F%D1%86-%D0%B8%D0%B7-%D0%BA%D0%B0%D0%BF%D1%83%D1%81%D1%82%D1%8B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32" y="809687"/>
            <a:ext cx="2304256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stroitelcentr.ru/wp-content/uploads/2018/11/Idei-kakuyu-podelku-sdelat-iz-ovoshhey-27-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6324" y="692696"/>
            <a:ext cx="2169771" cy="1824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s://cpdshel.ru/wp-content/uploads/b/6/7/b67b1493c76cdac6ce28aebcbb9fbf90.jpe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4589" y="1064041"/>
            <a:ext cx="2218461" cy="1769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Стрелка вправо 7"/>
          <p:cNvSpPr/>
          <p:nvPr/>
        </p:nvSpPr>
        <p:spPr>
          <a:xfrm>
            <a:off x="7956376" y="638132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 rot="10800000">
            <a:off x="683568" y="638132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09654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600</TotalTime>
  <Words>332</Words>
  <Application>Microsoft Office PowerPoint</Application>
  <PresentationFormat>Экран (4:3)</PresentationFormat>
  <Paragraphs>66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Презентация PowerPoint</vt:lpstr>
      <vt:lpstr>ПАСПОРТ  ПРОЕКТА:</vt:lpstr>
      <vt:lpstr>ОПИСАНИЕ ПРОЕКТА:</vt:lpstr>
      <vt:lpstr>Презентация PowerPoint</vt:lpstr>
      <vt:lpstr>Задачи для родителей: </vt:lpstr>
      <vt:lpstr>Задачи для педагога:</vt:lpstr>
      <vt:lpstr>ЭТАПЫ  РЕАЛИЗАЦИИ  ПРОЕКТА:</vt:lpstr>
      <vt:lpstr>Презентация PowerPoint</vt:lpstr>
      <vt:lpstr>Презентация PowerPoint</vt:lpstr>
      <vt:lpstr>ОЖИДАЕМЫЕ  РЕЗУЛЬТАТЫ:</vt:lpstr>
      <vt:lpstr>Презентация PowerPoint</vt:lpstr>
    </vt:vector>
  </TitlesOfParts>
  <Company>RePack by SPecialiST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дошкольное образовательное учреждение детский сад   комбинированного вида №28 «Совенок» муниципального образования  Люберецкий муниципальный район Московской области</dc:title>
  <dc:creator>5</dc:creator>
  <cp:lastModifiedBy>User</cp:lastModifiedBy>
  <cp:revision>42</cp:revision>
  <dcterms:created xsi:type="dcterms:W3CDTF">2017-09-17T20:31:22Z</dcterms:created>
  <dcterms:modified xsi:type="dcterms:W3CDTF">2022-12-07T14:21:28Z</dcterms:modified>
</cp:coreProperties>
</file>