
<file path=[Content_Types].xml><?xml version="1.0" encoding="utf-8"?>
<Types xmlns="http://schemas.openxmlformats.org/package/2006/content-types">
  <Default Extension="wmf" ContentType="image/x-wmf"/>
  <Default Extension="png" ContentType="image/png"/>
  <Default Extension="jpg" ContentType="image/jpeg"/>
  <Default Extension="jpeg" ContentType="image/jpeg"/>
  <Default Extension="xml" ContentType="application/xml"/>
  <Default Extension="rels" ContentType="application/vnd.openxmlformats-package.relationships+xml"/>
  <Default Extension="bin" ContentType="application/vnd.openxmlformats-officedocument.oleObject"/>
  <Override PartName="/ppt/slides/slide3.xml" ContentType="application/vnd.openxmlformats-officedocument.presentationml.slide+xml"/>
  <Override PartName="/ppt/slides/slide2.xml" ContentType="application/vnd.openxmlformats-officedocument.presentationml.slide+xml"/>
  <Override PartName="/ppt/slides/slide1.xml" ContentType="application/vnd.openxmlformats-officedocument.presentationml.slide+xml"/>
  <Override PartName="/ppt/slideLayouts/slideLayout10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2.xml" ContentType="application/vnd.openxmlformats-officedocument.presentationml.slideLayout+xml"/>
  <Override PartName="/docProps/app.xml" ContentType="application/vnd.openxmlformats-officedocument.extended-properties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docProps/core.xml" ContentType="application/vnd.openxmlformats-package.core-properti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slideMasters/slideMaster1.xml" ContentType="application/vnd.openxmlformats-officedocument.presentationml.slideMaster+xml"/>
  <Override PartName="/ppt/presentation.xml" ContentType="application/vnd.openxmlformats-officedocument.presentationml.presentation.main+xml"/>
  <Override PartName="/ppt/tableStyles.xml" ContentType="application/vnd.openxmlformats-officedocument.presentationml.tableStyles+xml"/>
  <Override PartName="/ppt/theme/theme1.xml" ContentType="application/vnd.openxmlformats-officedocument.theme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aveSubsetFonts="1">
  <p:sldMasterIdLst>
    <p:sldMasterId id="2147483648" r:id="rId1"/>
  </p:sldMasterIdLst>
  <p:sldIdLst>
    <p:sldId id="256" r:id="rId3"/>
    <p:sldId id="257" r:id="rId4"/>
    <p:sldId id="258" r:id="rId5"/>
    <p:sldId id="259" r:id="rId6"/>
  </p:sldIdLst>
  <p:sldSz cx="9144000" cy="6858000" type="screen4x3"/>
  <p:notesSz cx="9144000" cy="6858000"/>
  <p:defaultTextStyle>
    <a:defPPr>
      <a:defRPr lang="ru-RU"/>
    </a:defPPr>
    <a:lvl1pPr marL="0" algn="l" defTabSz="9144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236" y="-90"/>
      </p:cViewPr>
      <p:guideLst>
        <p:guide pos="2160" orient="horz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presProps" Target="presProps.xml" /><Relationship Id="rId8" Type="http://schemas.openxmlformats.org/officeDocument/2006/relationships/tableStyles" Target="tableStyles.xml" /><Relationship Id="rId9" Type="http://schemas.openxmlformats.org/officeDocument/2006/relationships/viewProps" Target="viewProps.xml" /></Relationships>
</file>

<file path=ppt/slideLayouts/_rels/slideLayout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itle" userDrawn="1">
  <p:cSld name="Титульный слайд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 bwMode="auto">
          <a:xfrm>
            <a:off x="533400" y="1371600"/>
            <a:ext cx="7851648" cy="1828800"/>
          </a:xfrm>
          <a:prstGeom prst="rect">
            <a:avLst/>
          </a:prstGeom>
          <a:ln>
            <a:noFill/>
          </a:ln>
        </p:spPr>
        <p:txBody>
          <a:bodyPr vert="horz" tIns="0" rIns="18288" bIns="0" anchor="b">
            <a:normAutofit/>
          </a:bodyPr>
          <a:lstStyle>
            <a:lvl1pPr algn="r">
              <a:spcBef>
                <a:spcPts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 bwMode="auto">
          <a:xfrm>
            <a:off x="533400" y="3228536"/>
            <a:ext cx="7854696" cy="1752599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pPr>
              <a:defRPr/>
            </a:pPr>
            <a:r>
              <a:rPr lang="ru-RU"/>
              <a:t>Образец подзаголовка</a:t>
            </a:r>
            <a:endParaRPr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5B106E36-FD25-4E2D-B0AA-010F637433A0}" type="datetimeFigureOut">
              <a:rPr lang="ru-RU"/>
              <a:t/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725C68B6-61C2-468F-89AB-4B9F7531AA68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vertTx" userDrawn="1">
  <p:cSld name="Заголовок и вертикальный текст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 bwMode="auto"/>
        <p:txBody>
          <a:bodyPr vert="eaVert"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5B106E36-FD25-4E2D-B0AA-010F637433A0}" type="datetimeFigureOut">
              <a:rPr lang="ru-RU"/>
              <a:t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725C68B6-61C2-468F-89AB-4B9F7531AA68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vertTitleAndTx" userDrawn="1">
  <p:cSld name="Вертикальный заголовок и текст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 bwMode="auto">
          <a:xfrm>
            <a:off x="6629400" y="914400"/>
            <a:ext cx="2057400" cy="5211763"/>
          </a:xfrm>
        </p:spPr>
        <p:txBody>
          <a:bodyPr vert="eaVert"/>
          <a:lstStyle/>
          <a:p>
            <a:pPr>
              <a:defRPr/>
            </a:pPr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 bwMode="auto">
          <a:xfrm>
            <a:off x="457200" y="914400"/>
            <a:ext cx="6019800" cy="5211763"/>
          </a:xfrm>
        </p:spPr>
        <p:txBody>
          <a:bodyPr vert="eaVert"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5B106E36-FD25-4E2D-B0AA-010F637433A0}" type="datetimeFigureOut">
              <a:rPr lang="ru-RU"/>
              <a:t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725C68B6-61C2-468F-89AB-4B9F7531AA68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obj" userDrawn="1">
  <p:cSld name="Заголовок и объект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 bwMode="auto"/>
        <p:txBody>
          <a:bodyPr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5B106E36-FD25-4E2D-B0AA-010F637433A0}" type="datetimeFigureOut">
              <a:rPr lang="ru-RU"/>
              <a:t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725C68B6-61C2-468F-89AB-4B9F7531AA68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secHead" userDrawn="1">
  <p:cSld name="Заголовок раздела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530352" y="1316736"/>
            <a:ext cx="7772400" cy="1362455"/>
          </a:xfrm>
          <a:prstGeom prst="rect">
            <a:avLst/>
          </a:prstGeom>
          <a:ln>
            <a:noFill/>
          </a:ln>
        </p:spPr>
        <p:txBody>
          <a:bodyPr vert="horz" tIns="0" bIns="0" anchor="b">
            <a:noAutofit/>
          </a:bodyPr>
          <a:lstStyle>
            <a:lvl1pPr algn="l">
              <a:spcBef>
                <a:spcPts val="0"/>
              </a:spcBef>
              <a:buNone/>
              <a:defRPr lang="en-US" sz="5600" b="1" cap="none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 bwMode="auto"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5B106E36-FD25-4E2D-B0AA-010F637433A0}" type="datetimeFigureOut">
              <a:rPr lang="ru-RU"/>
              <a:t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725C68B6-61C2-468F-89AB-4B9F7531AA68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woObj" userDrawn="1">
  <p:cSld name="Два объекта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704088"/>
            <a:ext cx="8229600" cy="1143000"/>
          </a:xfrm>
        </p:spPr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 bwMode="auto"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 bwMode="auto"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5B106E36-FD25-4E2D-B0AA-010F637433A0}" type="datetimeFigureOut">
              <a:rPr lang="ru-RU"/>
              <a:t/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725C68B6-61C2-468F-89AB-4B9F7531AA68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woTxTwoObj" userDrawn="1">
  <p:cSld name="Сравнение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 bwMode="auto"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 bwMode="auto"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 bwMode="auto"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5B106E36-FD25-4E2D-B0AA-010F637433A0}" type="datetimeFigureOut">
              <a:rPr lang="ru-RU"/>
              <a:t/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725C68B6-61C2-468F-89AB-4B9F7531AA68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itleOnly" userDrawn="1">
  <p:cSld name="Только заголовок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704088"/>
            <a:ext cx="8305800" cy="1143000"/>
          </a:xfrm>
        </p:spPr>
        <p:txBody>
          <a:bodyPr vert="horz" tIns="45720" bIns="0" anchor="b">
            <a:normAutofit/>
          </a:bodyPr>
          <a:lstStyle>
            <a:lvl1pPr algn="l">
              <a:spcBef>
                <a:spcPts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5B106E36-FD25-4E2D-B0AA-010F637433A0}" type="datetimeFigureOut">
              <a:rPr lang="ru-RU"/>
              <a:t/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725C68B6-61C2-468F-89AB-4B9F7531AA68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blank" userDrawn="1">
  <p:cSld name="Пустой слайд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5B106E36-FD25-4E2D-B0AA-010F637433A0}" type="datetimeFigureOut">
              <a:rPr lang="ru-RU"/>
              <a:t/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725C68B6-61C2-468F-89AB-4B9F7531AA68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objTx" userDrawn="1">
  <p:cSld name="Объект с подписью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685800" y="514351"/>
            <a:ext cx="2743200" cy="1162050"/>
          </a:xfrm>
        </p:spPr>
        <p:txBody>
          <a:bodyPr lIns="0" anchor="b">
            <a:noAutofit/>
          </a:bodyPr>
          <a:lstStyle>
            <a:lvl1pPr algn="l">
              <a:spcBef>
                <a:spcPts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 bwMode="auto"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 bwMode="auto"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5B106E36-FD25-4E2D-B0AA-010F637433A0}" type="datetimeFigureOut">
              <a:rPr lang="ru-RU"/>
              <a:t/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725C68B6-61C2-468F-89AB-4B9F7531AA68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showMasterSp="0" type="picTx" userDrawn="1">
  <p:cSld name="Рисунок с подписью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 bwMode="auto"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2" name="Прямоугольный треугольник 11"/>
          <p:cNvSpPr/>
          <p:nvPr/>
        </p:nvSpPr>
        <p:spPr bwMode="auto"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auto"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5B106E36-FD25-4E2D-B0AA-010F637433A0}" type="datetimeFigureOut">
              <a:rPr lang="ru-RU"/>
              <a:t/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 bwMode="auto">
          <a:xfrm>
            <a:off x="8077200" y="6356350"/>
            <a:ext cx="609600" cy="365125"/>
          </a:xfrm>
        </p:spPr>
        <p:txBody>
          <a:bodyPr/>
          <a:lstStyle/>
          <a:p>
            <a:pPr>
              <a:defRPr/>
            </a:pPr>
            <a:fld id="{725C68B6-61C2-468F-89AB-4B9F7531AA68}" type="slidenum">
              <a:rPr lang="ru-RU"/>
              <a:t/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 bwMode="auto"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pPr>
              <a:defRPr/>
            </a:pPr>
            <a:r>
              <a:rPr lang="ru-RU"/>
              <a:t>Вставка рисунка</a:t>
            </a:r>
            <a:endParaRPr lang="en-US"/>
          </a:p>
        </p:txBody>
      </p:sp>
      <p:sp>
        <p:nvSpPr>
          <p:cNvPr id="10" name="Полилиния 9"/>
          <p:cNvSpPr/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 fill="norm" stroke="1" extrusionOk="0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>
              <a:defRPr/>
            </a:pPr>
            <a:endParaRPr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/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 fill="norm" stroke="1" extrusionOk="0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>
              <a:defRPr/>
            </a:pPr>
            <a:endParaRPr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preserve="0">
  <p:cSld name="">
    <p:bg>
      <p:bgRef idx="1001">
        <a:schemeClr val="bg2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/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 fill="norm" stroke="1" extrusionOk="0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>
              <a:defRPr/>
            </a:pPr>
            <a:endParaRPr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/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 fill="norm" stroke="1" extrusionOk="0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>
              <a:defRPr/>
            </a:pPr>
            <a:endParaRPr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 bwMode="auto"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pPr>
              <a:defRPr/>
            </a:pPr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 bwMode="auto"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>
              <a:defRPr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fld id="{5B106E36-FD25-4E2D-B0AA-010F637433A0}" type="datetimeFigureOut">
              <a:rPr lang="ru-RU"/>
              <a:t/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 bwMode="auto"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>
              <a:defRPr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 bwMode="auto"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>
              <a:defRPr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fld id="{725C68B6-61C2-468F-89AB-4B9F7531AA68}" type="slidenum">
              <a:rPr lang="ru-RU"/>
              <a:t/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 bwMode="auto"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/>
            <p:nvPr/>
          </p:nvSpPr>
          <p:spPr bwMode="auto">
            <a:xfrm rot="21435691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 fill="norm" stroke="1" extrusionOk="0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16000">
                    <a:schemeClr val="accent2">
                      <a:shade val="75000"/>
                      <a:alpha val="56000"/>
                    </a:schemeClr>
                  </a:gs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3" name="Полилиния 12"/>
            <p:cNvSpPr/>
            <p:nvPr/>
          </p:nvSpPr>
          <p:spPr bwMode="auto">
            <a:xfrm rot="21435691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 fill="norm" stroke="1" extrusionOk="0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33000">
                    <a:schemeClr val="accent2">
                      <a:alpha val="56000"/>
                    </a:schemeClr>
                  </a:gs>
                  <a:gs pos="44000">
                    <a:schemeClr val="accent1"/>
                  </a:gs>
                  <a:gs pos="74000">
                    <a:schemeClr val="accent4"/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pPr>
                <a:defRPr/>
              </a:pPr>
              <a:endParaRPr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>
        <a:spcBef>
          <a:spcPts val="0"/>
        </a:spcBef>
        <a:buNone/>
        <a:defRPr sz="5000" b="0">
          <a:ln>
            <a:noFill/>
          </a:ln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>
        <a:spcBef>
          <a:spcPts val="0"/>
        </a:spcBef>
        <a:buClr>
          <a:schemeClr val="accent3"/>
        </a:buClr>
        <a:buSzPct val="95000"/>
        <a:buFont typeface="Wingdings 2"/>
        <a:buChar char=""/>
        <a:defRPr sz="26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>
        <a:spcBef>
          <a:spcPts val="0"/>
        </a:spcBef>
        <a:buClr>
          <a:schemeClr val="accent1"/>
        </a:buClr>
        <a:buSzPct val="85000"/>
        <a:buFont typeface="Wingdings 2"/>
        <a:buChar char=""/>
        <a:defRPr sz="24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>
        <a:spcBef>
          <a:spcPts val="0"/>
        </a:spcBef>
        <a:buClr>
          <a:schemeClr val="accent2"/>
        </a:buClr>
        <a:buSzPct val="70000"/>
        <a:buFont typeface="Wingdings 2"/>
        <a:buChar char=""/>
        <a:defRPr sz="21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>
        <a:spcBef>
          <a:spcPts val="0"/>
        </a:spcBef>
        <a:buClr>
          <a:schemeClr val="accent3"/>
        </a:buClr>
        <a:buSzPct val="65000"/>
        <a:buFont typeface="Wingdings 2"/>
        <a:buChar char=""/>
        <a:defRPr sz="20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>
        <a:spcBef>
          <a:spcPts val="0"/>
        </a:spcBef>
        <a:buClr>
          <a:schemeClr val="accent4"/>
        </a:buClr>
        <a:buSzPct val="65000"/>
        <a:buFont typeface="Wingdings 2"/>
        <a:buChar char=""/>
        <a:defRPr sz="20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>
        <a:spcBef>
          <a:spcPts val="0"/>
        </a:spcBef>
        <a:buClr>
          <a:schemeClr val="accent5"/>
        </a:buClr>
        <a:buSzPct val="80000"/>
        <a:buFont typeface="Wingdings 2"/>
        <a:buChar char=""/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>
        <a:spcBef>
          <a:spcPts val="0"/>
        </a:spcBef>
        <a:buClr>
          <a:schemeClr val="accent6"/>
        </a:buClr>
        <a:buSzPct val="80000"/>
        <a:buFont typeface="Wingdings 2"/>
        <a:buChar char=""/>
        <a:defRPr sz="16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>
        <a:spcBef>
          <a:spcPts val="0"/>
        </a:spcBef>
        <a:buClr>
          <a:schemeClr val="tx2"/>
        </a:buClr>
        <a:buChar char="•"/>
        <a:defRPr sz="16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>
        <a:spcBef>
          <a:spcPts val="0"/>
        </a:spcBef>
        <a:buClr>
          <a:schemeClr val="tx2"/>
        </a:buClr>
        <a:buFontTx/>
        <a:buChar char="•"/>
        <a:defRPr sz="14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>
        <a:defRPr>
          <a:solidFill>
            <a:schemeClr val="tx1"/>
          </a:solidFill>
          <a:latin typeface="+mn-lt"/>
          <a:ea typeface="+mn-ea"/>
          <a:cs typeface="+mn-cs"/>
        </a:defRPr>
      </a:lvl1pPr>
      <a:lvl2pPr marL="457200" algn="l">
        <a:defRPr>
          <a:solidFill>
            <a:schemeClr val="tx1"/>
          </a:solidFill>
          <a:latin typeface="+mn-lt"/>
          <a:ea typeface="+mn-ea"/>
          <a:cs typeface="+mn-cs"/>
        </a:defRPr>
      </a:lvl2pPr>
      <a:lvl3pPr marL="914400" algn="l">
        <a:defRPr>
          <a:solidFill>
            <a:schemeClr val="tx1"/>
          </a:solidFill>
          <a:latin typeface="+mn-lt"/>
          <a:ea typeface="+mn-ea"/>
          <a:cs typeface="+mn-cs"/>
        </a:defRPr>
      </a:lvl3pPr>
      <a:lvl4pPr marL="1371600" algn="l">
        <a:defRPr>
          <a:solidFill>
            <a:schemeClr val="tx1"/>
          </a:solidFill>
          <a:latin typeface="+mn-lt"/>
          <a:ea typeface="+mn-ea"/>
          <a:cs typeface="+mn-cs"/>
        </a:defRPr>
      </a:lvl4pPr>
      <a:lvl5pPr marL="1828800" algn="l">
        <a:defRPr>
          <a:solidFill>
            <a:schemeClr val="tx1"/>
          </a:solidFill>
          <a:latin typeface="+mn-lt"/>
          <a:ea typeface="+mn-ea"/>
          <a:cs typeface="+mn-cs"/>
        </a:defRPr>
      </a:lvl5pPr>
      <a:lvl6pPr marL="2286000" algn="l">
        <a:defRPr>
          <a:solidFill>
            <a:schemeClr val="tx1"/>
          </a:solidFill>
          <a:latin typeface="+mn-lt"/>
          <a:ea typeface="+mn-ea"/>
          <a:cs typeface="+mn-cs"/>
        </a:defRPr>
      </a:lvl6pPr>
      <a:lvl7pPr marL="2743200" algn="l">
        <a:defRPr>
          <a:solidFill>
            <a:schemeClr val="tx1"/>
          </a:solidFill>
          <a:latin typeface="+mn-lt"/>
          <a:ea typeface="+mn-ea"/>
          <a:cs typeface="+mn-cs"/>
        </a:defRPr>
      </a:lvl7pPr>
      <a:lvl8pPr marL="3200400" algn="l">
        <a:defRPr>
          <a:solidFill>
            <a:schemeClr val="tx1"/>
          </a:solidFill>
          <a:latin typeface="+mn-lt"/>
          <a:ea typeface="+mn-ea"/>
          <a:cs typeface="+mn-cs"/>
        </a:defRPr>
      </a:lvl8pPr>
      <a:lvl9pPr marL="3657600" algn="l">
        <a:defRPr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5297" name="Rectangle 1"/>
          <p:cNvSpPr>
            <a:spLocks noChangeArrowheads="1"/>
          </p:cNvSpPr>
          <p:nvPr/>
        </p:nvSpPr>
        <p:spPr bwMode="auto">
          <a:xfrm>
            <a:off x="285719" y="1096642"/>
            <a:ext cx="8716551" cy="50292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/>
            <a:spAutoFit/>
          </a:bodyPr>
          <a:lstStyle/>
          <a:p>
            <a:pPr algn="ctr">
              <a:defRPr/>
            </a:pPr>
            <a:r>
              <a:rPr lang="ru-RU" b="1" i="1"/>
              <a:t>Проект</a:t>
            </a:r>
            <a:endParaRPr/>
          </a:p>
          <a:p>
            <a:pPr algn="ctr">
              <a:defRPr/>
            </a:pPr>
            <a:r>
              <a:rPr lang="ru-RU" b="1" i="1"/>
              <a:t>«Хочу расти здоровым</a:t>
            </a:r>
            <a:r>
              <a:rPr lang="ru-RU" b="1" i="1"/>
              <a:t>»</a:t>
            </a:r>
            <a:endParaRPr/>
          </a:p>
          <a:p>
            <a:pPr algn="ctr">
              <a:defRPr/>
            </a:pPr>
            <a:endParaRPr lang="ru-RU" b="1" i="1"/>
          </a:p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ru-RU" b="0" i="1" u="none" strike="noStrike" cap="none">
                <a:ln>
                  <a:noFill/>
                </a:ln>
                <a:solidFill>
                  <a:schemeClr val="tx1"/>
                </a:solidFill>
                <a:ea typeface="Times New Roman"/>
                <a:cs typeface="Times New Roman"/>
              </a:rPr>
              <a:t>Автор: Агайгаджиева Д.М.</a:t>
            </a:r>
            <a:endParaRPr lang="ru-RU" b="0" i="1" u="none" strike="noStrike" cap="none">
              <a:ln>
                <a:noFill/>
              </a:ln>
              <a:solidFill>
                <a:schemeClr val="tx1"/>
              </a:solidFill>
              <a:cs typeface="Arial"/>
            </a:endParaRPr>
          </a:p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ru-RU" b="0" i="1" u="none" strike="noStrike" cap="none">
                <a:ln>
                  <a:noFill/>
                </a:ln>
                <a:solidFill>
                  <a:schemeClr val="tx1"/>
                </a:solidFill>
                <a:ea typeface="Times New Roman"/>
                <a:cs typeface="Times New Roman"/>
              </a:rPr>
              <a:t>Тема проекта: «Хочу расти здоровым»</a:t>
            </a:r>
            <a:endParaRPr lang="ru-RU" b="0" i="1" u="none" strike="noStrike" cap="none">
              <a:ln>
                <a:noFill/>
              </a:ln>
              <a:solidFill>
                <a:schemeClr val="tx1"/>
              </a:solidFill>
              <a:cs typeface="Arial"/>
            </a:endParaRPr>
          </a:p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ru-RU" b="0" i="1" u="none" strike="noStrike" cap="none">
                <a:ln>
                  <a:noFill/>
                </a:ln>
                <a:solidFill>
                  <a:schemeClr val="tx1"/>
                </a:solidFill>
                <a:ea typeface="Times New Roman"/>
                <a:cs typeface="Times New Roman"/>
              </a:rPr>
              <a:t>Тип: информационный</a:t>
            </a:r>
            <a:endParaRPr lang="ru-RU" b="0" i="1" u="none" strike="noStrike" cap="none">
              <a:ln>
                <a:noFill/>
              </a:ln>
              <a:solidFill>
                <a:schemeClr val="tx1"/>
              </a:solidFill>
              <a:cs typeface="Arial"/>
            </a:endParaRPr>
          </a:p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ru-RU" b="0" i="1" u="none" strike="noStrike" cap="none">
                <a:ln>
                  <a:noFill/>
                </a:ln>
                <a:solidFill>
                  <a:schemeClr val="tx1"/>
                </a:solidFill>
                <a:ea typeface="Times New Roman"/>
                <a:cs typeface="Times New Roman"/>
              </a:rPr>
              <a:t>Вид: краткосрочный</a:t>
            </a:r>
            <a:endParaRPr lang="ru-RU" b="0" i="1" u="none" strike="noStrike" cap="none">
              <a:ln>
                <a:noFill/>
              </a:ln>
              <a:solidFill>
                <a:schemeClr val="tx1"/>
              </a:solidFill>
              <a:cs typeface="Arial"/>
            </a:endParaRPr>
          </a:p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ru-RU" b="0" i="1" u="none" strike="noStrike" cap="none">
                <a:ln>
                  <a:noFill/>
                </a:ln>
                <a:solidFill>
                  <a:schemeClr val="tx1"/>
                </a:solidFill>
                <a:ea typeface="Times New Roman"/>
                <a:cs typeface="Times New Roman"/>
              </a:rPr>
              <a:t>Цель: закрепить представление о здоровом образе жизни.</a:t>
            </a:r>
            <a:endParaRPr lang="ru-RU" b="0" i="1" u="none" strike="noStrike" cap="none">
              <a:ln>
                <a:noFill/>
              </a:ln>
              <a:solidFill>
                <a:schemeClr val="tx1"/>
              </a:solidFill>
              <a:cs typeface="Arial"/>
            </a:endParaRPr>
          </a:p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ru-RU" b="0" i="1" u="none" strike="noStrike" cap="none">
                <a:ln>
                  <a:noFill/>
                </a:ln>
                <a:solidFill>
                  <a:schemeClr val="tx1"/>
                </a:solidFill>
                <a:ea typeface="Times New Roman"/>
                <a:cs typeface="Times New Roman"/>
              </a:rPr>
              <a:t>Задачи:</a:t>
            </a:r>
            <a:endParaRPr lang="ru-RU" b="0" i="1" u="none" strike="noStrike" cap="none">
              <a:ln>
                <a:noFill/>
              </a:ln>
              <a:solidFill>
                <a:schemeClr val="tx1"/>
              </a:solidFill>
              <a:cs typeface="Arial"/>
            </a:endParaRPr>
          </a:p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ru-RU" b="0" i="1" u="none" strike="noStrike" cap="none">
                <a:ln>
                  <a:noFill/>
                </a:ln>
                <a:solidFill>
                  <a:schemeClr val="tx1"/>
                </a:solidFill>
                <a:ea typeface="Times New Roman"/>
                <a:cs typeface="Times New Roman"/>
              </a:rPr>
              <a:t>1. Способствовать формированию основ здорового образа жизни, потребность заниматься физической культурой (выполнение утренней гимнастики); закреплять знания об овощах и фруктах, их пользе для здоровья; закреплять представление о необходимости соблюдения культурно-гигиенических навыков.</a:t>
            </a:r>
            <a:endParaRPr lang="ru-RU" b="0" i="1" u="none" strike="noStrike" cap="none">
              <a:ln>
                <a:noFill/>
              </a:ln>
              <a:solidFill>
                <a:schemeClr val="tx1"/>
              </a:solidFill>
              <a:cs typeface="Arial"/>
            </a:endParaRPr>
          </a:p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ru-RU" b="0" i="1" u="none" strike="noStrike" cap="none">
                <a:ln>
                  <a:noFill/>
                </a:ln>
                <a:solidFill>
                  <a:schemeClr val="tx1"/>
                </a:solidFill>
                <a:ea typeface="Times New Roman"/>
                <a:cs typeface="Times New Roman"/>
              </a:rPr>
              <a:t>2. Развивать желание беречь своё здоровье, поддерживать его разными видами деятельности.</a:t>
            </a:r>
            <a:endParaRPr lang="ru-RU" b="0" i="1" u="none" strike="noStrike" cap="none">
              <a:ln>
                <a:noFill/>
              </a:ln>
              <a:solidFill>
                <a:schemeClr val="tx1"/>
              </a:solidFill>
              <a:cs typeface="Arial"/>
            </a:endParaRPr>
          </a:p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ru-RU" b="0" i="1" u="none" strike="noStrike" cap="none">
                <a:ln>
                  <a:noFill/>
                </a:ln>
                <a:solidFill>
                  <a:schemeClr val="tx1"/>
                </a:solidFill>
                <a:ea typeface="Times New Roman"/>
                <a:cs typeface="Times New Roman"/>
              </a:rPr>
              <a:t>3. Воспитывать заботливое отношение к своему здоровью.</a:t>
            </a:r>
            <a:endParaRPr lang="ru-RU" b="0" i="1" u="none" strike="noStrike" cap="none">
              <a:ln>
                <a:noFill/>
              </a:ln>
              <a:solidFill>
                <a:schemeClr val="tx1"/>
              </a:solidFill>
              <a:cs typeface="Arial"/>
            </a:endParaRPr>
          </a:p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ru-RU" b="0" i="1" u="sng" strike="noStrike" cap="none">
                <a:ln>
                  <a:noFill/>
                </a:ln>
                <a:solidFill>
                  <a:schemeClr val="tx1"/>
                </a:solidFill>
                <a:ea typeface="Times New Roman"/>
                <a:cs typeface="Times New Roman"/>
              </a:rPr>
              <a:t>Участники проекта: </a:t>
            </a:r>
            <a:r>
              <a:rPr lang="ru-RU" b="0" i="1" u="none" strike="noStrike" cap="none">
                <a:ln>
                  <a:noFill/>
                </a:ln>
                <a:solidFill>
                  <a:schemeClr val="tx1"/>
                </a:solidFill>
                <a:ea typeface="Times New Roman"/>
                <a:cs typeface="Times New Roman"/>
              </a:rPr>
              <a:t>дети  подготовительной группы, воспитатель, родители.</a:t>
            </a:r>
            <a:endParaRPr lang="ru-RU" b="0" i="1" u="none" strike="noStrike" cap="none">
              <a:ln>
                <a:noFill/>
              </a:ln>
              <a:solidFill>
                <a:schemeClr val="tx1"/>
              </a:solidFill>
              <a:cs typeface="Arial"/>
            </a:endParaRPr>
          </a:p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ru-RU" b="0" i="1" u="sng" strike="noStrike" cap="none">
                <a:ln>
                  <a:noFill/>
                </a:ln>
                <a:solidFill>
                  <a:schemeClr val="tx1"/>
                </a:solidFill>
                <a:ea typeface="Times New Roman"/>
                <a:cs typeface="Times New Roman"/>
              </a:rPr>
              <a:t>Время проведения проекта: </a:t>
            </a:r>
            <a:r>
              <a:rPr lang="ru-RU" b="0" i="1" u="none" strike="noStrike" cap="none">
                <a:ln>
                  <a:noFill/>
                </a:ln>
                <a:solidFill>
                  <a:schemeClr val="tx1"/>
                </a:solidFill>
                <a:ea typeface="Times New Roman"/>
                <a:cs typeface="Times New Roman"/>
              </a:rPr>
              <a:t>23.04.2020г. – 29.04.2020г.</a:t>
            </a:r>
            <a:endParaRPr lang="ru-RU" b="0" i="1" u="none" strike="noStrike" cap="none">
              <a:ln>
                <a:noFill/>
              </a:ln>
              <a:solidFill>
                <a:schemeClr val="tx1"/>
              </a:solidFill>
              <a:cs typeface="Arial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 bwMode="auto">
          <a:xfrm>
            <a:off x="285721" y="1285860"/>
            <a:ext cx="8501121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ru-RU" i="1"/>
              <a:t>Актуальность</a:t>
            </a:r>
            <a:endParaRPr/>
          </a:p>
          <a:p>
            <a:pPr algn="ctr">
              <a:defRPr/>
            </a:pPr>
            <a:endParaRPr lang="ru-RU" i="1"/>
          </a:p>
          <a:p>
            <a:pPr>
              <a:defRPr/>
            </a:pPr>
            <a:r>
              <a:rPr lang="ru-RU" i="1"/>
              <a:t>Существует одна старая легенда:</a:t>
            </a:r>
            <a:endParaRPr/>
          </a:p>
          <a:p>
            <a:pPr>
              <a:defRPr/>
            </a:pPr>
            <a:r>
              <a:rPr lang="ru-RU" i="1"/>
              <a:t>- Давным-давно на горе Олимп жили-были боги. Стало им скучно, решили они создать человека и заселить планету Земля. Стали решать, каким должен быть человек.</a:t>
            </a:r>
            <a:endParaRPr/>
          </a:p>
          <a:p>
            <a:pPr>
              <a:defRPr/>
            </a:pPr>
            <a:r>
              <a:rPr lang="ru-RU" i="1"/>
              <a:t>Один из богов сказал: «Человек должен быть сильным», другой сказал: «Человек должен быть здоровым», третий сказал: «Человек должен быть умным». Но  один из богов сказал так: «Если всё это будет у человека, он будет подобен нам». И решили они спрятать главное, что есть у человека, - его здоровье. Стали думать, решать – куда бы его спрятать? Одни предлагали спрятать здоровье глубоко в синее море, другие – за высокие горы. А один из богов сказал: «Здоровье надо спрятать в самом человеке».</a:t>
            </a:r>
            <a:endParaRPr/>
          </a:p>
          <a:p>
            <a:pPr>
              <a:defRPr/>
            </a:pPr>
            <a:r>
              <a:rPr lang="ru-RU" i="1"/>
              <a:t>Так и живёт с давних времен человек, пытаясь найти свое здоровье.</a:t>
            </a:r>
            <a:endParaRPr/>
          </a:p>
          <a:p>
            <a:pPr>
              <a:defRPr/>
            </a:pPr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 bwMode="auto">
          <a:xfrm>
            <a:off x="571472" y="1214422"/>
            <a:ext cx="8072494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 i="1"/>
              <a:t>Данный проект предусматривает выполнение творческих и практических заданий; представление детей о том, что нужно самому заботиться о своем здоровье,.</a:t>
            </a:r>
            <a:endParaRPr/>
          </a:p>
          <a:p>
            <a:pPr>
              <a:defRPr/>
            </a:pPr>
            <a:r>
              <a:rPr lang="ru-RU" i="1"/>
              <a:t>Проект «Хочу расти здоровым» позволяет объединить теоретические знания детей с практическими навыками, развивает желание беречь своё здоровье, поддерживать его разными видами деятельности.</a:t>
            </a:r>
            <a:endParaRPr/>
          </a:p>
          <a:p>
            <a:pPr>
              <a:defRPr/>
            </a:pPr>
            <a:r>
              <a:rPr lang="ru-RU" i="1"/>
              <a:t> </a:t>
            </a:r>
            <a:endParaRPr/>
          </a:p>
          <a:p>
            <a:pPr>
              <a:defRPr/>
            </a:pPr>
            <a:r>
              <a:rPr lang="ru-RU" i="1"/>
              <a:t>Ответь на вопросы</a:t>
            </a:r>
            <a:r>
              <a:rPr lang="ru-RU" i="1"/>
              <a:t>:</a:t>
            </a:r>
            <a:endParaRPr/>
          </a:p>
          <a:p>
            <a:pPr>
              <a:defRPr/>
            </a:pPr>
            <a:r>
              <a:rPr lang="ru-RU" i="1"/>
              <a:t>- Что помогает человеку быть здоровым?</a:t>
            </a:r>
            <a:endParaRPr/>
          </a:p>
          <a:p>
            <a:pPr>
              <a:defRPr/>
            </a:pPr>
            <a:r>
              <a:rPr lang="ru-RU" i="1"/>
              <a:t>- Какие правила нужно соблюдать, чтобы быть здоровым?</a:t>
            </a:r>
            <a:endParaRPr/>
          </a:p>
          <a:p>
            <a:pPr>
              <a:defRPr/>
            </a:pPr>
            <a:r>
              <a:rPr lang="ru-RU" i="1"/>
              <a:t>- Как нужно питаться?</a:t>
            </a:r>
            <a:endParaRPr/>
          </a:p>
          <a:p>
            <a:pPr>
              <a:defRPr/>
            </a:pPr>
            <a:r>
              <a:rPr lang="ru-RU" i="1"/>
              <a:t>- Чего следует избегать?</a:t>
            </a:r>
            <a:endParaRPr lang="ru-RU" i="1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 bwMode="auto">
          <a:xfrm>
            <a:off x="428596" y="1285860"/>
            <a:ext cx="8286808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 i="1"/>
              <a:t>Есть такое выражение – здоровый образ жизни. Это значит, что каждый человек с самого детства должен беречь свое здоровье и соблюдать некоторые простые правила: мыть руки перед едой и после туалета, совершать гигиенические процедуры, есть полезную пищу, овощи, фрукты, закаляться, заниматься спортом, каждое утро делать зарядку.</a:t>
            </a:r>
            <a:endParaRPr/>
          </a:p>
          <a:p>
            <a:pPr>
              <a:defRPr/>
            </a:pPr>
            <a:r>
              <a:rPr lang="ru-RU" i="1"/>
              <a:t> </a:t>
            </a:r>
            <a:endParaRPr/>
          </a:p>
          <a:p>
            <a:pPr>
              <a:defRPr/>
            </a:pPr>
            <a:r>
              <a:rPr lang="ru-RU" i="1"/>
              <a:t>1. Покажи как ты укрепляешь своё здоровье по утрам ? </a:t>
            </a:r>
            <a:endParaRPr/>
          </a:p>
          <a:p>
            <a:pPr>
              <a:defRPr/>
            </a:pPr>
            <a:r>
              <a:rPr lang="ru-RU" i="1"/>
              <a:t>2. Нарисуй  предметы, необходимые для поддержания чистоты тела, полезные продукты и предметы для занятий физкультурой и спортом.</a:t>
            </a:r>
            <a:endParaRPr/>
          </a:p>
          <a:p>
            <a:pPr>
              <a:defRPr/>
            </a:pPr>
            <a:r>
              <a:rPr lang="ru-RU" i="1"/>
              <a:t>3. Покажи с помощью пластилина самые витаминные продукты (овощи, ягоды и фрукты).</a:t>
            </a:r>
            <a:endParaRPr/>
          </a:p>
          <a:p>
            <a:pPr>
              <a:defRPr/>
            </a:pPr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theme/_rels/theme1.xml.rels><?xml version="1.0" encoding="UTF-8" standalone="yes"?><Relationships xmlns="http://schemas.openxmlformats.org/package/2006/relationships"><Relationship Id="rId1" Type="http://schemas.openxmlformats.org/officeDocument/2006/relationships/image" Target="../media/image1.jpg"/></Relationships>
</file>

<file path=ppt/theme/theme1.xml><?xml version="1.0" encoding="utf-8"?>
<a:theme xmlns:a="http://schemas.openxmlformats.org/drawingml/2006/main" xmlns:r="http://schemas.openxmlformats.org/officeDocument/2006/relationships" xmlns:p="http://schemas.openxmlformats.org/presentation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Arial"/>
        <a:cs typeface="Arial"/>
      </a:majorFont>
      <a:minorFont>
        <a:latin typeface="Constantia"/>
        <a:ea typeface="Arial"/>
        <a:cs typeface="Arial"/>
      </a:minorFont>
    </a:fontScheme>
    <a:fmtScheme name="Поток">
      <a:fillStyleLst>
        <a:solidFill>
          <a:schemeClr val="phClr"/>
        </a:solidFill>
        <a:gradFill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/>
        </a:gradFill>
        <a:gradFill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/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/>
        </a:gradFill>
        <a:blipFill>
          <a:blip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algn="tl" flip="none" sx="65000" sy="65000" tx="0" ty="0"/>
        </a:blipFill>
      </a:bgFillStyleLst>
    </a:fmtScheme>
  </a:themeElements>
  <a:objectDefaults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0</TotalTime>
  <Words>0</Words>
  <Application>Р7-Офис/7.2.0.134</Application>
  <DocSecurity>0</DocSecurity>
  <PresentationFormat>Экран (4:3)</PresentationFormat>
  <Paragraphs>0</Paragraphs>
  <Slides>4</Slides>
  <Notes>4</Notes>
  <HiddenSlides>0</HiddenSlides>
  <MMClips>2</MMClips>
  <ScaleCrop>0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Theme 1</vt:lpstr>
      <vt:lpstr>Slide 1</vt:lpstr>
      <vt:lpstr>Slide 2</vt:lpstr>
      <vt:lpstr>Slide 3</vt:lpstr>
      <vt:lpstr>Slide 4</vt:lpstr>
    </vt:vector>
  </TitlesOfParts>
  <Manager/>
  <Company/>
  <LinksUpToDate>0</LinksUpToDate>
  <SharedDoc>0</SharedDoc>
  <HyperlinkBase/>
  <HyperlinksChanged>0</HyperlinksChanged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subject/>
  <dc:creator>Admin</dc:creator>
  <cp:keywords/>
  <dc:description/>
  <dc:identifier/>
  <dc:language/>
  <cp:lastModifiedBy/>
  <cp:revision>8</cp:revision>
  <dcterms:created xsi:type="dcterms:W3CDTF">2020-04-22T09:23:03Z</dcterms:created>
  <dcterms:modified xsi:type="dcterms:W3CDTF">2022-12-06T14:33:17Z</dcterms:modified>
  <cp:category/>
  <cp:contentStatus/>
  <cp:version/>
</cp:coreProperties>
</file>