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0" r:id="rId1"/>
  </p:sldMasterIdLst>
  <p:notesMasterIdLst>
    <p:notesMasterId r:id="rId24"/>
  </p:notesMasterIdLst>
  <p:sldIdLst>
    <p:sldId id="256" r:id="rId2"/>
    <p:sldId id="257" r:id="rId3"/>
    <p:sldId id="279" r:id="rId4"/>
    <p:sldId id="258" r:id="rId5"/>
    <p:sldId id="259" r:id="rId6"/>
    <p:sldId id="278" r:id="rId7"/>
    <p:sldId id="260" r:id="rId8"/>
    <p:sldId id="261" r:id="rId9"/>
    <p:sldId id="262" r:id="rId10"/>
    <p:sldId id="263" r:id="rId11"/>
    <p:sldId id="277" r:id="rId12"/>
    <p:sldId id="264" r:id="rId13"/>
    <p:sldId id="265" r:id="rId14"/>
    <p:sldId id="266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66" autoAdjust="0"/>
    <p:restoredTop sz="94660"/>
  </p:normalViewPr>
  <p:slideViewPr>
    <p:cSldViewPr>
      <p:cViewPr varScale="1">
        <p:scale>
          <a:sx n="68" d="100"/>
          <a:sy n="68" d="100"/>
        </p:scale>
        <p:origin x="136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06A964-0463-4225-89D3-B628ED2CC4A1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A9E69A-763E-4158-AE32-D89B806F6F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763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Сотрудниками и родителями для «Музея Игрушки» подбираются экспонаты из различных материалов: деревянных,</a:t>
            </a:r>
            <a:r>
              <a:rPr lang="ru-RU" baseline="0" dirty="0"/>
              <a:t> глиняных, тряпичных, резиновых… и ретро-игрушки. Открытие предполагается к 18 мая – к международному дню музеев.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E69A-763E-4158-AE32-D89B806F6F76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0882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Сюжетно-ролевая игра «Моряки», «Дочки-матери»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E69A-763E-4158-AE32-D89B806F6F76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5781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Итоговым</a:t>
            </a:r>
            <a:r>
              <a:rPr lang="ru-RU" baseline="0" dirty="0"/>
              <a:t> мероприятием проекта в младшей группе стало развлечение «Магазин игрушек»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E69A-763E-4158-AE32-D89B806F6F76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0286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Для педагогов и родителей «Золотого ключика» воспитателем</a:t>
            </a:r>
            <a:r>
              <a:rPr lang="ru-RU" baseline="0" dirty="0"/>
              <a:t> Сухановой Е.О.  был организован мастер-класс «Очумелые ручки» (изготовление  игрушек «</a:t>
            </a:r>
            <a:r>
              <a:rPr lang="ru-RU" baseline="0" dirty="0" err="1"/>
              <a:t>Смешарики</a:t>
            </a:r>
            <a:r>
              <a:rPr lang="ru-RU" baseline="0" dirty="0"/>
              <a:t>» для сенсорного развития с различными наполнителями: мука, крахмал, пшено).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E69A-763E-4158-AE32-D89B806F6F76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251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Приняли участие 40 родителей (20 – младшие группы, 20 – средние группы). Анкетирование показало, что  каждый четвертый родитель покупает игрушки,</a:t>
            </a:r>
            <a:r>
              <a:rPr lang="ru-RU" baseline="0" dirty="0"/>
              <a:t> которые понравились ребенку. Родители понимают значимость </a:t>
            </a:r>
            <a:r>
              <a:rPr lang="ru-RU" baseline="0" dirty="0" err="1"/>
              <a:t>гендерного</a:t>
            </a:r>
            <a:r>
              <a:rPr lang="ru-RU" baseline="0" dirty="0"/>
              <a:t> воспитания: мальчикам «свои игрушки», девочкам – «свои». В какие игры родители с детьми играют дома чаще всего? Чаще всего – это конструирование (до 40% опрошенных). Только двое из десяти родителей играют дома в сюжетно-ролевые игры и ещё меньше в спортивные игры, например с мячом – 15% родителей.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E69A-763E-4158-AE32-D89B806F6F76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9138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Дети средней группы: почти</a:t>
            </a:r>
            <a:r>
              <a:rPr lang="ru-RU" baseline="0" dirty="0"/>
              <a:t> все мальчики описывают игры с машинами и конструктором «У меня есть конструктор. Его можно собирать, строить самолёт, лодку и пожарную машину. Его купила мама. Я играю со своим братом Артуром…</a:t>
            </a:r>
          </a:p>
          <a:p>
            <a:r>
              <a:rPr lang="ru-RU" baseline="0" dirty="0"/>
              <a:t>Девочки рассказывают о куклах и мягких игрушках: «Я играю с куклой очень весело. Мне её подарил папа на День рождения. Я строю ей домик, люблю ходить с ней в магазин и на праздник».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E69A-763E-4158-AE32-D89B806F6F76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1124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Дети младшей группы:</a:t>
            </a:r>
            <a:r>
              <a:rPr lang="ru-RU" baseline="0" dirty="0"/>
              <a:t> «Дома есть паровоз, туда надо поставить батарейки. Я его включаю и он «</a:t>
            </a:r>
            <a:r>
              <a:rPr lang="ru-RU" baseline="0" dirty="0" err="1"/>
              <a:t>чухает</a:t>
            </a:r>
            <a:r>
              <a:rPr lang="ru-RU" baseline="0" dirty="0"/>
              <a:t>», «У меня есть белый полосатый тигрёнок и розовый слонёнок – их подарила Яна. С ними играю, танцую, пою, укладываю спать» - девочки.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E69A-763E-4158-AE32-D89B806F6F76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3140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«Играю</a:t>
            </a:r>
            <a:r>
              <a:rPr lang="ru-RU" baseline="0" dirty="0"/>
              <a:t> с машинками, кораблём – их катаю с Гошей. Нравится играть в «Больницу», быть врачом, лечу Гошу, Арсения»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E69A-763E-4158-AE32-D89B806F6F76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3074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Так же для родителей были представлены консультации: « История игрушки», «Игрушка в жизни</a:t>
            </a:r>
            <a:r>
              <a:rPr lang="ru-RU" baseline="0" dirty="0"/>
              <a:t> ребёнка. Как правильно выбрать её», «Какие игрушки необходимы детям (по возрастам)».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E69A-763E-4158-AE32-D89B806F6F76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5873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В</a:t>
            </a:r>
            <a:r>
              <a:rPr lang="ru-RU" baseline="0" dirty="0"/>
              <a:t> фотовыставке «Моя любимая игрушка» приняли участие все возрастные группы.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E69A-763E-4158-AE32-D89B806F6F76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6630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На выставке были представлены игрушки разной</a:t>
            </a:r>
            <a:r>
              <a:rPr lang="ru-RU" baseline="0" dirty="0"/>
              <a:t> направленности: дидактические, театральные, спортивные, игрушки для сенсорного развития.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E69A-763E-4158-AE32-D89B806F6F76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1967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Спасибо всем творческим родителям!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A9E69A-763E-4158-AE32-D89B806F6F76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9123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242937"/>
            <a:ext cx="9144000" cy="6509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endParaRPr lang="ru-RU" alt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alt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Муниципальное  бюджетное дошкольное образовательное учреждение</a:t>
            </a:r>
          </a:p>
          <a:p>
            <a:pPr algn="ctr"/>
            <a:r>
              <a:rPr lang="ru-RU" alt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детский сад № 14 «Золотой ключик»</a:t>
            </a:r>
            <a:r>
              <a:rPr lang="en-US" alt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b="1" u="sng" dirty="0">
              <a:solidFill>
                <a:srgbClr val="76923C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sng" strike="noStrike" cap="none" normalizeH="0" baseline="0" dirty="0" err="1">
                <a:ln>
                  <a:noFill/>
                </a:ln>
                <a:solidFill>
                  <a:srgbClr val="76923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Ролево-игровой</a:t>
            </a:r>
            <a:r>
              <a:rPr kumimoji="0" lang="ru-RU" sz="3600" b="1" i="0" u="sng" strike="noStrike" cap="none" normalizeH="0" baseline="0" dirty="0">
                <a:ln>
                  <a:noFill/>
                </a:ln>
                <a:solidFill>
                  <a:srgbClr val="76923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проект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sng" strike="noStrike" cap="none" normalizeH="0" baseline="0" dirty="0">
                <a:ln>
                  <a:noFill/>
                </a:ln>
                <a:solidFill>
                  <a:srgbClr val="76923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«Моя любимая игрушка»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kumimoji="0" lang="ru-RU" sz="2400" b="1" i="0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Продолжительность:</a:t>
            </a:r>
            <a:r>
              <a:rPr kumimoji="0" lang="ru-RU" sz="2400" b="0" i="0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ноябрь 2020г. (краткосрочный)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i="0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kumimoji="0" lang="ru-RU" sz="2400" b="1" i="0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Участники:</a:t>
            </a:r>
            <a:r>
              <a:rPr kumimoji="0" lang="ru-RU" sz="2400" b="0" i="0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  второй младшей  группы   </a:t>
            </a:r>
            <a:r>
              <a:rPr lang="ru-RU" sz="2400" dirty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Родничок</a:t>
            </a:r>
            <a:r>
              <a:rPr lang="ru-RU" sz="2400" dirty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»,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2400" dirty="0">
              <a:solidFill>
                <a:srgbClr val="002060"/>
              </a:solidFill>
              <a:latin typeface="Calibri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                                 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    Суханова </a:t>
            </a:r>
            <a:r>
              <a:rPr lang="ru-RU" sz="240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Елена Аликовна.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г. Дивногорск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79512" y="289679"/>
            <a:ext cx="8856984" cy="627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</a:t>
            </a:r>
            <a:r>
              <a:rPr kumimoji="0" lang="ru-RU" sz="2400" b="1" i="0" u="none" strike="noStrike" cap="none" normalizeH="0" baseline="0" dirty="0" bmk="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езультаты анкетирования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bmk="_GoBack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Вопрос: Чем вы руководствуетесь при покупке игрушек?</a:t>
            </a:r>
            <a:endParaRPr kumimoji="0" lang="ru-RU" b="1" i="0" u="none" strike="noStrike" cap="none" normalizeH="0" baseline="0" dirty="0" bmk="_GoBack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bmk="_GoBack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35%  - родителей отдают предпочтение ярким, многофункциональным игрушкам  при покупке;</a:t>
            </a:r>
            <a:endParaRPr kumimoji="0" lang="ru-RU" b="0" i="0" u="none" strike="noStrike" cap="none" normalizeH="0" baseline="0" dirty="0" bmk="_GoBack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bmk="_GoBack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25% -  покупают игрушки, которые понравились ребёнку;</a:t>
            </a:r>
            <a:endParaRPr kumimoji="0" lang="ru-RU" b="0" i="0" u="none" strike="noStrike" cap="none" normalizeH="0" baseline="0" dirty="0" bmk="_GoBack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bmk="_GoBack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20% - считают, что покупать игрушки нужно по возрасту ребёнка;</a:t>
            </a:r>
            <a:endParaRPr kumimoji="0" lang="ru-RU" b="0" i="0" u="none" strike="noStrike" cap="none" normalizeH="0" baseline="0" dirty="0" bmk="_GoBack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bmk="_GoBack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20% - считают, что игрушки должны быть хорошего качества, без постороннего запаха.</a:t>
            </a:r>
            <a:endParaRPr kumimoji="0" lang="ru-RU" b="0" i="0" u="none" strike="noStrike" cap="none" normalizeH="0" baseline="0" dirty="0" bmk="_GoBack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bmk="_GoBack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bmk="_GoBack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Вопрос: Нужны ли мальчикам – куклы, девочкам – машинки?</a:t>
            </a:r>
            <a:endParaRPr kumimoji="0" lang="ru-RU" b="1" i="0" u="none" strike="noStrike" cap="none" normalizeH="0" baseline="0" dirty="0" bmk="_GoBack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bmk="_GoBack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95% ответили, что «нужны», так как  в этом случае происходит всестороннее развитие ребёнка.</a:t>
            </a:r>
            <a:endParaRPr kumimoji="0" lang="ru-RU" b="0" i="0" u="none" strike="noStrike" cap="none" normalizeH="0" baseline="0" dirty="0" bmk="_GoBack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bmk="_GoBack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Вопрос: Какие игрушки (игры) способствуют формированию у детей усидчивости, </a:t>
            </a:r>
            <a:endParaRPr kumimoji="0" lang="ru-RU" b="1" i="0" u="none" strike="noStrike" cap="none" normalizeH="0" baseline="0" dirty="0" bmk="_GoBack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bmk="_GoBack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умение доводить начатое дело до конца?</a:t>
            </a:r>
            <a:endParaRPr kumimoji="0" lang="ru-RU" b="1" i="0" u="none" strike="noStrike" cap="none" normalizeH="0" baseline="0" dirty="0" bmk="_GoBack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bmk="_GoBack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45% - настольные игры с фишками, лото, домино;</a:t>
            </a:r>
            <a:endParaRPr kumimoji="0" lang="ru-RU" b="0" i="0" u="none" strike="noStrike" cap="none" normalizeH="0" baseline="0" dirty="0" bmk="_GoBack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bmk="_GoBack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25% - </a:t>
            </a:r>
            <a:r>
              <a:rPr kumimoji="0" lang="ru-RU" b="0" i="0" u="none" strike="noStrike" cap="none" normalizeH="0" baseline="0" dirty="0" err="1" bmk="_GoBack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пазлы</a:t>
            </a:r>
            <a:r>
              <a:rPr kumimoji="0" lang="ru-RU" b="0" i="0" u="none" strike="noStrike" cap="none" normalizeH="0" baseline="0" dirty="0" bmk="_GoBack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b="0" i="0" u="none" strike="noStrike" cap="none" normalizeH="0" baseline="0" dirty="0" bmk="_GoBack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bmk="_GoBack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15% - различные конструкторы;</a:t>
            </a:r>
            <a:endParaRPr kumimoji="0" lang="ru-RU" b="0" i="0" u="none" strike="noStrike" cap="none" normalizeH="0" baseline="0" dirty="0" bmk="_GoBack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bmk="_GoBack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15% - рисование, лепка аппликация.</a:t>
            </a:r>
            <a:endParaRPr kumimoji="0" lang="ru-RU" b="0" i="0" u="none" strike="noStrike" cap="none" normalizeH="0" baseline="0" dirty="0" bmk="_GoBack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bmk="_GoBack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Вопрос: С какими игрушками, в какие игры вы играете с ребёнком дома.</a:t>
            </a:r>
            <a:endParaRPr kumimoji="0" lang="ru-RU" b="1" i="0" u="none" strike="noStrike" cap="none" normalizeH="0" baseline="0" dirty="0" bmk="_GoBack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bmk="_GoBack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40% - Конструирование из конструкторов, сбор кубиков;</a:t>
            </a:r>
            <a:endParaRPr kumimoji="0" lang="ru-RU" b="0" i="0" u="none" strike="noStrike" cap="none" normalizeH="0" baseline="0" dirty="0" bmk="_GoBack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bmk="_GoBack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25% - собирание </a:t>
            </a:r>
            <a:r>
              <a:rPr kumimoji="0" lang="ru-RU" b="0" i="0" u="none" strike="noStrike" cap="none" normalizeH="0" baseline="0" dirty="0" err="1" bmk="_GoBack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пазлов</a:t>
            </a:r>
            <a:r>
              <a:rPr kumimoji="0" lang="ru-RU" b="0" i="0" u="none" strike="noStrike" cap="none" normalizeH="0" baseline="0" dirty="0" bmk="_GoBack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b="0" i="0" u="none" strike="noStrike" cap="none" normalizeH="0" baseline="0" dirty="0" bmk="_GoBack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bmk="_GoBack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20% - сюжетно ролевые игры «Больница», «Парикмахерская», «Магазин», «Дочки-матери»;</a:t>
            </a:r>
            <a:endParaRPr kumimoji="0" lang="ru-RU" b="0" i="0" u="none" strike="noStrike" cap="none" normalizeH="0" baseline="0" dirty="0" bmk="_GoBack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bmk="_GoBack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15% - игры с мячом.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9144000" cy="6408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Лена\Desktop\фото с игрушками\DSCN019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9144000" cy="566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827584" y="260648"/>
            <a:ext cx="7560840" cy="432048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 rtl="0"/>
            <a:r>
              <a:rPr lang="ru-RU" sz="3600" kern="10" spc="0" dirty="0">
                <a:ln w="9525">
                  <a:solidFill>
                    <a:srgbClr val="7030A0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/>
                <a:latin typeface="Times New Roman"/>
                <a:cs typeface="Times New Roman"/>
              </a:rPr>
              <a:t>Интервьюирование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74513" y="768235"/>
            <a:ext cx="698477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</a:t>
            </a:r>
            <a:r>
              <a:rPr lang="ru-RU" sz="2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етей младшей группы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Лена\Desktop\фото с игрушками\DSCN019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64704"/>
            <a:ext cx="9144000" cy="6093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WordArt 2"/>
          <p:cNvSpPr>
            <a:spLocks noChangeArrowheads="1" noChangeShapeType="1" noTextEdit="1"/>
          </p:cNvSpPr>
          <p:nvPr/>
        </p:nvSpPr>
        <p:spPr bwMode="auto">
          <a:xfrm>
            <a:off x="791580" y="0"/>
            <a:ext cx="7560840" cy="432048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 rtl="0"/>
            <a:r>
              <a:rPr lang="ru-RU" sz="3600" kern="10" spc="0" dirty="0">
                <a:ln w="9525">
                  <a:solidFill>
                    <a:srgbClr val="7030A0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/>
                <a:latin typeface="Times New Roman"/>
                <a:cs typeface="Times New Roman"/>
              </a:rPr>
              <a:t>Интервьюирование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43808" y="434418"/>
            <a:ext cx="33123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детей младшей группы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Лена\Desktop\фото с игрушками\DSCN019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9144000" cy="602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842" name="WordArt 2"/>
          <p:cNvSpPr>
            <a:spLocks noChangeArrowheads="1" noChangeShapeType="1" noTextEdit="1"/>
          </p:cNvSpPr>
          <p:nvPr/>
        </p:nvSpPr>
        <p:spPr bwMode="auto">
          <a:xfrm>
            <a:off x="251520" y="188640"/>
            <a:ext cx="8712968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>
                <a:ln w="9525">
                  <a:noFill/>
                  <a:round/>
                  <a:headEnd/>
                  <a:tailEnd/>
                </a:ln>
                <a:solidFill>
                  <a:srgbClr val="00B05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консультация для родителей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Лена\Desktop\фото с игрушками\DSCN02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3924"/>
            <a:ext cx="4212467" cy="2747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C:\Users\Лена\Desktop\фото с игрушками\DSCN020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48" y="2924944"/>
            <a:ext cx="4285124" cy="3699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66716"/>
            <a:ext cx="4435291" cy="6623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28623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Лена\Desktop\фото с игрушками\DSCN02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933056"/>
            <a:ext cx="7776864" cy="292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908720"/>
            <a:ext cx="4032448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908720"/>
            <a:ext cx="4608512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867" name="WordArt 3"/>
          <p:cNvSpPr>
            <a:spLocks noChangeArrowheads="1" noChangeShapeType="1" noTextEdit="1"/>
          </p:cNvSpPr>
          <p:nvPr/>
        </p:nvSpPr>
        <p:spPr bwMode="auto">
          <a:xfrm>
            <a:off x="251520" y="260648"/>
            <a:ext cx="8640960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723"/>
              </a:avLst>
            </a:prstTxWarp>
          </a:bodyPr>
          <a:lstStyle/>
          <a:p>
            <a:pPr algn="ctr" rtl="0"/>
            <a:r>
              <a:rPr lang="ru-RU" sz="3600" kern="10" spc="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ВЫСТАВКА   ИГРУШЕК</a:t>
            </a:r>
          </a:p>
        </p:txBody>
      </p:sp>
    </p:spTree>
    <p:extLst>
      <p:ext uri="{BB962C8B-B14F-4D97-AF65-F5344CB8AC3E}">
        <p14:creationId xmlns:p14="http://schemas.microsoft.com/office/powerpoint/2010/main" val="28446767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C:\Users\Лена\Desktop\фото с игрушками\DSCN020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88640"/>
            <a:ext cx="4499992" cy="32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C:\Users\Лена\Desktop\фото с игрушками\DSCN021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4572000" cy="32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05" y="3645024"/>
            <a:ext cx="4521695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6" descr="C:\Users\Лена\Desktop\фото с игрушками\DSCN021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645024"/>
            <a:ext cx="4499992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56143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44" y="836712"/>
            <a:ext cx="4441648" cy="6021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0512" y="836712"/>
            <a:ext cx="4505678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956415"/>
            <a:ext cx="4464496" cy="2901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890" name="WordArt 2"/>
          <p:cNvSpPr>
            <a:spLocks noChangeArrowheads="1" noChangeShapeType="1" noTextEdit="1"/>
          </p:cNvSpPr>
          <p:nvPr/>
        </p:nvSpPr>
        <p:spPr bwMode="auto">
          <a:xfrm>
            <a:off x="1" y="188640"/>
            <a:ext cx="9144000" cy="61912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 rtl="0"/>
            <a:r>
              <a:rPr lang="ru-RU" sz="3600" kern="10" spc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САМОСТОЯТЕЛЬНАЯ ИГРОВАЯ ДЕЯТЕЛЬНОСТЬ</a:t>
            </a:r>
          </a:p>
        </p:txBody>
      </p:sp>
    </p:spTree>
    <p:extLst>
      <p:ext uri="{BB962C8B-B14F-4D97-AF65-F5344CB8AC3E}">
        <p14:creationId xmlns:p14="http://schemas.microsoft.com/office/powerpoint/2010/main" val="34547323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Лена\Desktop\фото с игрушками\DSCN011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176464" cy="308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Лена\Desktop\фото с игрушками\DSCN012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188640"/>
            <a:ext cx="4547096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Лена\Desktop\фото с игрушками\DSCN014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356992"/>
            <a:ext cx="4176464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6510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236070" y="1988840"/>
            <a:ext cx="8640960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Формирование игровой деятельности у детей младшего дошкольного</a:t>
            </a:r>
            <a:r>
              <a:rPr kumimoji="0" lang="ru-RU" sz="28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возраста.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Развитие свободной творческой</a:t>
            </a:r>
            <a:r>
              <a:rPr kumimoji="0" lang="ru-RU" sz="28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личности ребёнка.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WordArt 3"/>
          <p:cNvSpPr>
            <a:spLocks noChangeArrowheads="1" noChangeShapeType="1" noTextEdit="1"/>
          </p:cNvSpPr>
          <p:nvPr/>
        </p:nvSpPr>
        <p:spPr bwMode="auto">
          <a:xfrm>
            <a:off x="1691680" y="404664"/>
            <a:ext cx="6120680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336"/>
              </a:avLst>
            </a:prstTxWarp>
          </a:bodyPr>
          <a:lstStyle/>
          <a:p>
            <a:pPr algn="ctr" rtl="0"/>
            <a:r>
              <a:rPr lang="ru-RU" sz="3600" kern="10" spc="0" dirty="0">
                <a:ln w="9525" algn="ctr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ЦЕЛЬ ПРОЕКТА:     </a:t>
            </a:r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971600" y="2204864"/>
            <a:ext cx="4248472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336"/>
              </a:avLst>
            </a:prstTxWarp>
          </a:bodyPr>
          <a:lstStyle/>
          <a:p>
            <a:pPr algn="ctr" rtl="0"/>
            <a:endParaRPr lang="ru-RU" sz="3600" kern="10" spc="0" dirty="0">
              <a:ln w="9525" algn="ctr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Лена\Desktop\фото с игрушками\DSCN018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429000"/>
            <a:ext cx="5360322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C:\Users\Лена\Desktop\фото с игрушками\DSCN019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52" y="1"/>
            <a:ext cx="4922587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Лена\Desktop\фото с игрушками\DSCN018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"/>
            <a:ext cx="421196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3429000"/>
            <a:ext cx="3923928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WordArt 2" descr="90%"/>
          <p:cNvSpPr>
            <a:spLocks noChangeArrowheads="1" noChangeShapeType="1" noTextEdit="1"/>
          </p:cNvSpPr>
          <p:nvPr/>
        </p:nvSpPr>
        <p:spPr bwMode="auto">
          <a:xfrm>
            <a:off x="107504" y="2924944"/>
            <a:ext cx="9036496" cy="762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 rtl="0"/>
            <a:r>
              <a:rPr lang="ru-RU" sz="3600" kern="10" spc="0">
                <a:ln w="9525">
                  <a:solidFill>
                    <a:srgbClr val="F79646"/>
                  </a:solidFill>
                  <a:round/>
                  <a:headEnd/>
                  <a:tailEnd/>
                </a:ln>
                <a:pattFill prst="pct90">
                  <a:fgClr>
                    <a:srgbClr val="FFC000"/>
                  </a:fgClr>
                  <a:bgClr>
                    <a:srgbClr val="FFFFFF"/>
                  </a:bgClr>
                </a:pattFill>
                <a:effectLst/>
                <a:latin typeface="Impact"/>
              </a:rPr>
              <a:t>РАЗВЛЕЧЕНИЕ "МАГАЗИН ИГРУШЕК"</a:t>
            </a:r>
          </a:p>
        </p:txBody>
      </p:sp>
    </p:spTree>
    <p:extLst>
      <p:ext uri="{BB962C8B-B14F-4D97-AF65-F5344CB8AC3E}">
        <p14:creationId xmlns:p14="http://schemas.microsoft.com/office/powerpoint/2010/main" val="25845288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4716015" cy="3356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1943" y="0"/>
            <a:ext cx="4427985" cy="3573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56992"/>
            <a:ext cx="4716016" cy="3501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573016"/>
            <a:ext cx="4427984" cy="328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940" name="WordArt 4" descr="80%"/>
          <p:cNvSpPr>
            <a:spLocks noChangeArrowheads="1" noChangeShapeType="1" noTextEdit="1"/>
          </p:cNvSpPr>
          <p:nvPr/>
        </p:nvSpPr>
        <p:spPr bwMode="auto">
          <a:xfrm>
            <a:off x="0" y="2924944"/>
            <a:ext cx="9144000" cy="762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 rtl="0"/>
            <a:r>
              <a:rPr lang="ru-RU" sz="3600" kern="10" spc="0"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  <a:pattFill prst="pct80">
                  <a:fgClr>
                    <a:srgbClr val="FFFF00"/>
                  </a:fgClr>
                  <a:bgClr>
                    <a:srgbClr val="FFFFFF"/>
                  </a:bgClr>
                </a:pattFill>
                <a:effectLst/>
                <a:latin typeface="Impact"/>
              </a:rPr>
              <a:t>МАСТЕР-КЛАСС "ОЧУМЕЛЫЕ РУЧКИ"</a:t>
            </a:r>
          </a:p>
        </p:txBody>
      </p:sp>
    </p:spTree>
    <p:extLst>
      <p:ext uri="{BB962C8B-B14F-4D97-AF65-F5344CB8AC3E}">
        <p14:creationId xmlns:p14="http://schemas.microsoft.com/office/powerpoint/2010/main" val="5170966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ordArt 3"/>
          <p:cNvSpPr>
            <a:spLocks noChangeArrowheads="1" noChangeShapeType="1" noTextEdit="1"/>
          </p:cNvSpPr>
          <p:nvPr/>
        </p:nvSpPr>
        <p:spPr bwMode="auto">
          <a:xfrm>
            <a:off x="467544" y="548680"/>
            <a:ext cx="8424936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336"/>
              </a:avLst>
            </a:prstTxWarp>
          </a:bodyPr>
          <a:lstStyle/>
          <a:p>
            <a:pPr algn="ctr" rtl="0"/>
            <a:r>
              <a:rPr lang="ru-RU" sz="3600" kern="10" spc="0" dirty="0">
                <a:ln w="9525" algn="ctr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   РЕЗУЛЬТАТЫ   ПРОЕКТА:    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1142984"/>
            <a:ext cx="8352928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 -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знают обобщающее понятие-значение «игрушки» (78%);</a:t>
            </a:r>
          </a:p>
          <a:p>
            <a:pPr marL="285750" indent="-285750"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Дети стали играть дружно, чаще строить совместную деятельность (42,6%);</a:t>
            </a:r>
          </a:p>
          <a:p>
            <a:pPr marL="285750" indent="-285750"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Продолжают овладевать знаниями о свойствах, качествах и функциональном назначении игрушек(около 30%);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Tx/>
              <a:buChar char="-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проявляют интерес к экспериментированию с различными игрушками( 45%);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Tx/>
              <a:buChar char="-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стали  задумываться над выбором (покупкой) игрушки, чаще советоваться с воспитателем.</a:t>
            </a:r>
          </a:p>
          <a:p>
            <a:pPr marL="285750" indent="-285750" algn="just">
              <a:buFontTx/>
              <a:buChar char="-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Вовлеченность родителей в воспитательно-образовательный процесс (80%)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5118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16632"/>
            <a:ext cx="835292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/>
              <a:t>ЗАДАЧИ  ПРОЕКТА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824518"/>
            <a:ext cx="8424936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• обеспечение психологического благополучия и здоровья детей; </a:t>
            </a:r>
          </a:p>
          <a:p>
            <a:r>
              <a:rPr lang="ru-RU" sz="2000" dirty="0"/>
              <a:t>• Учить взаимодействовать с игрушками и друг с другом в качестве партнёров;                                                                                                                  • развитие поисковой деятельности, интеллектуальной инициативы; </a:t>
            </a:r>
          </a:p>
          <a:p>
            <a:r>
              <a:rPr lang="ru-RU" sz="2000" dirty="0"/>
              <a:t>• Развивать зрительное и слуховое внимание, память, мышление, воображение, наблюдательность;</a:t>
            </a:r>
          </a:p>
          <a:p>
            <a:r>
              <a:rPr lang="ru-RU" sz="2000" dirty="0"/>
              <a:t>• совершенствование речевого развития;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Учить детей составлять короткий описательный рассказ об игрушках;</a:t>
            </a:r>
          </a:p>
          <a:p>
            <a:pPr algn="ctr"/>
            <a:r>
              <a:rPr lang="ru-RU" sz="2000" dirty="0"/>
              <a:t>    </a:t>
            </a:r>
          </a:p>
          <a:p>
            <a:pPr algn="ctr"/>
            <a:r>
              <a:rPr lang="ru-RU" sz="2000" dirty="0"/>
              <a:t>Воспитывать нравственные качества: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Доброту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Заботу об игрушках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Формировать трудолюбие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Воспитывать доброжелательность, желание играть вместе, не ссориться, учить детей делиться игрушками.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42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251520" y="1052736"/>
            <a:ext cx="871296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этап - подготовительный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Цель проекта выбрана на городском методическом</a:t>
            </a:r>
            <a:r>
              <a:rPr kumimoji="0" lang="ru-RU" sz="2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бъединении; 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Разработка плана достижения цели (обсуждение плана с родителями на собрании).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Составление плана-схемы проекта.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Сбор, накопление материала.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Включение в план схему проекта совместной деятельности, игр и других видов детской деятельности.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6. Вовлечение родителей</a:t>
            </a:r>
            <a:r>
              <a:rPr kumimoji="0" lang="ru-RU" sz="2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процесс решения задач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(фотовыставка «Моя любимая игрушка дома»,  выставка «Игрушки сделанные руками родителей»)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 Презентация проекта (городское методическое объединение, педсовет в детском саду).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WordArt 3"/>
          <p:cNvSpPr>
            <a:spLocks noChangeArrowheads="1" noChangeShapeType="1" noTextEdit="1"/>
          </p:cNvSpPr>
          <p:nvPr/>
        </p:nvSpPr>
        <p:spPr bwMode="auto">
          <a:xfrm>
            <a:off x="467544" y="332656"/>
            <a:ext cx="8424936" cy="6480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336"/>
              </a:avLst>
            </a:prstTxWarp>
          </a:bodyPr>
          <a:lstStyle/>
          <a:p>
            <a:pPr algn="ctr" rtl="0"/>
            <a:r>
              <a:rPr lang="ru-RU" sz="3600" kern="10" spc="0" dirty="0">
                <a:ln w="9525" algn="ctr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ЭТАПЫ   РЕАЛИЗАЦИИ  ПРОЕКТА:    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79512" y="-33482"/>
            <a:ext cx="8784976" cy="692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этап - основной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1.Родительское собрание: Знакомство родителей с проектным методом воспитания и развития дошкольников. Формулирование главной цели проекта и его составляющих.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Фотосессия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(в группе детского сада) – «Моя любимая игрушка» 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 привлечение внимания детей к теме проекта.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Совместная деятельность с детьми:</a:t>
            </a:r>
            <a:r>
              <a:rPr kumimoji="0" lang="ru-RU" sz="20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беседа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об игрушках</a:t>
            </a: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что такое музей?</a:t>
            </a: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 организация выставочной зоны – музея Игрушек (из разного материала);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Чтение художественной литературы: стихи, загадки;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Заучивание</a:t>
            </a:r>
            <a:r>
              <a:rPr kumimoji="0" lang="ru-RU" sz="20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стихов;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2000" baseline="0" dirty="0">
                <a:latin typeface="Times New Roman" pitchFamily="18" charset="0"/>
                <a:cs typeface="Times New Roman" pitchFamily="18" charset="0"/>
              </a:rPr>
              <a:t>Сюжетно-ролевые игры: «Уложим мишку спать», «Накормим куклу Таню», «У куклы Маши День рождения»;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Изобразительная деятельность: 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2000" baseline="0" dirty="0">
                <a:latin typeface="Times New Roman" pitchFamily="18" charset="0"/>
                <a:cs typeface="Times New Roman" pitchFamily="18" charset="0"/>
              </a:rPr>
              <a:t>Рисование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«Разноцветные мячики», «Пирамидка»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Аппликация «Неваляшка»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Лепка  «Пирамида из шариков»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Конструирование – постройки из строительного материала «Домик для</a:t>
            </a:r>
            <a:r>
              <a:rPr kumimoji="0" lang="ru-RU" sz="20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куклы», «Заборчик», «Гараж для машины»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2000" baseline="0" dirty="0">
                <a:latin typeface="Times New Roman" pitchFamily="18" charset="0"/>
                <a:cs typeface="Times New Roman" pitchFamily="18" charset="0"/>
              </a:rPr>
              <a:t>Развитие речи – составление коротких описательных рассказов об игрушках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12845"/>
            <a:ext cx="799288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- Трудовое воспитание – мытьё игрушек.                                                                         3. Анкетирование  родителей «Игрушки и игры с ними дома». </a:t>
            </a:r>
          </a:p>
          <a:p>
            <a:r>
              <a:rPr lang="ru-RU" sz="2000" dirty="0"/>
              <a:t>4. Мастер – класс для родителей и воспитателей «Очумелые ручки».</a:t>
            </a:r>
          </a:p>
          <a:p>
            <a:r>
              <a:rPr lang="ru-RU" sz="2000" dirty="0"/>
              <a:t> Цель: привлечь интерес родителей к проектному методу воспитания и развития детей  3 – 4 лет. Пополнение дидактической базы театрализованной зоны группы.</a:t>
            </a:r>
          </a:p>
          <a:p>
            <a:r>
              <a:rPr lang="ru-RU" sz="2000" dirty="0"/>
              <a:t>5. Стендовая информация – «Во что играют дети».  </a:t>
            </a:r>
          </a:p>
          <a:p>
            <a:r>
              <a:rPr lang="ru-RU" sz="2000" dirty="0"/>
              <a:t>Цель: знакомство родителей с особенностями развития и формирования игровых навыков у детей младшего дошкольного возраста и их значения. </a:t>
            </a:r>
          </a:p>
          <a:p>
            <a:r>
              <a:rPr lang="ru-RU" sz="2000" dirty="0"/>
              <a:t>6. Интервьюирование детей «Моя любимая игрушка в детском саду и дома».</a:t>
            </a:r>
          </a:p>
          <a:p>
            <a:r>
              <a:rPr lang="ru-RU" sz="2000" dirty="0"/>
              <a:t> Цель: развитие диалогической речи у детей младшего дошкольного возраста.</a:t>
            </a:r>
          </a:p>
          <a:p>
            <a:r>
              <a:rPr lang="ru-RU" sz="2000" dirty="0"/>
              <a:t>7. Итоговое мероприятие – развлечение: «Магазин игрушек».</a:t>
            </a:r>
          </a:p>
        </p:txBody>
      </p:sp>
    </p:spTree>
    <p:extLst>
      <p:ext uri="{BB962C8B-B14F-4D97-AF65-F5344CB8AC3E}">
        <p14:creationId xmlns:p14="http://schemas.microsoft.com/office/powerpoint/2010/main" val="1837380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51520" y="417438"/>
            <a:ext cx="8640960" cy="5232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 этап – заключительный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Подведение итогов проекта;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Презентация</a:t>
            </a:r>
            <a:r>
              <a:rPr kumimoji="0" lang="ru-RU" sz="2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проекта:                                                                  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городском методическом  объединении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совете</a:t>
            </a:r>
            <a:r>
              <a:rPr lang="ru-RU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педагогов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родительском </a:t>
            </a:r>
            <a:r>
              <a:rPr kumimoji="0" lang="ru-RU" sz="2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собрании;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Оформление фотовыставки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и моя любимая игрушка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Оформление выставки детских рассказов;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Выставка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Игрушки сделанные руками родителей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ru-RU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Изготовление игрушек для сенсорного развития.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51520" y="1551564"/>
            <a:ext cx="8712968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Усвоение существительного с обобщающим понятием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значением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игрушки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пониманием игровых зон в группе;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Проявление интереса к экспериментированию с различными игрушками;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Овладение знаниями о свойствах, качествах и функциональном назначении игрушек;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Бережное отношение к игрушкам;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Научить детей играть дружно, вместе, не ссориться.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WordArt 3"/>
          <p:cNvSpPr>
            <a:spLocks noChangeArrowheads="1" noChangeShapeType="1" noTextEdit="1"/>
          </p:cNvSpPr>
          <p:nvPr/>
        </p:nvSpPr>
        <p:spPr bwMode="auto">
          <a:xfrm>
            <a:off x="323528" y="476672"/>
            <a:ext cx="8496944" cy="6480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336"/>
              </a:avLst>
            </a:prstTxWarp>
          </a:bodyPr>
          <a:lstStyle/>
          <a:p>
            <a:pPr algn="ctr" rtl="0"/>
            <a:r>
              <a:rPr lang="ru-RU" sz="3600" kern="10" spc="0" dirty="0">
                <a:ln w="9525" algn="ctr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   ПРЕДПОЛАГАЕМЫЙ    РЕЗУЛЬТАТ   ПРОЕКТА:    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79512" y="735954"/>
            <a:ext cx="8712968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Анкета для родителей</a:t>
            </a:r>
            <a:endParaRPr kumimoji="0" lang="ru-RU" sz="2400" b="0" i="0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Назовите любимые игрушки вашего</a:t>
            </a:r>
            <a:r>
              <a:rPr kumimoji="0" lang="ru-RU" sz="2000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ребёнка.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Опишите домашний игровой уголок (комнату) вашего ребенка.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Где и как вы храните детские игрушки? Почему вы выбрали именно такой способ хранения?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такое, по-вашему, «развивающие   игры»? 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Какие игры и игрушки Вы купили для ребенка в последнее время?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Чем вы обычно руководствуетесь при покупке игрушки (игры)?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По-вашему, какие игры развивают у ребёнка память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внимание, мышление? Перечислите.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вы считаете, нужны ли мальчикам куклы, а девочкам машины? Почему?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По-вашему, какие игры формируют у ребенка усидчивость, умение доводить начатое дело до конца, умение соблюдать правила?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Какие виды конструкторов вы знаете? (Отметьте любым способом те конструкторы, которые есть у вашего ребенка).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какие игры Вы играете вместе с ребенком? Перечислите.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320</TotalTime>
  <Words>1531</Words>
  <Application>Microsoft Office PowerPoint</Application>
  <PresentationFormat>Экран (4:3)</PresentationFormat>
  <Paragraphs>168</Paragraphs>
  <Slides>22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2" baseType="lpstr">
      <vt:lpstr>Arial</vt:lpstr>
      <vt:lpstr>Arial Black</vt:lpstr>
      <vt:lpstr>Calibri</vt:lpstr>
      <vt:lpstr>Franklin Gothic Book</vt:lpstr>
      <vt:lpstr>Franklin Gothic Medium</vt:lpstr>
      <vt:lpstr>Impact</vt:lpstr>
      <vt:lpstr>Times New Roman</vt:lpstr>
      <vt:lpstr>Wingdings</vt:lpstr>
      <vt:lpstr>Wingdings 2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лена</dc:creator>
  <cp:lastModifiedBy>Елена Суховольская</cp:lastModifiedBy>
  <cp:revision>40</cp:revision>
  <dcterms:created xsi:type="dcterms:W3CDTF">2014-11-29T11:31:53Z</dcterms:created>
  <dcterms:modified xsi:type="dcterms:W3CDTF">2022-12-07T01:00:39Z</dcterms:modified>
</cp:coreProperties>
</file>