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-629" y="-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BAE22-75A4-4D91-88B9-788DC79A7DA1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F83B6-2699-4488-AFF1-1CAF4789604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376703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BAE22-75A4-4D91-88B9-788DC79A7DA1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F83B6-2699-4488-AFF1-1CAF4789604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886636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BAE22-75A4-4D91-88B9-788DC79A7DA1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F83B6-2699-4488-AFF1-1CAF4789604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486139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BAE22-75A4-4D91-88B9-788DC79A7DA1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F83B6-2699-4488-AFF1-1CAF4789604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95031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BAE22-75A4-4D91-88B9-788DC79A7DA1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F83B6-2699-4488-AFF1-1CAF4789604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973595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BAE22-75A4-4D91-88B9-788DC79A7DA1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F83B6-2699-4488-AFF1-1CAF4789604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724252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BAE22-75A4-4D91-88B9-788DC79A7DA1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F83B6-2699-4488-AFF1-1CAF4789604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02446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BAE22-75A4-4D91-88B9-788DC79A7DA1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F83B6-2699-4488-AFF1-1CAF4789604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775120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BAE22-75A4-4D91-88B9-788DC79A7DA1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F83B6-2699-4488-AFF1-1CAF4789604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615272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BAE22-75A4-4D91-88B9-788DC79A7DA1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F83B6-2699-4488-AFF1-1CAF4789604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51636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BAE22-75A4-4D91-88B9-788DC79A7DA1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F83B6-2699-4488-AFF1-1CAF4789604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858785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t="-76000" b="-7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BBAE22-75A4-4D91-88B9-788DC79A7DA1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6F83B6-2699-4488-AFF1-1CAF4789604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84961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" Target="slide1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slide" Target="slide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" Target="slide14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slide" Target="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slide" Target="slide1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" Target="slide17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slide" Target="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slide" Target="slide2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2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9.xml"/><Relationship Id="rId5" Type="http://schemas.openxmlformats.org/officeDocument/2006/relationships/slide" Target="slide18.xml"/><Relationship Id="rId4" Type="http://schemas.openxmlformats.org/officeDocument/2006/relationships/slide" Target="slide2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slide" Target="slide2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" Target="slide23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slide" Target="slide2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slide" Target="slide2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" Target="slide26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slide" Target="slide27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5.xml"/><Relationship Id="rId4" Type="http://schemas.openxmlformats.org/officeDocument/2006/relationships/image" Target="../media/image22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slide" Target="slide2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" Target="slide29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slide" Target="slide3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slide" Target="slide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slide" Target="slide3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" Target="slide32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slide" Target="slide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slide" Target="slide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0483" r="12210" b="22686"/>
          <a:stretch/>
        </p:blipFill>
        <p:spPr>
          <a:xfrm>
            <a:off x="452846" y="60504"/>
            <a:ext cx="10964091" cy="688033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Знаю ли я правила дорожного движения?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тест </a:t>
            </a:r>
            <a:r>
              <a:rPr lang="ru-RU" b="1" dirty="0">
                <a:solidFill>
                  <a:srgbClr val="0070C0"/>
                </a:solidFill>
              </a:rPr>
              <a:t>по </a:t>
            </a:r>
            <a:r>
              <a:rPr lang="ru-RU" b="1" dirty="0" smtClean="0">
                <a:solidFill>
                  <a:srgbClr val="0070C0"/>
                </a:solidFill>
              </a:rPr>
              <a:t>ПДД </a:t>
            </a:r>
            <a:r>
              <a:rPr lang="ru-RU" b="1" dirty="0">
                <a:solidFill>
                  <a:srgbClr val="0070C0"/>
                </a:solidFill>
              </a:rPr>
              <a:t>для </a:t>
            </a:r>
            <a:r>
              <a:rPr lang="ru-RU" b="1" dirty="0" smtClean="0">
                <a:solidFill>
                  <a:srgbClr val="0070C0"/>
                </a:solidFill>
              </a:rPr>
              <a:t>дошкольников 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7" name="Скругленный прямоугольник 6">
            <a:hlinkClick r:id="rId3" action="ppaction://hlinksldjump"/>
          </p:cNvPr>
          <p:cNvSpPr/>
          <p:nvPr/>
        </p:nvSpPr>
        <p:spPr>
          <a:xfrm>
            <a:off x="7184571" y="4293326"/>
            <a:ext cx="2177143" cy="627017"/>
          </a:xfrm>
          <a:prstGeom prst="roundRect">
            <a:avLst>
              <a:gd name="adj" fmla="val 50000"/>
            </a:avLst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Начать тест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218257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21961" y="1157805"/>
            <a:ext cx="53470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Молодец!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4" name="Скругленный прямоугольник 3">
            <a:hlinkClick r:id="rId2" action="ppaction://hlinksldjump"/>
          </p:cNvPr>
          <p:cNvSpPr/>
          <p:nvPr/>
        </p:nvSpPr>
        <p:spPr>
          <a:xfrm>
            <a:off x="3884021" y="3961694"/>
            <a:ext cx="2360023" cy="627017"/>
          </a:xfrm>
          <a:prstGeom prst="roundRect">
            <a:avLst>
              <a:gd name="adj" fmla="val 50000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Продолжить тест</a:t>
            </a:r>
            <a:endParaRPr lang="ru-RU" dirty="0"/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1114697" y="3039290"/>
            <a:ext cx="278674" cy="1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5756366" y="4292620"/>
            <a:ext cx="400594" cy="1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7075280" y="435429"/>
            <a:ext cx="3998104" cy="5965371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313686" y="2033759"/>
            <a:ext cx="639209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00B050"/>
                </a:solidFill>
              </a:rPr>
              <a:t>При включении зеленого сигнала светофора сразу начинать переход опасно! Нужно убедиться, что все автомобили завершили движение</a:t>
            </a:r>
            <a:endParaRPr lang="ru-RU" sz="28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63386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0490" y="1182078"/>
            <a:ext cx="103370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B050"/>
                </a:solidFill>
              </a:rPr>
              <a:t>Как называется место пересечения дорог?</a:t>
            </a:r>
          </a:p>
        </p:txBody>
      </p:sp>
      <p:sp>
        <p:nvSpPr>
          <p:cNvPr id="3" name="TextBox 2">
            <a:hlinkClick r:id="rId2" action="ppaction://hlinksldjump"/>
          </p:cNvPr>
          <p:cNvSpPr txBox="1"/>
          <p:nvPr/>
        </p:nvSpPr>
        <p:spPr>
          <a:xfrm>
            <a:off x="1871472" y="2313559"/>
            <a:ext cx="37272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00B050"/>
                </a:solidFill>
              </a:rPr>
              <a:t>Тротуар</a:t>
            </a:r>
            <a:endParaRPr lang="ru-RU" sz="2800" dirty="0" smtClean="0">
              <a:solidFill>
                <a:srgbClr val="00B05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TextBox 3">
            <a:hlinkClick r:id="rId3" action="ppaction://hlinksldjump"/>
          </p:cNvPr>
          <p:cNvSpPr txBox="1"/>
          <p:nvPr/>
        </p:nvSpPr>
        <p:spPr>
          <a:xfrm>
            <a:off x="1871471" y="2916236"/>
            <a:ext cx="35966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dirty="0">
                <a:solidFill>
                  <a:srgbClr val="00B050"/>
                </a:solidFill>
              </a:rPr>
              <a:t>Перекресток</a:t>
            </a:r>
            <a:endParaRPr lang="ru-RU" sz="2800" dirty="0" smtClean="0">
              <a:solidFill>
                <a:srgbClr val="00B05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6" name="Овал 5">
            <a:hlinkClick r:id="rId2" action="ppaction://hlinksldjump"/>
          </p:cNvPr>
          <p:cNvSpPr/>
          <p:nvPr/>
        </p:nvSpPr>
        <p:spPr>
          <a:xfrm>
            <a:off x="1409916" y="2420983"/>
            <a:ext cx="330926" cy="308372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7" name="Овал 6">
            <a:hlinkClick r:id="rId3" action="ppaction://hlinksldjump"/>
          </p:cNvPr>
          <p:cNvSpPr/>
          <p:nvPr/>
        </p:nvSpPr>
        <p:spPr>
          <a:xfrm>
            <a:off x="1409916" y="3023660"/>
            <a:ext cx="330926" cy="308372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</a:t>
            </a:r>
            <a:endParaRPr lang="ru-RU" dirty="0"/>
          </a:p>
        </p:txBody>
      </p:sp>
      <p:sp>
        <p:nvSpPr>
          <p:cNvPr id="9" name="TextBox 8">
            <a:hlinkClick r:id="rId2" action="ppaction://hlinksldjump"/>
          </p:cNvPr>
          <p:cNvSpPr txBox="1"/>
          <p:nvPr/>
        </p:nvSpPr>
        <p:spPr>
          <a:xfrm>
            <a:off x="1871471" y="3552464"/>
            <a:ext cx="35966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dirty="0">
                <a:solidFill>
                  <a:srgbClr val="00B050"/>
                </a:solidFill>
              </a:rPr>
              <a:t>Проезжая часть</a:t>
            </a:r>
            <a:endParaRPr lang="ru-RU" sz="2800" dirty="0" smtClean="0">
              <a:solidFill>
                <a:srgbClr val="00B05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10" name="Овал 9">
            <a:hlinkClick r:id="rId2" action="ppaction://hlinksldjump"/>
          </p:cNvPr>
          <p:cNvSpPr/>
          <p:nvPr/>
        </p:nvSpPr>
        <p:spPr>
          <a:xfrm>
            <a:off x="1409916" y="3659888"/>
            <a:ext cx="330926" cy="308372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в</a:t>
            </a:r>
          </a:p>
        </p:txBody>
      </p:sp>
      <p:pic>
        <p:nvPicPr>
          <p:cNvPr id="3074" name="Picture 2" descr="https://raskrasdetstvo.com/upload/iblock/173/17370f006177c25fa6b886db4028e3a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8130" y="2313559"/>
            <a:ext cx="3896661" cy="38966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475912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6" y="757645"/>
            <a:ext cx="3168696" cy="555606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36330" y="1087266"/>
            <a:ext cx="53470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Неверно…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5" name="Скругленный прямоугольник 4">
            <a:hlinkClick r:id="rId3" action="ppaction://hlinksldjump"/>
          </p:cNvPr>
          <p:cNvSpPr/>
          <p:nvPr/>
        </p:nvSpPr>
        <p:spPr>
          <a:xfrm>
            <a:off x="1340249" y="2725782"/>
            <a:ext cx="2177143" cy="627017"/>
          </a:xfrm>
          <a:prstGeom prst="roundRect">
            <a:avLst>
              <a:gd name="adj" fmla="val 50000"/>
            </a:avLst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Ещё раз</a:t>
            </a:r>
            <a:endParaRPr lang="ru-RU" dirty="0"/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1645049" y="3039290"/>
            <a:ext cx="278674" cy="1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5817326" y="3039290"/>
            <a:ext cx="400594" cy="1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Скругленный прямоугольник 22">
            <a:hlinkClick r:id="rId4" action="ppaction://hlinksldjump"/>
          </p:cNvPr>
          <p:cNvSpPr/>
          <p:nvPr/>
        </p:nvSpPr>
        <p:spPr>
          <a:xfrm>
            <a:off x="4388248" y="2725782"/>
            <a:ext cx="2360023" cy="627017"/>
          </a:xfrm>
          <a:prstGeom prst="roundRect">
            <a:avLst>
              <a:gd name="adj" fmla="val 50000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Продолжить тест</a:t>
            </a:r>
            <a:endParaRPr lang="ru-RU" dirty="0"/>
          </a:p>
        </p:txBody>
      </p:sp>
      <p:cxnSp>
        <p:nvCxnSpPr>
          <p:cNvPr id="24" name="Прямая со стрелкой 23"/>
          <p:cNvCxnSpPr/>
          <p:nvPr/>
        </p:nvCxnSpPr>
        <p:spPr>
          <a:xfrm>
            <a:off x="6295424" y="3065417"/>
            <a:ext cx="400594" cy="1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359520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67681" y="1185237"/>
            <a:ext cx="53470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Молодец!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4" name="Скругленный прямоугольник 3">
            <a:hlinkClick r:id="rId2" action="ppaction://hlinksldjump"/>
          </p:cNvPr>
          <p:cNvSpPr/>
          <p:nvPr/>
        </p:nvSpPr>
        <p:spPr>
          <a:xfrm>
            <a:off x="3884021" y="3778814"/>
            <a:ext cx="2360023" cy="627017"/>
          </a:xfrm>
          <a:prstGeom prst="roundRect">
            <a:avLst>
              <a:gd name="adj" fmla="val 50000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Продолжить тест</a:t>
            </a:r>
            <a:endParaRPr lang="ru-RU" dirty="0"/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1114697" y="3039290"/>
            <a:ext cx="278674" cy="1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5756366" y="4109740"/>
            <a:ext cx="400594" cy="1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6810104" y="435429"/>
            <a:ext cx="4235848" cy="5965371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359406" y="2152631"/>
            <a:ext cx="639209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00B050"/>
                </a:solidFill>
              </a:rPr>
              <a:t>Перекресток – это место пересечения дорог</a:t>
            </a:r>
            <a:endParaRPr lang="ru-RU" sz="28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53358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0490" y="1182078"/>
            <a:ext cx="103370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B050"/>
                </a:solidFill>
              </a:rPr>
              <a:t>На какой сигнал светофора можно переходить дорогу?</a:t>
            </a:r>
          </a:p>
        </p:txBody>
      </p:sp>
      <p:sp>
        <p:nvSpPr>
          <p:cNvPr id="3" name="TextBox 2">
            <a:hlinkClick r:id="rId2" action="ppaction://hlinksldjump"/>
          </p:cNvPr>
          <p:cNvSpPr txBox="1"/>
          <p:nvPr/>
        </p:nvSpPr>
        <p:spPr>
          <a:xfrm>
            <a:off x="1862328" y="2313559"/>
            <a:ext cx="37272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B050"/>
                </a:solidFill>
              </a:rPr>
              <a:t>Желтый</a:t>
            </a:r>
            <a:endParaRPr lang="ru-RU" sz="2800" dirty="0" smtClean="0">
              <a:solidFill>
                <a:srgbClr val="00B05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TextBox 3">
            <a:hlinkClick r:id="rId3" action="ppaction://hlinksldjump"/>
          </p:cNvPr>
          <p:cNvSpPr txBox="1"/>
          <p:nvPr/>
        </p:nvSpPr>
        <p:spPr>
          <a:xfrm>
            <a:off x="1862327" y="2916236"/>
            <a:ext cx="35966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dirty="0" smtClean="0">
                <a:solidFill>
                  <a:srgbClr val="00B050"/>
                </a:solidFill>
              </a:rPr>
              <a:t>Зеленый</a:t>
            </a:r>
            <a:endParaRPr lang="ru-RU" sz="2800" dirty="0" smtClean="0">
              <a:solidFill>
                <a:srgbClr val="00B05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6" name="Овал 5">
            <a:hlinkClick r:id="rId2" action="ppaction://hlinksldjump"/>
          </p:cNvPr>
          <p:cNvSpPr/>
          <p:nvPr/>
        </p:nvSpPr>
        <p:spPr>
          <a:xfrm>
            <a:off x="1400772" y="2420983"/>
            <a:ext cx="330926" cy="308372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7" name="Овал 6">
            <a:hlinkClick r:id="rId3" action="ppaction://hlinksldjump"/>
          </p:cNvPr>
          <p:cNvSpPr/>
          <p:nvPr/>
        </p:nvSpPr>
        <p:spPr>
          <a:xfrm>
            <a:off x="1400772" y="3023660"/>
            <a:ext cx="330926" cy="308372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</a:t>
            </a:r>
            <a:endParaRPr lang="ru-RU" dirty="0"/>
          </a:p>
        </p:txBody>
      </p:sp>
      <p:sp>
        <p:nvSpPr>
          <p:cNvPr id="9" name="TextBox 8">
            <a:hlinkClick r:id="rId2" action="ppaction://hlinksldjump"/>
          </p:cNvPr>
          <p:cNvSpPr txBox="1"/>
          <p:nvPr/>
        </p:nvSpPr>
        <p:spPr>
          <a:xfrm>
            <a:off x="1862326" y="3552464"/>
            <a:ext cx="35966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dirty="0" smtClean="0">
                <a:solidFill>
                  <a:srgbClr val="00B050"/>
                </a:solidFill>
              </a:rPr>
              <a:t>Красный</a:t>
            </a:r>
            <a:endParaRPr lang="ru-RU" sz="2800" dirty="0" smtClean="0">
              <a:solidFill>
                <a:srgbClr val="00B05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10" name="Овал 9">
            <a:hlinkClick r:id="rId2" action="ppaction://hlinksldjump"/>
          </p:cNvPr>
          <p:cNvSpPr/>
          <p:nvPr/>
        </p:nvSpPr>
        <p:spPr>
          <a:xfrm>
            <a:off x="1400772" y="3659888"/>
            <a:ext cx="330926" cy="308372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в</a:t>
            </a:r>
          </a:p>
        </p:txBody>
      </p:sp>
      <p:pic>
        <p:nvPicPr>
          <p:cNvPr id="4098" name="Picture 2" descr="https://infodoski.ru/images/detailed/27/%D0%A42576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7923" y="1984800"/>
            <a:ext cx="3622457" cy="418176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вал 4">
            <a:hlinkClick r:id="rId2" action="ppaction://hlinksldjump"/>
          </p:cNvPr>
          <p:cNvSpPr/>
          <p:nvPr/>
        </p:nvSpPr>
        <p:spPr>
          <a:xfrm>
            <a:off x="8599328" y="2729355"/>
            <a:ext cx="779646" cy="71568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>
            <a:hlinkClick r:id="rId2" action="ppaction://hlinksldjump"/>
          </p:cNvPr>
          <p:cNvSpPr/>
          <p:nvPr/>
        </p:nvSpPr>
        <p:spPr>
          <a:xfrm>
            <a:off x="8599328" y="3831752"/>
            <a:ext cx="779646" cy="788374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>
            <a:hlinkClick r:id="rId3" action="ppaction://hlinksldjump"/>
          </p:cNvPr>
          <p:cNvSpPr/>
          <p:nvPr/>
        </p:nvSpPr>
        <p:spPr>
          <a:xfrm>
            <a:off x="8618578" y="4928503"/>
            <a:ext cx="779646" cy="788374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13800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6" y="757645"/>
            <a:ext cx="3168696" cy="555606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45474" y="1059834"/>
            <a:ext cx="53470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Неверно…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5" name="Скругленный прямоугольник 4">
            <a:hlinkClick r:id="rId3" action="ppaction://hlinksldjump"/>
          </p:cNvPr>
          <p:cNvSpPr/>
          <p:nvPr/>
        </p:nvSpPr>
        <p:spPr>
          <a:xfrm>
            <a:off x="1349393" y="2725782"/>
            <a:ext cx="2177143" cy="627017"/>
          </a:xfrm>
          <a:prstGeom prst="roundRect">
            <a:avLst>
              <a:gd name="adj" fmla="val 50000"/>
            </a:avLst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Ещё раз</a:t>
            </a:r>
            <a:endParaRPr lang="ru-RU" dirty="0"/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1654193" y="3039290"/>
            <a:ext cx="278674" cy="1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5817326" y="3039290"/>
            <a:ext cx="400594" cy="1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Скругленный прямоугольник 22">
            <a:hlinkClick r:id="rId4" action="ppaction://hlinksldjump"/>
          </p:cNvPr>
          <p:cNvSpPr/>
          <p:nvPr/>
        </p:nvSpPr>
        <p:spPr>
          <a:xfrm>
            <a:off x="4397392" y="2725782"/>
            <a:ext cx="2360023" cy="627017"/>
          </a:xfrm>
          <a:prstGeom prst="roundRect">
            <a:avLst>
              <a:gd name="adj" fmla="val 50000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Продолжить тест</a:t>
            </a:r>
            <a:endParaRPr lang="ru-RU" dirty="0"/>
          </a:p>
        </p:txBody>
      </p:sp>
      <p:cxnSp>
        <p:nvCxnSpPr>
          <p:cNvPr id="24" name="Прямая со стрелкой 23"/>
          <p:cNvCxnSpPr/>
          <p:nvPr/>
        </p:nvCxnSpPr>
        <p:spPr>
          <a:xfrm>
            <a:off x="6304568" y="3065417"/>
            <a:ext cx="400594" cy="1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74623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12817" y="1176093"/>
            <a:ext cx="53470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Молодец!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4" name="Скругленный прямоугольник 3">
            <a:hlinkClick r:id="rId2" action="ppaction://hlinksldjump"/>
          </p:cNvPr>
          <p:cNvSpPr/>
          <p:nvPr/>
        </p:nvSpPr>
        <p:spPr>
          <a:xfrm>
            <a:off x="3884021" y="3778814"/>
            <a:ext cx="2360023" cy="627017"/>
          </a:xfrm>
          <a:prstGeom prst="roundRect">
            <a:avLst>
              <a:gd name="adj" fmla="val 50000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Продолжить тест</a:t>
            </a:r>
            <a:endParaRPr lang="ru-RU" dirty="0"/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1114697" y="3039290"/>
            <a:ext cx="278674" cy="1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5756366" y="4109740"/>
            <a:ext cx="400594" cy="1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6810105" y="435429"/>
            <a:ext cx="4056818" cy="5965371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331974" y="2143487"/>
            <a:ext cx="639209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00B050"/>
                </a:solidFill>
              </a:rPr>
              <a:t>На зеленый сигнал светофора можно переходить дорогу</a:t>
            </a:r>
            <a:endParaRPr lang="ru-RU" sz="28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27184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0490" y="1182078"/>
            <a:ext cx="103370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B050"/>
                </a:solidFill>
              </a:rPr>
              <a:t>Где можно играть в различные игры?</a:t>
            </a:r>
          </a:p>
        </p:txBody>
      </p:sp>
      <p:sp>
        <p:nvSpPr>
          <p:cNvPr id="3" name="TextBox 2">
            <a:hlinkClick r:id="rId2" action="ppaction://hlinksldjump"/>
          </p:cNvPr>
          <p:cNvSpPr txBox="1"/>
          <p:nvPr/>
        </p:nvSpPr>
        <p:spPr>
          <a:xfrm>
            <a:off x="1880616" y="2313559"/>
            <a:ext cx="37272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00B050"/>
                </a:solidFill>
              </a:rPr>
              <a:t>На проезжей части</a:t>
            </a:r>
            <a:endParaRPr lang="ru-RU" sz="2800" dirty="0" smtClean="0">
              <a:solidFill>
                <a:srgbClr val="00B05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TextBox 3">
            <a:hlinkClick r:id="rId2" action="ppaction://hlinksldjump"/>
          </p:cNvPr>
          <p:cNvSpPr txBox="1"/>
          <p:nvPr/>
        </p:nvSpPr>
        <p:spPr>
          <a:xfrm>
            <a:off x="1880615" y="2916236"/>
            <a:ext cx="35966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dirty="0" smtClean="0">
                <a:solidFill>
                  <a:srgbClr val="00B050"/>
                </a:solidFill>
              </a:rPr>
              <a:t>Тротуаре</a:t>
            </a:r>
            <a:endParaRPr lang="ru-RU" sz="2800" dirty="0" smtClean="0">
              <a:solidFill>
                <a:srgbClr val="00B05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6" name="Овал 5">
            <a:hlinkClick r:id="rId2" action="ppaction://hlinksldjump"/>
          </p:cNvPr>
          <p:cNvSpPr/>
          <p:nvPr/>
        </p:nvSpPr>
        <p:spPr>
          <a:xfrm>
            <a:off x="1419060" y="2420983"/>
            <a:ext cx="330926" cy="308372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7" name="Овал 6">
            <a:hlinkClick r:id="rId2" action="ppaction://hlinksldjump"/>
          </p:cNvPr>
          <p:cNvSpPr/>
          <p:nvPr/>
        </p:nvSpPr>
        <p:spPr>
          <a:xfrm>
            <a:off x="1419060" y="3023660"/>
            <a:ext cx="330926" cy="308372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</a:t>
            </a:r>
            <a:endParaRPr lang="ru-RU" dirty="0"/>
          </a:p>
        </p:txBody>
      </p:sp>
      <p:sp>
        <p:nvSpPr>
          <p:cNvPr id="9" name="TextBox 8">
            <a:hlinkClick r:id="rId3" action="ppaction://hlinksldjump"/>
          </p:cNvPr>
          <p:cNvSpPr txBox="1"/>
          <p:nvPr/>
        </p:nvSpPr>
        <p:spPr>
          <a:xfrm>
            <a:off x="1880614" y="3552464"/>
            <a:ext cx="79568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dirty="0">
                <a:solidFill>
                  <a:srgbClr val="00B050"/>
                </a:solidFill>
              </a:rPr>
              <a:t>Только на специально оборудованной площадке</a:t>
            </a:r>
            <a:endParaRPr lang="ru-RU" sz="2800" dirty="0" smtClean="0">
              <a:solidFill>
                <a:srgbClr val="00B05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10" name="Овал 9">
            <a:hlinkClick r:id="rId3" action="ppaction://hlinksldjump"/>
          </p:cNvPr>
          <p:cNvSpPr/>
          <p:nvPr/>
        </p:nvSpPr>
        <p:spPr>
          <a:xfrm>
            <a:off x="1419060" y="3659888"/>
            <a:ext cx="330926" cy="308372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в</a:t>
            </a:r>
          </a:p>
        </p:txBody>
      </p:sp>
      <p:pic>
        <p:nvPicPr>
          <p:cNvPr id="5122" name="Picture 2" descr="https://catherineasquithgallery.com/uploads/posts/2021-03/1614582376_32-p-detskii-sad-na-belom-fone-39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1888" y="3407602"/>
            <a:ext cx="5185076" cy="302866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981910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6" y="757645"/>
            <a:ext cx="3168696" cy="555606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72906" y="1105554"/>
            <a:ext cx="53470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Неверно…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5" name="Скругленный прямоугольник 4">
            <a:hlinkClick r:id="rId3" action="ppaction://hlinksldjump"/>
          </p:cNvPr>
          <p:cNvSpPr/>
          <p:nvPr/>
        </p:nvSpPr>
        <p:spPr>
          <a:xfrm>
            <a:off x="1358537" y="2725782"/>
            <a:ext cx="2177143" cy="627017"/>
          </a:xfrm>
          <a:prstGeom prst="roundRect">
            <a:avLst>
              <a:gd name="adj" fmla="val 50000"/>
            </a:avLst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Ещё раз</a:t>
            </a:r>
            <a:endParaRPr lang="ru-RU" dirty="0"/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1663337" y="3039290"/>
            <a:ext cx="278674" cy="1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5817326" y="3039290"/>
            <a:ext cx="400594" cy="1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Скругленный прямоугольник 22">
            <a:hlinkClick r:id="rId4" action="ppaction://hlinksldjump"/>
          </p:cNvPr>
          <p:cNvSpPr/>
          <p:nvPr/>
        </p:nvSpPr>
        <p:spPr>
          <a:xfrm>
            <a:off x="4406536" y="2725782"/>
            <a:ext cx="2360023" cy="627017"/>
          </a:xfrm>
          <a:prstGeom prst="roundRect">
            <a:avLst>
              <a:gd name="adj" fmla="val 50000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Продолжить тест</a:t>
            </a:r>
            <a:endParaRPr lang="ru-RU" dirty="0"/>
          </a:p>
        </p:txBody>
      </p:sp>
      <p:cxnSp>
        <p:nvCxnSpPr>
          <p:cNvPr id="24" name="Прямая со стрелкой 23"/>
          <p:cNvCxnSpPr/>
          <p:nvPr/>
        </p:nvCxnSpPr>
        <p:spPr>
          <a:xfrm>
            <a:off x="6313712" y="3065417"/>
            <a:ext cx="400594" cy="1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938078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31105" y="1176093"/>
            <a:ext cx="53470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Молодец!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4" name="Скругленный прямоугольник 3">
            <a:hlinkClick r:id="rId2" action="ppaction://hlinksldjump"/>
          </p:cNvPr>
          <p:cNvSpPr/>
          <p:nvPr/>
        </p:nvSpPr>
        <p:spPr>
          <a:xfrm>
            <a:off x="3884021" y="3778814"/>
            <a:ext cx="2360023" cy="627017"/>
          </a:xfrm>
          <a:prstGeom prst="roundRect">
            <a:avLst>
              <a:gd name="adj" fmla="val 50000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Продолжить тест</a:t>
            </a:r>
            <a:endParaRPr lang="ru-RU" dirty="0"/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1114697" y="3039290"/>
            <a:ext cx="278674" cy="1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5756366" y="4109740"/>
            <a:ext cx="400594" cy="1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7002129" y="435429"/>
            <a:ext cx="4104944" cy="5965371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386838" y="2161775"/>
            <a:ext cx="6392093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00B050"/>
                </a:solidFill>
              </a:rPr>
              <a:t>Играть в различные игры можно только на специально оборудованной площадке</a:t>
            </a:r>
            <a:endParaRPr lang="ru-RU" sz="2800" dirty="0" smtClean="0">
              <a:solidFill>
                <a:srgbClr val="00B05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algn="ctr"/>
            <a:r>
              <a:rPr lang="ru-RU" dirty="0" smtClean="0">
                <a:solidFill>
                  <a:srgbClr val="00B050"/>
                </a:solidFill>
              </a:rPr>
              <a:t> </a:t>
            </a:r>
            <a:endParaRPr lang="ru-RU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8019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0490" y="1182078"/>
            <a:ext cx="103370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85750" algn="ctr">
              <a:spcAft>
                <a:spcPts val="0"/>
              </a:spcAft>
            </a:pPr>
            <a:r>
              <a:rPr lang="ru-RU" sz="2800" b="1" dirty="0" smtClean="0">
                <a:solidFill>
                  <a:srgbClr val="00B05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По какой части дороги должен ходить пешеход?</a:t>
            </a:r>
            <a:endParaRPr lang="ru-RU" sz="2800" b="1" dirty="0" smtClean="0">
              <a:solidFill>
                <a:srgbClr val="00B05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TextBox 2">
            <a:hlinkClick r:id="rId2" action="ppaction://hlinksldjump"/>
          </p:cNvPr>
          <p:cNvSpPr txBox="1"/>
          <p:nvPr/>
        </p:nvSpPr>
        <p:spPr>
          <a:xfrm>
            <a:off x="1825752" y="2313559"/>
            <a:ext cx="37272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B05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По проезжей части</a:t>
            </a:r>
            <a:endParaRPr lang="ru-RU" sz="2800" dirty="0" smtClean="0">
              <a:solidFill>
                <a:srgbClr val="00B05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TextBox 3">
            <a:hlinkClick r:id="rId3" action="ppaction://hlinksldjump"/>
          </p:cNvPr>
          <p:cNvSpPr txBox="1"/>
          <p:nvPr/>
        </p:nvSpPr>
        <p:spPr>
          <a:xfrm>
            <a:off x="1825752" y="2916236"/>
            <a:ext cx="2987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dirty="0" smtClean="0">
                <a:solidFill>
                  <a:srgbClr val="00B05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По тротуару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0685" y="2136186"/>
            <a:ext cx="5885695" cy="3915483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Овал 5">
            <a:hlinkClick r:id="rId2" action="ppaction://hlinksldjump"/>
          </p:cNvPr>
          <p:cNvSpPr/>
          <p:nvPr/>
        </p:nvSpPr>
        <p:spPr>
          <a:xfrm>
            <a:off x="1364196" y="2420983"/>
            <a:ext cx="330926" cy="308372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7" name="Овал 6">
            <a:hlinkClick r:id="rId3" action="ppaction://hlinksldjump"/>
          </p:cNvPr>
          <p:cNvSpPr/>
          <p:nvPr/>
        </p:nvSpPr>
        <p:spPr>
          <a:xfrm>
            <a:off x="1364196" y="3023660"/>
            <a:ext cx="330926" cy="308372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333557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1637763496_5-flomaster-club-p-peshekhodnii-perekhod-risunok-dlya-detei-d-6.jpg (1000×830)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9512" y="1865225"/>
            <a:ext cx="5677075" cy="471197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210490" y="1182078"/>
            <a:ext cx="1033707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B050"/>
                </a:solidFill>
              </a:rPr>
              <a:t>В какую сторону необходимо посмотреть, прежде чем начать переходить </a:t>
            </a:r>
            <a:r>
              <a:rPr lang="ru-RU" sz="2800" b="1" dirty="0" smtClean="0">
                <a:solidFill>
                  <a:srgbClr val="00B050"/>
                </a:solidFill>
              </a:rPr>
              <a:t>дорогу?</a:t>
            </a:r>
            <a:endParaRPr lang="ru-RU" sz="2800" b="1" dirty="0">
              <a:solidFill>
                <a:srgbClr val="00B050"/>
              </a:solidFill>
            </a:endParaRPr>
          </a:p>
        </p:txBody>
      </p:sp>
      <p:sp>
        <p:nvSpPr>
          <p:cNvPr id="3" name="TextBox 2">
            <a:hlinkClick r:id="rId3" action="ppaction://hlinksldjump"/>
          </p:cNvPr>
          <p:cNvSpPr txBox="1"/>
          <p:nvPr/>
        </p:nvSpPr>
        <p:spPr>
          <a:xfrm>
            <a:off x="1834896" y="2313559"/>
            <a:ext cx="37272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00B050"/>
                </a:solidFill>
              </a:rPr>
              <a:t>Направо</a:t>
            </a:r>
            <a:endParaRPr lang="ru-RU" sz="2800" dirty="0" smtClean="0">
              <a:solidFill>
                <a:srgbClr val="00B05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TextBox 3">
            <a:hlinkClick r:id="rId4" action="ppaction://hlinksldjump"/>
          </p:cNvPr>
          <p:cNvSpPr txBox="1"/>
          <p:nvPr/>
        </p:nvSpPr>
        <p:spPr>
          <a:xfrm>
            <a:off x="1834895" y="2916236"/>
            <a:ext cx="35966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dirty="0" smtClean="0">
                <a:solidFill>
                  <a:srgbClr val="00B050"/>
                </a:solidFill>
              </a:rPr>
              <a:t>Налево</a:t>
            </a:r>
            <a:endParaRPr lang="ru-RU" sz="2800" dirty="0" smtClean="0">
              <a:solidFill>
                <a:srgbClr val="00B05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6" name="Овал 5">
            <a:hlinkClick r:id="rId5" action="ppaction://hlinksldjump"/>
          </p:cNvPr>
          <p:cNvSpPr/>
          <p:nvPr/>
        </p:nvSpPr>
        <p:spPr>
          <a:xfrm>
            <a:off x="1373340" y="2420983"/>
            <a:ext cx="330926" cy="308372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7" name="Овал 6">
            <a:hlinkClick r:id="rId5" action="ppaction://hlinksldjump"/>
          </p:cNvPr>
          <p:cNvSpPr/>
          <p:nvPr/>
        </p:nvSpPr>
        <p:spPr>
          <a:xfrm>
            <a:off x="1373340" y="3023660"/>
            <a:ext cx="330926" cy="308372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</a:t>
            </a:r>
            <a:endParaRPr lang="ru-RU" dirty="0"/>
          </a:p>
        </p:txBody>
      </p:sp>
      <p:sp>
        <p:nvSpPr>
          <p:cNvPr id="9" name="TextBox 8">
            <a:hlinkClick r:id="rId3" action="ppaction://hlinksldjump"/>
          </p:cNvPr>
          <p:cNvSpPr txBox="1"/>
          <p:nvPr/>
        </p:nvSpPr>
        <p:spPr>
          <a:xfrm>
            <a:off x="1834895" y="3533213"/>
            <a:ext cx="79568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dirty="0">
                <a:solidFill>
                  <a:srgbClr val="00B050"/>
                </a:solidFill>
              </a:rPr>
              <a:t>Прямо</a:t>
            </a:r>
            <a:endParaRPr lang="ru-RU" sz="2800" dirty="0" smtClean="0">
              <a:solidFill>
                <a:srgbClr val="00B05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10" name="Овал 9">
            <a:hlinkClick r:id="rId6" action="ppaction://hlinksldjump"/>
          </p:cNvPr>
          <p:cNvSpPr/>
          <p:nvPr/>
        </p:nvSpPr>
        <p:spPr>
          <a:xfrm>
            <a:off x="1373340" y="3659888"/>
            <a:ext cx="330926" cy="308372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в</a:t>
            </a:r>
          </a:p>
        </p:txBody>
      </p:sp>
    </p:spTree>
    <p:extLst>
      <p:ext uri="{BB962C8B-B14F-4D97-AF65-F5344CB8AC3E}">
        <p14:creationId xmlns="" xmlns:p14="http://schemas.microsoft.com/office/powerpoint/2010/main" val="2587991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6" y="757645"/>
            <a:ext cx="3168696" cy="555606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72906" y="1087266"/>
            <a:ext cx="53470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Неверно…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5" name="Скругленный прямоугольник 4">
            <a:hlinkClick r:id="rId3" action="ppaction://hlinksldjump"/>
          </p:cNvPr>
          <p:cNvSpPr/>
          <p:nvPr/>
        </p:nvSpPr>
        <p:spPr>
          <a:xfrm>
            <a:off x="1376825" y="2725782"/>
            <a:ext cx="2177143" cy="627017"/>
          </a:xfrm>
          <a:prstGeom prst="roundRect">
            <a:avLst>
              <a:gd name="adj" fmla="val 50000"/>
            </a:avLst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Ещё раз</a:t>
            </a:r>
            <a:endParaRPr lang="ru-RU" dirty="0"/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1681625" y="3039290"/>
            <a:ext cx="278674" cy="1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5817326" y="3039290"/>
            <a:ext cx="400594" cy="1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Скругленный прямоугольник 22">
            <a:hlinkClick r:id="rId4" action="ppaction://hlinksldjump"/>
          </p:cNvPr>
          <p:cNvSpPr/>
          <p:nvPr/>
        </p:nvSpPr>
        <p:spPr>
          <a:xfrm>
            <a:off x="4424824" y="2725782"/>
            <a:ext cx="2360023" cy="627017"/>
          </a:xfrm>
          <a:prstGeom prst="roundRect">
            <a:avLst>
              <a:gd name="adj" fmla="val 50000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Продолжить тест</a:t>
            </a:r>
            <a:endParaRPr lang="ru-RU" dirty="0"/>
          </a:p>
        </p:txBody>
      </p:sp>
      <p:cxnSp>
        <p:nvCxnSpPr>
          <p:cNvPr id="24" name="Прямая со стрелкой 23"/>
          <p:cNvCxnSpPr/>
          <p:nvPr/>
        </p:nvCxnSpPr>
        <p:spPr>
          <a:xfrm>
            <a:off x="6332000" y="3065417"/>
            <a:ext cx="400594" cy="1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767121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58537" y="1148661"/>
            <a:ext cx="53470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Молодец!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4" name="Скругленный прямоугольник 3">
            <a:hlinkClick r:id="rId2" action="ppaction://hlinksldjump"/>
          </p:cNvPr>
          <p:cNvSpPr/>
          <p:nvPr/>
        </p:nvSpPr>
        <p:spPr>
          <a:xfrm>
            <a:off x="3884021" y="3778814"/>
            <a:ext cx="2360023" cy="627017"/>
          </a:xfrm>
          <a:prstGeom prst="roundRect">
            <a:avLst>
              <a:gd name="adj" fmla="val 50000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Продолжить тест</a:t>
            </a:r>
            <a:endParaRPr lang="ru-RU" dirty="0"/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1114697" y="3039290"/>
            <a:ext cx="278674" cy="1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5756366" y="4109740"/>
            <a:ext cx="400594" cy="1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6810104" y="435429"/>
            <a:ext cx="4076069" cy="5965371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112518" y="2180063"/>
            <a:ext cx="639209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00B050"/>
                </a:solidFill>
              </a:rPr>
              <a:t>Прежде чем начать переходить дорогу </a:t>
            </a:r>
          </a:p>
          <a:p>
            <a:pPr algn="ctr"/>
            <a:r>
              <a:rPr lang="ru-RU" sz="2800" dirty="0" smtClean="0">
                <a:solidFill>
                  <a:srgbClr val="00B050"/>
                </a:solidFill>
              </a:rPr>
              <a:t>необходимо посмотреть налево</a:t>
            </a:r>
            <a:endParaRPr lang="ru-RU" sz="28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16228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0490" y="1182078"/>
            <a:ext cx="103370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B050"/>
                </a:solidFill>
              </a:rPr>
              <a:t>Где нужно ожидать </a:t>
            </a:r>
            <a:r>
              <a:rPr lang="ru-RU" sz="2800" b="1" dirty="0" smtClean="0">
                <a:solidFill>
                  <a:srgbClr val="00B050"/>
                </a:solidFill>
              </a:rPr>
              <a:t>трамвай, </a:t>
            </a:r>
            <a:r>
              <a:rPr lang="ru-RU" sz="2800" b="1" dirty="0">
                <a:solidFill>
                  <a:srgbClr val="00B050"/>
                </a:solidFill>
              </a:rPr>
              <a:t>если нет посадочной площадки?</a:t>
            </a:r>
          </a:p>
        </p:txBody>
      </p:sp>
      <p:sp>
        <p:nvSpPr>
          <p:cNvPr id="3" name="TextBox 2">
            <a:hlinkClick r:id="rId2" action="ppaction://hlinksldjump"/>
          </p:cNvPr>
          <p:cNvSpPr txBox="1"/>
          <p:nvPr/>
        </p:nvSpPr>
        <p:spPr>
          <a:xfrm>
            <a:off x="1853183" y="2313559"/>
            <a:ext cx="57719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00B050"/>
                </a:solidFill>
              </a:rPr>
              <a:t>На</a:t>
            </a:r>
            <a:r>
              <a:rPr lang="ru-RU" sz="2800" dirty="0"/>
              <a:t> </a:t>
            </a:r>
            <a:r>
              <a:rPr lang="ru-RU" sz="2800" dirty="0">
                <a:solidFill>
                  <a:srgbClr val="00B050"/>
                </a:solidFill>
              </a:rPr>
              <a:t>проезжей части или тротуаре</a:t>
            </a:r>
            <a:endParaRPr lang="ru-RU" sz="2800" dirty="0" smtClean="0">
              <a:solidFill>
                <a:srgbClr val="00B05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TextBox 3">
            <a:hlinkClick r:id="rId2" action="ppaction://hlinksldjump"/>
          </p:cNvPr>
          <p:cNvSpPr txBox="1"/>
          <p:nvPr/>
        </p:nvSpPr>
        <p:spPr>
          <a:xfrm>
            <a:off x="1853183" y="2916236"/>
            <a:ext cx="51463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dirty="0">
                <a:solidFill>
                  <a:srgbClr val="00B050"/>
                </a:solidFill>
              </a:rPr>
              <a:t>На проезжей части или обочине</a:t>
            </a:r>
            <a:endParaRPr lang="ru-RU" sz="2800" dirty="0" smtClean="0">
              <a:solidFill>
                <a:srgbClr val="00B05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6" name="Овал 5">
            <a:hlinkClick r:id="rId2" action="ppaction://hlinksldjump"/>
          </p:cNvPr>
          <p:cNvSpPr/>
          <p:nvPr/>
        </p:nvSpPr>
        <p:spPr>
          <a:xfrm>
            <a:off x="1391628" y="2420983"/>
            <a:ext cx="330926" cy="308372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7" name="Овал 6">
            <a:hlinkClick r:id="rId2" action="ppaction://hlinksldjump"/>
          </p:cNvPr>
          <p:cNvSpPr/>
          <p:nvPr/>
        </p:nvSpPr>
        <p:spPr>
          <a:xfrm>
            <a:off x="1391628" y="3023660"/>
            <a:ext cx="330926" cy="308372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</a:t>
            </a:r>
            <a:endParaRPr lang="ru-RU" dirty="0"/>
          </a:p>
        </p:txBody>
      </p:sp>
      <p:sp>
        <p:nvSpPr>
          <p:cNvPr id="9" name="TextBox 8">
            <a:hlinkClick r:id="rId3" action="ppaction://hlinksldjump"/>
          </p:cNvPr>
          <p:cNvSpPr txBox="1"/>
          <p:nvPr/>
        </p:nvSpPr>
        <p:spPr>
          <a:xfrm>
            <a:off x="1853183" y="3533213"/>
            <a:ext cx="79568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dirty="0">
                <a:solidFill>
                  <a:srgbClr val="00B050"/>
                </a:solidFill>
              </a:rPr>
              <a:t>На тротуаре или обочине</a:t>
            </a:r>
            <a:endParaRPr lang="ru-RU" sz="2800" dirty="0" smtClean="0">
              <a:solidFill>
                <a:srgbClr val="00B05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10" name="Овал 9">
            <a:hlinkClick r:id="rId3" action="ppaction://hlinksldjump"/>
          </p:cNvPr>
          <p:cNvSpPr/>
          <p:nvPr/>
        </p:nvSpPr>
        <p:spPr>
          <a:xfrm>
            <a:off x="1391628" y="3659888"/>
            <a:ext cx="330926" cy="308372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в</a:t>
            </a:r>
          </a:p>
        </p:txBody>
      </p:sp>
      <p:pic>
        <p:nvPicPr>
          <p:cNvPr id="7170" name="Picture 2" descr="tram_PNG26.png (1163×768)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834479" y="2578665"/>
            <a:ext cx="5879465" cy="388257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063276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6" y="757645"/>
            <a:ext cx="3168696" cy="555606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27186" y="1105554"/>
            <a:ext cx="53470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Неверно…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5" name="Скругленный прямоугольник 4">
            <a:hlinkClick r:id="rId3" action="ppaction://hlinksldjump"/>
          </p:cNvPr>
          <p:cNvSpPr/>
          <p:nvPr/>
        </p:nvSpPr>
        <p:spPr>
          <a:xfrm>
            <a:off x="1340249" y="2725782"/>
            <a:ext cx="2177143" cy="627017"/>
          </a:xfrm>
          <a:prstGeom prst="roundRect">
            <a:avLst>
              <a:gd name="adj" fmla="val 50000"/>
            </a:avLst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Ещё раз</a:t>
            </a:r>
            <a:endParaRPr lang="ru-RU" dirty="0"/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1645049" y="3039290"/>
            <a:ext cx="278674" cy="1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5817326" y="3039290"/>
            <a:ext cx="400594" cy="1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Скругленный прямоугольник 22">
            <a:hlinkClick r:id="rId4" action="ppaction://hlinksldjump"/>
          </p:cNvPr>
          <p:cNvSpPr/>
          <p:nvPr/>
        </p:nvSpPr>
        <p:spPr>
          <a:xfrm>
            <a:off x="4388248" y="2725782"/>
            <a:ext cx="2360023" cy="627017"/>
          </a:xfrm>
          <a:prstGeom prst="roundRect">
            <a:avLst>
              <a:gd name="adj" fmla="val 50000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Продолжить тест</a:t>
            </a:r>
            <a:endParaRPr lang="ru-RU" dirty="0"/>
          </a:p>
        </p:txBody>
      </p:sp>
      <p:cxnSp>
        <p:nvCxnSpPr>
          <p:cNvPr id="24" name="Прямая со стрелкой 23"/>
          <p:cNvCxnSpPr/>
          <p:nvPr/>
        </p:nvCxnSpPr>
        <p:spPr>
          <a:xfrm>
            <a:off x="6295424" y="3065417"/>
            <a:ext cx="400594" cy="1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895584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76825" y="1166949"/>
            <a:ext cx="53470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Молодец!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4" name="Скругленный прямоугольник 3">
            <a:hlinkClick r:id="rId2" action="ppaction://hlinksldjump"/>
          </p:cNvPr>
          <p:cNvSpPr/>
          <p:nvPr/>
        </p:nvSpPr>
        <p:spPr>
          <a:xfrm>
            <a:off x="3884021" y="3778814"/>
            <a:ext cx="2360023" cy="627017"/>
          </a:xfrm>
          <a:prstGeom prst="roundRect">
            <a:avLst>
              <a:gd name="adj" fmla="val 50000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Продолжить тест</a:t>
            </a:r>
            <a:endParaRPr lang="ru-RU" dirty="0"/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1114697" y="3039290"/>
            <a:ext cx="278674" cy="1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5756366" y="4109740"/>
            <a:ext cx="400594" cy="1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7562088" y="435429"/>
            <a:ext cx="3557016" cy="5965371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357549" y="2264932"/>
            <a:ext cx="6570848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00B050"/>
                </a:solidFill>
              </a:rPr>
              <a:t>Ожидать трамвай, если нет посадочной площадки, нужно на тротуаре или обочине</a:t>
            </a:r>
            <a:endParaRPr lang="ru-RU" sz="2800" dirty="0" smtClean="0">
              <a:solidFill>
                <a:srgbClr val="00B05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6025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0490" y="1182078"/>
            <a:ext cx="103370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B050"/>
                </a:solidFill>
              </a:rPr>
              <a:t>Что обозначает зеленый мигающий сигнал светофора?</a:t>
            </a:r>
          </a:p>
        </p:txBody>
      </p:sp>
      <p:sp>
        <p:nvSpPr>
          <p:cNvPr id="3" name="TextBox 2">
            <a:hlinkClick r:id="rId2" action="ppaction://hlinksldjump"/>
          </p:cNvPr>
          <p:cNvSpPr txBox="1"/>
          <p:nvPr/>
        </p:nvSpPr>
        <p:spPr>
          <a:xfrm>
            <a:off x="1834894" y="2313559"/>
            <a:ext cx="104979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00B050"/>
                </a:solidFill>
              </a:rPr>
              <a:t>Запрещает дальнейшее движение через перекресток</a:t>
            </a:r>
            <a:endParaRPr lang="ru-RU" sz="2800" dirty="0" smtClean="0">
              <a:solidFill>
                <a:srgbClr val="00B05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TextBox 3">
            <a:hlinkClick r:id="rId3" action="ppaction://hlinksldjump"/>
          </p:cNvPr>
          <p:cNvSpPr txBox="1"/>
          <p:nvPr/>
        </p:nvSpPr>
        <p:spPr>
          <a:xfrm>
            <a:off x="1834894" y="2916236"/>
            <a:ext cx="996856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dirty="0">
                <a:solidFill>
                  <a:srgbClr val="00B050"/>
                </a:solidFill>
              </a:rPr>
              <a:t>Разрешает движение, но предупреждает, что вскоре будет включен красный свет</a:t>
            </a:r>
            <a:endParaRPr lang="ru-RU" sz="2800" dirty="0" smtClean="0">
              <a:solidFill>
                <a:srgbClr val="00B05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6" name="Овал 5">
            <a:hlinkClick r:id="rId2" action="ppaction://hlinksldjump"/>
          </p:cNvPr>
          <p:cNvSpPr/>
          <p:nvPr/>
        </p:nvSpPr>
        <p:spPr>
          <a:xfrm>
            <a:off x="1373340" y="2420983"/>
            <a:ext cx="330926" cy="308372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7" name="Овал 6">
            <a:hlinkClick r:id="rId3" action="ppaction://hlinksldjump"/>
          </p:cNvPr>
          <p:cNvSpPr/>
          <p:nvPr/>
        </p:nvSpPr>
        <p:spPr>
          <a:xfrm>
            <a:off x="1373340" y="3023660"/>
            <a:ext cx="330926" cy="308372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</a:t>
            </a:r>
            <a:endParaRPr lang="ru-RU" dirty="0"/>
          </a:p>
        </p:txBody>
      </p:sp>
      <p:pic>
        <p:nvPicPr>
          <p:cNvPr id="11" name="Picture 2" descr="https://infodoski.ru/images/detailed/27/%D0%A42576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3743" y="3604074"/>
            <a:ext cx="2798201" cy="323024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ятно 1 4"/>
          <p:cNvSpPr/>
          <p:nvPr/>
        </p:nvSpPr>
        <p:spPr>
          <a:xfrm>
            <a:off x="10029524" y="5900286"/>
            <a:ext cx="548640" cy="567890"/>
          </a:xfrm>
          <a:prstGeom prst="irregularSeal1">
            <a:avLst/>
          </a:prstGeom>
          <a:ln>
            <a:solidFill>
              <a:srgbClr val="FFFF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FFFF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12" name="Овал 11">
            <a:hlinkClick r:id="rId5" action="ppaction://hlinksldjump"/>
          </p:cNvPr>
          <p:cNvSpPr/>
          <p:nvPr/>
        </p:nvSpPr>
        <p:spPr>
          <a:xfrm>
            <a:off x="9981397" y="4159100"/>
            <a:ext cx="635267" cy="608133"/>
          </a:xfrm>
          <a:prstGeom prst="ellips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>
            <a:hlinkClick r:id="rId5" action="ppaction://hlinksldjump"/>
          </p:cNvPr>
          <p:cNvSpPr/>
          <p:nvPr/>
        </p:nvSpPr>
        <p:spPr>
          <a:xfrm>
            <a:off x="9975209" y="5017489"/>
            <a:ext cx="635267" cy="613290"/>
          </a:xfrm>
          <a:prstGeom prst="ellips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4804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6" y="757645"/>
            <a:ext cx="3168696" cy="555606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72906" y="1078122"/>
            <a:ext cx="53470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Неверно…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5" name="Скругленный прямоугольник 4">
            <a:hlinkClick r:id="rId3" action="ppaction://hlinksldjump"/>
          </p:cNvPr>
          <p:cNvSpPr/>
          <p:nvPr/>
        </p:nvSpPr>
        <p:spPr>
          <a:xfrm>
            <a:off x="1367681" y="2725782"/>
            <a:ext cx="2177143" cy="627017"/>
          </a:xfrm>
          <a:prstGeom prst="roundRect">
            <a:avLst>
              <a:gd name="adj" fmla="val 50000"/>
            </a:avLst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Ещё раз</a:t>
            </a:r>
            <a:endParaRPr lang="ru-RU" dirty="0"/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1672481" y="3039290"/>
            <a:ext cx="278674" cy="1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5817326" y="3039290"/>
            <a:ext cx="400594" cy="1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Скругленный прямоугольник 22">
            <a:hlinkClick r:id="rId4" action="ppaction://hlinksldjump"/>
          </p:cNvPr>
          <p:cNvSpPr/>
          <p:nvPr/>
        </p:nvSpPr>
        <p:spPr>
          <a:xfrm>
            <a:off x="4415680" y="2725782"/>
            <a:ext cx="2360023" cy="627017"/>
          </a:xfrm>
          <a:prstGeom prst="roundRect">
            <a:avLst>
              <a:gd name="adj" fmla="val 50000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Продолжить тест</a:t>
            </a:r>
            <a:endParaRPr lang="ru-RU" dirty="0"/>
          </a:p>
        </p:txBody>
      </p:sp>
      <p:cxnSp>
        <p:nvCxnSpPr>
          <p:cNvPr id="24" name="Прямая со стрелкой 23"/>
          <p:cNvCxnSpPr/>
          <p:nvPr/>
        </p:nvCxnSpPr>
        <p:spPr>
          <a:xfrm>
            <a:off x="6322856" y="3065417"/>
            <a:ext cx="400594" cy="1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661548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21961" y="1176093"/>
            <a:ext cx="53470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Молодец!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4" name="Скругленный прямоугольник 3">
            <a:hlinkClick r:id="rId2" action="ppaction://hlinksldjump"/>
          </p:cNvPr>
          <p:cNvSpPr/>
          <p:nvPr/>
        </p:nvSpPr>
        <p:spPr>
          <a:xfrm>
            <a:off x="3884021" y="3778814"/>
            <a:ext cx="2360023" cy="627017"/>
          </a:xfrm>
          <a:prstGeom prst="roundRect">
            <a:avLst>
              <a:gd name="adj" fmla="val 50000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Продолжить тест</a:t>
            </a:r>
            <a:endParaRPr lang="ru-RU" dirty="0"/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1114697" y="3039290"/>
            <a:ext cx="278674" cy="1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5756366" y="4109740"/>
            <a:ext cx="400594" cy="1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7598664" y="417141"/>
            <a:ext cx="3392424" cy="5965371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348405" y="2219212"/>
            <a:ext cx="6570848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rgbClr val="00B050"/>
                </a:solidFill>
              </a:rPr>
              <a:t>З</a:t>
            </a:r>
            <a:r>
              <a:rPr lang="ru-RU" sz="2800" dirty="0" smtClean="0">
                <a:solidFill>
                  <a:srgbClr val="00B050"/>
                </a:solidFill>
              </a:rPr>
              <a:t>еленый мигающий сигнал светофора, разрешает движение, но предупреждает, что вскоре будет включен красный свет</a:t>
            </a:r>
            <a:endParaRPr lang="ru-RU" sz="2800" dirty="0" smtClean="0">
              <a:solidFill>
                <a:srgbClr val="00B05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21894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0490" y="1182078"/>
            <a:ext cx="103370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B050"/>
                </a:solidFill>
              </a:rPr>
              <a:t>Можно ли ехать на велосипеде, у которого не работает тормоз?</a:t>
            </a:r>
          </a:p>
        </p:txBody>
      </p:sp>
      <p:sp>
        <p:nvSpPr>
          <p:cNvPr id="3" name="TextBox 2">
            <a:hlinkClick r:id="rId2" action="ppaction://hlinksldjump"/>
          </p:cNvPr>
          <p:cNvSpPr txBox="1"/>
          <p:nvPr/>
        </p:nvSpPr>
        <p:spPr>
          <a:xfrm>
            <a:off x="1834894" y="2313559"/>
            <a:ext cx="104979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00B050"/>
                </a:solidFill>
              </a:rPr>
              <a:t>Можно</a:t>
            </a:r>
            <a:endParaRPr lang="ru-RU" sz="2800" dirty="0" smtClean="0">
              <a:solidFill>
                <a:srgbClr val="00B05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TextBox 3">
            <a:hlinkClick r:id="rId3" action="ppaction://hlinksldjump"/>
          </p:cNvPr>
          <p:cNvSpPr txBox="1"/>
          <p:nvPr/>
        </p:nvSpPr>
        <p:spPr>
          <a:xfrm>
            <a:off x="1834894" y="2916236"/>
            <a:ext cx="99685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dirty="0">
                <a:solidFill>
                  <a:srgbClr val="00B050"/>
                </a:solidFill>
              </a:rPr>
              <a:t>Нельзя</a:t>
            </a:r>
            <a:endParaRPr lang="ru-RU" sz="2800" dirty="0" smtClean="0">
              <a:solidFill>
                <a:srgbClr val="00B05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6" name="Овал 5">
            <a:hlinkClick r:id="rId2" action="ppaction://hlinksldjump"/>
          </p:cNvPr>
          <p:cNvSpPr/>
          <p:nvPr/>
        </p:nvSpPr>
        <p:spPr>
          <a:xfrm>
            <a:off x="1373340" y="2420983"/>
            <a:ext cx="330926" cy="308372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7" name="Овал 6">
            <a:hlinkClick r:id="rId3" action="ppaction://hlinksldjump"/>
          </p:cNvPr>
          <p:cNvSpPr/>
          <p:nvPr/>
        </p:nvSpPr>
        <p:spPr>
          <a:xfrm>
            <a:off x="1373340" y="3023660"/>
            <a:ext cx="330926" cy="308372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</a:t>
            </a:r>
            <a:endParaRPr lang="ru-RU" dirty="0"/>
          </a:p>
        </p:txBody>
      </p:sp>
      <p:sp>
        <p:nvSpPr>
          <p:cNvPr id="14" name="TextBox 13">
            <a:hlinkClick r:id="rId2" action="ppaction://hlinksldjump"/>
          </p:cNvPr>
          <p:cNvSpPr txBox="1"/>
          <p:nvPr/>
        </p:nvSpPr>
        <p:spPr>
          <a:xfrm>
            <a:off x="1834894" y="3468332"/>
            <a:ext cx="99685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dirty="0">
                <a:solidFill>
                  <a:srgbClr val="00B050"/>
                </a:solidFill>
              </a:rPr>
              <a:t>Можно, но с маленькой скоростью</a:t>
            </a:r>
            <a:endParaRPr lang="ru-RU" sz="2800" dirty="0" smtClean="0">
              <a:solidFill>
                <a:srgbClr val="00B05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15" name="Овал 14">
            <a:hlinkClick r:id="rId2" action="ppaction://hlinksldjump"/>
          </p:cNvPr>
          <p:cNvSpPr/>
          <p:nvPr/>
        </p:nvSpPr>
        <p:spPr>
          <a:xfrm>
            <a:off x="1373340" y="3575756"/>
            <a:ext cx="330926" cy="308372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в</a:t>
            </a:r>
          </a:p>
        </p:txBody>
      </p:sp>
      <p:pic>
        <p:nvPicPr>
          <p:cNvPr id="8194" name="Picture 2" descr="https://webstockreview.net/images/clipart-bike-childs-19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2561" y="2713342"/>
            <a:ext cx="3627122" cy="362712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954377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6" y="757645"/>
            <a:ext cx="3168696" cy="555606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18042" y="1114698"/>
            <a:ext cx="53470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Неверно</a:t>
            </a:r>
            <a:r>
              <a:rPr lang="ru-RU" sz="2800" dirty="0" smtClean="0">
                <a:solidFill>
                  <a:srgbClr val="C00000"/>
                </a:solidFill>
              </a:rPr>
              <a:t>…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5" name="Скругленный прямоугольник 4">
            <a:hlinkClick r:id="rId3" action="ppaction://hlinksldjump"/>
          </p:cNvPr>
          <p:cNvSpPr/>
          <p:nvPr/>
        </p:nvSpPr>
        <p:spPr>
          <a:xfrm>
            <a:off x="1376825" y="2725782"/>
            <a:ext cx="2177143" cy="627017"/>
          </a:xfrm>
          <a:prstGeom prst="roundRect">
            <a:avLst>
              <a:gd name="adj" fmla="val 50000"/>
            </a:avLst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Ещё раз</a:t>
            </a:r>
            <a:endParaRPr lang="ru-RU" dirty="0"/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1681625" y="3039290"/>
            <a:ext cx="278674" cy="1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5817326" y="3039290"/>
            <a:ext cx="400594" cy="1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Скругленный прямоугольник 22">
            <a:hlinkClick r:id="rId4" action="ppaction://hlinksldjump"/>
          </p:cNvPr>
          <p:cNvSpPr/>
          <p:nvPr/>
        </p:nvSpPr>
        <p:spPr>
          <a:xfrm>
            <a:off x="4735720" y="2689206"/>
            <a:ext cx="2360023" cy="627017"/>
          </a:xfrm>
          <a:prstGeom prst="roundRect">
            <a:avLst>
              <a:gd name="adj" fmla="val 50000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Продолжить тест</a:t>
            </a:r>
            <a:endParaRPr lang="ru-RU" dirty="0"/>
          </a:p>
        </p:txBody>
      </p:sp>
      <p:cxnSp>
        <p:nvCxnSpPr>
          <p:cNvPr id="24" name="Прямая со стрелкой 23"/>
          <p:cNvCxnSpPr/>
          <p:nvPr/>
        </p:nvCxnSpPr>
        <p:spPr>
          <a:xfrm>
            <a:off x="6624608" y="3010553"/>
            <a:ext cx="400594" cy="1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7351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6" y="757645"/>
            <a:ext cx="3168696" cy="555606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54618" y="1105554"/>
            <a:ext cx="53470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Неверно…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5" name="Скругленный прямоугольник 4">
            <a:hlinkClick r:id="rId3" action="ppaction://hlinksldjump"/>
          </p:cNvPr>
          <p:cNvSpPr/>
          <p:nvPr/>
        </p:nvSpPr>
        <p:spPr>
          <a:xfrm>
            <a:off x="1376825" y="2725782"/>
            <a:ext cx="2177143" cy="627017"/>
          </a:xfrm>
          <a:prstGeom prst="roundRect">
            <a:avLst>
              <a:gd name="adj" fmla="val 50000"/>
            </a:avLst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Ещё раз</a:t>
            </a:r>
            <a:endParaRPr lang="ru-RU" dirty="0"/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1681625" y="3039290"/>
            <a:ext cx="278674" cy="1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5817326" y="3039290"/>
            <a:ext cx="400594" cy="1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Скругленный прямоугольник 22">
            <a:hlinkClick r:id="rId4" action="ppaction://hlinksldjump"/>
          </p:cNvPr>
          <p:cNvSpPr/>
          <p:nvPr/>
        </p:nvSpPr>
        <p:spPr>
          <a:xfrm>
            <a:off x="4424824" y="2725782"/>
            <a:ext cx="2360023" cy="627017"/>
          </a:xfrm>
          <a:prstGeom prst="roundRect">
            <a:avLst>
              <a:gd name="adj" fmla="val 50000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Завершить тест</a:t>
            </a:r>
            <a:endParaRPr lang="ru-RU" dirty="0"/>
          </a:p>
        </p:txBody>
      </p:sp>
      <p:cxnSp>
        <p:nvCxnSpPr>
          <p:cNvPr id="24" name="Прямая со стрелкой 23"/>
          <p:cNvCxnSpPr/>
          <p:nvPr/>
        </p:nvCxnSpPr>
        <p:spPr>
          <a:xfrm>
            <a:off x="6332000" y="3065417"/>
            <a:ext cx="400594" cy="1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775516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40249" y="1166949"/>
            <a:ext cx="53470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Молодец!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4" name="Скругленный прямоугольник 3">
            <a:hlinkClick r:id="rId2" action="ppaction://hlinksldjump"/>
          </p:cNvPr>
          <p:cNvSpPr/>
          <p:nvPr/>
        </p:nvSpPr>
        <p:spPr>
          <a:xfrm>
            <a:off x="3884021" y="3778814"/>
            <a:ext cx="2360023" cy="627017"/>
          </a:xfrm>
          <a:prstGeom prst="roundRect">
            <a:avLst>
              <a:gd name="adj" fmla="val 50000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Завершить тест</a:t>
            </a:r>
            <a:endParaRPr lang="ru-RU" dirty="0"/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1114697" y="3039290"/>
            <a:ext cx="278674" cy="1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5756366" y="4109740"/>
            <a:ext cx="400594" cy="1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7159752" y="435429"/>
            <a:ext cx="3566160" cy="5965371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055797" y="2228356"/>
            <a:ext cx="657084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00B050"/>
                </a:solidFill>
              </a:rPr>
              <a:t>На велосипеде, у которого не работает тормоз, ехать нельзя</a:t>
            </a:r>
            <a:endParaRPr lang="ru-RU" sz="28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94187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Прямая со стрелкой 8"/>
          <p:cNvCxnSpPr/>
          <p:nvPr/>
        </p:nvCxnSpPr>
        <p:spPr>
          <a:xfrm flipH="1">
            <a:off x="1114697" y="3039290"/>
            <a:ext cx="278674" cy="1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5756366" y="4109740"/>
            <a:ext cx="400594" cy="1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42" name="Picture 2" descr="full_eMG9vJsa.png (770×768)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1091" y="365687"/>
            <a:ext cx="6272788" cy="62564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04464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31105" y="1148661"/>
            <a:ext cx="53470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Молодец!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4" name="Скругленный прямоугольник 3">
            <a:hlinkClick r:id="rId2" action="ppaction://hlinksldjump"/>
          </p:cNvPr>
          <p:cNvSpPr/>
          <p:nvPr/>
        </p:nvSpPr>
        <p:spPr>
          <a:xfrm>
            <a:off x="3884021" y="3778814"/>
            <a:ext cx="2360023" cy="627017"/>
          </a:xfrm>
          <a:prstGeom prst="roundRect">
            <a:avLst>
              <a:gd name="adj" fmla="val 50000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Продолжить тест</a:t>
            </a:r>
            <a:endParaRPr lang="ru-RU" dirty="0"/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1114697" y="3039290"/>
            <a:ext cx="278674" cy="1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5756366" y="4109740"/>
            <a:ext cx="400594" cy="1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6810105" y="435429"/>
            <a:ext cx="4104944" cy="5965371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341118" y="2161775"/>
            <a:ext cx="590441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dirty="0" smtClean="0">
                <a:solidFill>
                  <a:srgbClr val="00B05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Пешеход должен ходить по тротуару</a:t>
            </a:r>
            <a:endParaRPr lang="ru-RU" sz="2400" dirty="0" smtClean="0">
              <a:solidFill>
                <a:srgbClr val="00B05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34606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25879" y="1182078"/>
            <a:ext cx="968349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85750" algn="ctr">
              <a:spcAft>
                <a:spcPts val="0"/>
              </a:spcAft>
            </a:pPr>
            <a:r>
              <a:rPr lang="ru-RU" sz="2800" b="1" dirty="0">
                <a:solidFill>
                  <a:srgbClr val="00B050"/>
                </a:solidFill>
              </a:rPr>
              <a:t>Какое транспортное средство можно отнести к общественному?</a:t>
            </a:r>
            <a:endParaRPr lang="ru-RU" sz="2800" b="1" dirty="0" smtClean="0">
              <a:solidFill>
                <a:srgbClr val="00B05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TextBox 2">
            <a:hlinkClick r:id="rId2" action="ppaction://hlinksldjump"/>
          </p:cNvPr>
          <p:cNvSpPr txBox="1"/>
          <p:nvPr/>
        </p:nvSpPr>
        <p:spPr>
          <a:xfrm>
            <a:off x="1844040" y="2313559"/>
            <a:ext cx="37272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00B050"/>
                </a:solidFill>
              </a:rPr>
              <a:t>Легковой автомобиль</a:t>
            </a:r>
            <a:endParaRPr lang="ru-RU" sz="2800" dirty="0" smtClean="0">
              <a:solidFill>
                <a:srgbClr val="00B05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TextBox 3">
            <a:hlinkClick r:id="rId2" action="ppaction://hlinksldjump"/>
          </p:cNvPr>
          <p:cNvSpPr txBox="1"/>
          <p:nvPr/>
        </p:nvSpPr>
        <p:spPr>
          <a:xfrm>
            <a:off x="1844039" y="2916236"/>
            <a:ext cx="35966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dirty="0">
                <a:solidFill>
                  <a:srgbClr val="00B050"/>
                </a:solidFill>
              </a:rPr>
              <a:t>Грузовой автомобиль</a:t>
            </a:r>
            <a:endParaRPr lang="ru-RU" sz="2800" dirty="0" smtClean="0">
              <a:solidFill>
                <a:srgbClr val="00B05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6" name="Овал 5">
            <a:hlinkClick r:id="rId2" action="ppaction://hlinksldjump"/>
          </p:cNvPr>
          <p:cNvSpPr/>
          <p:nvPr/>
        </p:nvSpPr>
        <p:spPr>
          <a:xfrm>
            <a:off x="1382484" y="2420983"/>
            <a:ext cx="330926" cy="308372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7" name="Овал 6">
            <a:hlinkClick r:id="rId2" action="ppaction://hlinksldjump"/>
          </p:cNvPr>
          <p:cNvSpPr/>
          <p:nvPr/>
        </p:nvSpPr>
        <p:spPr>
          <a:xfrm>
            <a:off x="1382484" y="3023660"/>
            <a:ext cx="330926" cy="308372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</a:t>
            </a:r>
            <a:endParaRPr lang="ru-RU" dirty="0"/>
          </a:p>
        </p:txBody>
      </p:sp>
      <p:sp>
        <p:nvSpPr>
          <p:cNvPr id="8" name="TextBox 7">
            <a:hlinkClick r:id="rId3" action="ppaction://hlinksldjump"/>
          </p:cNvPr>
          <p:cNvSpPr txBox="1"/>
          <p:nvPr/>
        </p:nvSpPr>
        <p:spPr>
          <a:xfrm>
            <a:off x="1844039" y="3552464"/>
            <a:ext cx="35966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dirty="0">
                <a:solidFill>
                  <a:srgbClr val="00B050"/>
                </a:solidFill>
              </a:rPr>
              <a:t>Автобус</a:t>
            </a:r>
            <a:endParaRPr lang="ru-RU" sz="2800" dirty="0" smtClean="0">
              <a:solidFill>
                <a:srgbClr val="00B05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9" name="Овал 8">
            <a:hlinkClick r:id="rId3" action="ppaction://hlinksldjump"/>
          </p:cNvPr>
          <p:cNvSpPr/>
          <p:nvPr/>
        </p:nvSpPr>
        <p:spPr>
          <a:xfrm>
            <a:off x="1382484" y="3659888"/>
            <a:ext cx="330926" cy="308372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в</a:t>
            </a:r>
          </a:p>
        </p:txBody>
      </p:sp>
      <p:pic>
        <p:nvPicPr>
          <p:cNvPr id="1026" name="Picture 2" descr="https://i.pinimg.com/originals/e1/86/4a/e1864ae01e4c51737fe1f0b32df44fbe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0478" y="1943660"/>
            <a:ext cx="3752443" cy="216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zamanilka.ru/wp-content/uploads/2022/03/kartinka-mashinka-dlya-detei-35-1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5723" y="3693873"/>
            <a:ext cx="3329480" cy="180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www.clipartmax.com/png/full/207-2072029_0-987d3-dcf44f0d-orig-png-%E0%B8%A3%E0%B8%96-%E0%B8%81%E0%B8%B2%E0%B8%A3%E0%B9%8C%E0%B8%95%E0%B8%B9%E0%B8%99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4635" y="4475529"/>
            <a:ext cx="3343977" cy="180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018850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6" y="757645"/>
            <a:ext cx="3168696" cy="555606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91194" y="1105554"/>
            <a:ext cx="53470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Неверно…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5" name="Скругленный прямоугольник 4">
            <a:hlinkClick r:id="rId3" action="ppaction://hlinksldjump"/>
          </p:cNvPr>
          <p:cNvSpPr/>
          <p:nvPr/>
        </p:nvSpPr>
        <p:spPr>
          <a:xfrm>
            <a:off x="1367681" y="2725782"/>
            <a:ext cx="2177143" cy="627017"/>
          </a:xfrm>
          <a:prstGeom prst="roundRect">
            <a:avLst>
              <a:gd name="adj" fmla="val 50000"/>
            </a:avLst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Ещё раз</a:t>
            </a:r>
            <a:endParaRPr lang="ru-RU" dirty="0"/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1672481" y="3039290"/>
            <a:ext cx="278674" cy="1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5817326" y="3039290"/>
            <a:ext cx="400594" cy="1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Скругленный прямоугольник 22">
            <a:hlinkClick r:id="rId4" action="ppaction://hlinksldjump"/>
          </p:cNvPr>
          <p:cNvSpPr/>
          <p:nvPr/>
        </p:nvSpPr>
        <p:spPr>
          <a:xfrm>
            <a:off x="4415680" y="2725782"/>
            <a:ext cx="2360023" cy="627017"/>
          </a:xfrm>
          <a:prstGeom prst="roundRect">
            <a:avLst>
              <a:gd name="adj" fmla="val 50000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Продолжить тест</a:t>
            </a:r>
            <a:endParaRPr lang="ru-RU" dirty="0"/>
          </a:p>
        </p:txBody>
      </p:sp>
      <p:cxnSp>
        <p:nvCxnSpPr>
          <p:cNvPr id="24" name="Прямая со стрелкой 23"/>
          <p:cNvCxnSpPr/>
          <p:nvPr/>
        </p:nvCxnSpPr>
        <p:spPr>
          <a:xfrm>
            <a:off x="6322856" y="3065417"/>
            <a:ext cx="400594" cy="1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182934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49393" y="1157805"/>
            <a:ext cx="53470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Молодец!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4" name="Скругленный прямоугольник 3">
            <a:hlinkClick r:id="rId2" action="ppaction://hlinksldjump"/>
          </p:cNvPr>
          <p:cNvSpPr/>
          <p:nvPr/>
        </p:nvSpPr>
        <p:spPr>
          <a:xfrm>
            <a:off x="3884021" y="3778814"/>
            <a:ext cx="2360023" cy="627017"/>
          </a:xfrm>
          <a:prstGeom prst="roundRect">
            <a:avLst>
              <a:gd name="adj" fmla="val 50000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Продолжить тест</a:t>
            </a:r>
            <a:endParaRPr lang="ru-RU" dirty="0"/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1114697" y="3039290"/>
            <a:ext cx="278674" cy="1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5756366" y="4109740"/>
            <a:ext cx="400594" cy="1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6810104" y="435429"/>
            <a:ext cx="4249323" cy="5965371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359406" y="2189207"/>
            <a:ext cx="590441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800" dirty="0" smtClean="0">
                <a:solidFill>
                  <a:srgbClr val="00B050"/>
                </a:solidFill>
              </a:rPr>
              <a:t>К общественному транспорту относится автобус</a:t>
            </a:r>
            <a:endParaRPr lang="ru-RU" sz="2800" dirty="0" smtClean="0">
              <a:solidFill>
                <a:srgbClr val="00B05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92722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0490" y="1182078"/>
            <a:ext cx="1033707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B050"/>
                </a:solidFill>
              </a:rPr>
              <a:t>При включении зеленого сигнала светофора можно ли сразу начинать переход?</a:t>
            </a:r>
          </a:p>
        </p:txBody>
      </p:sp>
      <p:sp>
        <p:nvSpPr>
          <p:cNvPr id="3" name="TextBox 2">
            <a:hlinkClick r:id="rId2" action="ppaction://hlinksldjump"/>
          </p:cNvPr>
          <p:cNvSpPr txBox="1"/>
          <p:nvPr/>
        </p:nvSpPr>
        <p:spPr>
          <a:xfrm>
            <a:off x="1871472" y="2313559"/>
            <a:ext cx="37272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B050"/>
                </a:solidFill>
              </a:rPr>
              <a:t>Можно</a:t>
            </a:r>
            <a:endParaRPr lang="ru-RU" sz="2800" dirty="0" smtClean="0">
              <a:solidFill>
                <a:srgbClr val="00B05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TextBox 3">
            <a:hlinkClick r:id="rId3" action="ppaction://hlinksldjump"/>
          </p:cNvPr>
          <p:cNvSpPr txBox="1"/>
          <p:nvPr/>
        </p:nvSpPr>
        <p:spPr>
          <a:xfrm>
            <a:off x="1871471" y="2916236"/>
            <a:ext cx="35966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dirty="0" smtClean="0">
                <a:solidFill>
                  <a:srgbClr val="00B050"/>
                </a:solidFill>
              </a:rPr>
              <a:t>Нельзя</a:t>
            </a:r>
            <a:endParaRPr lang="ru-RU" sz="2800" dirty="0" smtClean="0">
              <a:solidFill>
                <a:srgbClr val="00B05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6" name="Овал 5">
            <a:hlinkClick r:id="rId2" action="ppaction://hlinksldjump"/>
          </p:cNvPr>
          <p:cNvSpPr/>
          <p:nvPr/>
        </p:nvSpPr>
        <p:spPr>
          <a:xfrm>
            <a:off x="1409916" y="2420983"/>
            <a:ext cx="330926" cy="308372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7" name="Овал 6">
            <a:hlinkClick r:id="rId3" action="ppaction://hlinksldjump"/>
          </p:cNvPr>
          <p:cNvSpPr/>
          <p:nvPr/>
        </p:nvSpPr>
        <p:spPr>
          <a:xfrm>
            <a:off x="1409916" y="3023660"/>
            <a:ext cx="330926" cy="308372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</a:t>
            </a:r>
            <a:endParaRPr lang="ru-RU" dirty="0"/>
          </a:p>
        </p:txBody>
      </p:sp>
      <p:pic>
        <p:nvPicPr>
          <p:cNvPr id="2050" name="Picture 2" descr="https://cleverics.ru/digital/wp-content/uploads/2019/02/%D0%B3-2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1363" y="4073914"/>
            <a:ext cx="1724453" cy="20091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www.vippng.com/png/detail/408-4081717_wrong-wrong-cross-symbol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4056" y="4168906"/>
            <a:ext cx="1944496" cy="172679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100819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6" y="757645"/>
            <a:ext cx="3168696" cy="555606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27186" y="1142130"/>
            <a:ext cx="53470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Неверно…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5" name="Скругленный прямоугольник 4">
            <a:hlinkClick r:id="rId3" action="ppaction://hlinksldjump"/>
          </p:cNvPr>
          <p:cNvSpPr/>
          <p:nvPr/>
        </p:nvSpPr>
        <p:spPr>
          <a:xfrm>
            <a:off x="1367681" y="2725782"/>
            <a:ext cx="2177143" cy="627017"/>
          </a:xfrm>
          <a:prstGeom prst="roundRect">
            <a:avLst>
              <a:gd name="adj" fmla="val 50000"/>
            </a:avLst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Ещё раз</a:t>
            </a:r>
            <a:endParaRPr lang="ru-RU" dirty="0"/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1672481" y="3039290"/>
            <a:ext cx="278674" cy="1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5817326" y="3039290"/>
            <a:ext cx="400594" cy="1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Скругленный прямоугольник 22">
            <a:hlinkClick r:id="rId4" action="ppaction://hlinksldjump"/>
          </p:cNvPr>
          <p:cNvSpPr/>
          <p:nvPr/>
        </p:nvSpPr>
        <p:spPr>
          <a:xfrm>
            <a:off x="4415680" y="2725782"/>
            <a:ext cx="2360023" cy="627017"/>
          </a:xfrm>
          <a:prstGeom prst="roundRect">
            <a:avLst>
              <a:gd name="adj" fmla="val 50000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Продолжить тест</a:t>
            </a:r>
            <a:endParaRPr lang="ru-RU" dirty="0"/>
          </a:p>
        </p:txBody>
      </p:sp>
      <p:cxnSp>
        <p:nvCxnSpPr>
          <p:cNvPr id="24" name="Прямая со стрелкой 23"/>
          <p:cNvCxnSpPr/>
          <p:nvPr/>
        </p:nvCxnSpPr>
        <p:spPr>
          <a:xfrm>
            <a:off x="6322856" y="3065417"/>
            <a:ext cx="400594" cy="1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824322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401</Words>
  <Application>Microsoft Office PowerPoint</Application>
  <PresentationFormat>Произвольный</PresentationFormat>
  <Paragraphs>129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Тема Office</vt:lpstr>
      <vt:lpstr>Знаю ли я правила дорожного движения?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Знаю ли я правила дорожного движения?</dc:title>
  <dc:creator>master</dc:creator>
  <cp:lastModifiedBy>марина к</cp:lastModifiedBy>
  <cp:revision>18</cp:revision>
  <dcterms:created xsi:type="dcterms:W3CDTF">2022-11-10T09:23:50Z</dcterms:created>
  <dcterms:modified xsi:type="dcterms:W3CDTF">2022-12-07T15:51:58Z</dcterms:modified>
</cp:coreProperties>
</file>