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59" r:id="rId2"/>
    <p:sldId id="489" r:id="rId3"/>
    <p:sldId id="490" r:id="rId4"/>
    <p:sldId id="456" r:id="rId5"/>
    <p:sldId id="506" r:id="rId6"/>
    <p:sldId id="507" r:id="rId7"/>
    <p:sldId id="508" r:id="rId8"/>
    <p:sldId id="509" r:id="rId9"/>
    <p:sldId id="510" r:id="rId10"/>
    <p:sldId id="511" r:id="rId11"/>
    <p:sldId id="512" r:id="rId12"/>
    <p:sldId id="513" r:id="rId13"/>
    <p:sldId id="514" r:id="rId14"/>
    <p:sldId id="515" r:id="rId15"/>
    <p:sldId id="477" r:id="rId16"/>
    <p:sldId id="408" r:id="rId17"/>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3" autoAdjust="0"/>
    <p:restoredTop sz="94622" autoAdjust="0"/>
  </p:normalViewPr>
  <p:slideViewPr>
    <p:cSldViewPr>
      <p:cViewPr varScale="1">
        <p:scale>
          <a:sx n="112" d="100"/>
          <a:sy n="112" d="100"/>
        </p:scale>
        <p:origin x="-636" y="-84"/>
      </p:cViewPr>
      <p:guideLst>
        <p:guide orient="horz" pos="2160"/>
        <p:guide pos="3840"/>
      </p:guideLst>
    </p:cSldViewPr>
  </p:slideViewPr>
  <p:outlineViewPr>
    <p:cViewPr>
      <p:scale>
        <a:sx n="33" d="100"/>
        <a:sy n="33" d="100"/>
      </p:scale>
      <p:origin x="0" y="0"/>
    </p:cViewPr>
    <p:sldLst>
      <p:sld r:id="rId1" collapse="1"/>
      <p:sld r:id="rId2" collapse="1"/>
      <p:sld r:id="rId3"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7.xml"/><Relationship Id="rId1"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AF68F-FF9C-4BFF-A634-0E48D5C4D894}" type="datetimeFigureOut">
              <a:rPr lang="ru-RU" smtClean="0"/>
              <a:t>08.12.2022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B2C2F-E7EE-4946-9AB6-3B876948DCB6}" type="slidenum">
              <a:rPr lang="ru-RU" smtClean="0"/>
              <a:t>‹#›</a:t>
            </a:fld>
            <a:endParaRPr lang="ru-RU"/>
          </a:p>
        </p:txBody>
      </p:sp>
    </p:spTree>
    <p:extLst>
      <p:ext uri="{BB962C8B-B14F-4D97-AF65-F5344CB8AC3E}">
        <p14:creationId xmlns:p14="http://schemas.microsoft.com/office/powerpoint/2010/main" val="424500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ru-RU" altLang="zh-CN" smtClean="0"/>
              <a:t>Образец заголовка</a:t>
            </a:r>
            <a:endParaRPr lang="zh-CN" alt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ltLang="zh-CN" smtClean="0"/>
              <a:t>Образец подзаголовка</a:t>
            </a:r>
            <a:endParaRPr lang="zh-CN" altLang="en-US"/>
          </a:p>
        </p:txBody>
      </p:sp>
      <p:sp>
        <p:nvSpPr>
          <p:cNvPr id="4" name="Date Placeholder 3"/>
          <p:cNvSpPr>
            <a:spLocks noGrp="1"/>
          </p:cNvSpPr>
          <p:nvPr>
            <p:ph type="dt" sz="half" idx="10"/>
          </p:nvPr>
        </p:nvSpPr>
        <p:spPr/>
        <p:txBody>
          <a:bodyPr/>
          <a:lstStyle>
            <a:lvl1pPr>
              <a:defRPr/>
            </a:lvl1pPr>
          </a:lstStyle>
          <a:p>
            <a:fld id="{ABF0BD9D-1D35-4C56-9AB8-7E7688AFE135}"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BBE1F9-ABD2-4A88-92C1-559DA34C442F}" type="slidenum">
              <a:rPr lang="zh-CN" altLang="en-US"/>
              <a:pPr/>
              <a:t>‹#›</a:t>
            </a:fld>
            <a:endParaRPr lang="zh-CN" altLang="en-US"/>
          </a:p>
        </p:txBody>
      </p:sp>
    </p:spTree>
    <p:extLst>
      <p:ext uri="{BB962C8B-B14F-4D97-AF65-F5344CB8AC3E}">
        <p14:creationId xmlns:p14="http://schemas.microsoft.com/office/powerpoint/2010/main" val="1896714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AAE8B92-AAAB-4ADF-9CF6-506FD513D3A3}"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59BE1FE-9536-4FA0-9D6B-CE29FB5A14F8}" type="slidenum">
              <a:rPr lang="zh-CN" altLang="en-US"/>
              <a:pPr/>
              <a:t>‹#›</a:t>
            </a:fld>
            <a:endParaRPr lang="zh-CN" altLang="en-US"/>
          </a:p>
        </p:txBody>
      </p:sp>
    </p:spTree>
    <p:extLst>
      <p:ext uri="{BB962C8B-B14F-4D97-AF65-F5344CB8AC3E}">
        <p14:creationId xmlns:p14="http://schemas.microsoft.com/office/powerpoint/2010/main" val="36476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6CAD756-FAA3-4E6D-9771-C001A126AA8A}"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1CB4115-9ACB-4AF0-8A0E-CB77F64E609F}" type="slidenum">
              <a:rPr lang="zh-CN" altLang="en-US"/>
              <a:pPr/>
              <a:t>‹#›</a:t>
            </a:fld>
            <a:endParaRPr lang="zh-CN" altLang="en-US"/>
          </a:p>
        </p:txBody>
      </p:sp>
    </p:spTree>
    <p:extLst>
      <p:ext uri="{BB962C8B-B14F-4D97-AF65-F5344CB8AC3E}">
        <p14:creationId xmlns:p14="http://schemas.microsoft.com/office/powerpoint/2010/main" val="2128863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idx="1"/>
          </p:nvPr>
        </p:nvSpPr>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06B1B3F5-80B3-49BF-8B51-689393BC1BFE}"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A87EE4-EBF3-4D7D-BC18-3046287B5350}" type="slidenum">
              <a:rPr lang="zh-CN" altLang="en-US"/>
              <a:pPr/>
              <a:t>‹#›</a:t>
            </a:fld>
            <a:endParaRPr lang="zh-CN" altLang="en-US"/>
          </a:p>
        </p:txBody>
      </p:sp>
    </p:spTree>
    <p:extLst>
      <p:ext uri="{BB962C8B-B14F-4D97-AF65-F5344CB8AC3E}">
        <p14:creationId xmlns:p14="http://schemas.microsoft.com/office/powerpoint/2010/main" val="397186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ltLang="zh-CN" smtClean="0"/>
              <a:t>Образец текста</a:t>
            </a:r>
          </a:p>
        </p:txBody>
      </p:sp>
      <p:sp>
        <p:nvSpPr>
          <p:cNvPr id="4" name="Date Placeholder 3"/>
          <p:cNvSpPr>
            <a:spLocks noGrp="1"/>
          </p:cNvSpPr>
          <p:nvPr>
            <p:ph type="dt" sz="half" idx="10"/>
          </p:nvPr>
        </p:nvSpPr>
        <p:spPr/>
        <p:txBody>
          <a:bodyPr/>
          <a:lstStyle>
            <a:lvl1pPr>
              <a:defRPr/>
            </a:lvl1pPr>
          </a:lstStyle>
          <a:p>
            <a:fld id="{CB71EF49-1761-4F5A-912C-A17B3FBFD72F}" type="datetimeFigureOut">
              <a:rPr lang="zh-CN" altLang="en-US"/>
              <a:pPr/>
              <a:t>2022/12/8</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FF193B39-3831-43E2-A9CE-6BCABE4F4D0D}" type="slidenum">
              <a:rPr lang="zh-CN" altLang="en-US"/>
              <a:pPr/>
              <a:t>‹#›</a:t>
            </a:fld>
            <a:endParaRPr lang="zh-CN" altLang="en-US"/>
          </a:p>
        </p:txBody>
      </p:sp>
    </p:spTree>
    <p:extLst>
      <p:ext uri="{BB962C8B-B14F-4D97-AF65-F5344CB8AC3E}">
        <p14:creationId xmlns:p14="http://schemas.microsoft.com/office/powerpoint/2010/main" val="423066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Date Placeholder 3"/>
          <p:cNvSpPr>
            <a:spLocks noGrp="1"/>
          </p:cNvSpPr>
          <p:nvPr>
            <p:ph type="dt" sz="half" idx="10"/>
          </p:nvPr>
        </p:nvSpPr>
        <p:spPr/>
        <p:txBody>
          <a:bodyPr/>
          <a:lstStyle>
            <a:lvl1pPr>
              <a:defRPr/>
            </a:lvl1pPr>
          </a:lstStyle>
          <a:p>
            <a:fld id="{02DD12DA-0065-46F0-A4AD-4987262FC37E}"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3DB5DD4-6DF2-4DD4-9A46-D6F424279BB1}" type="slidenum">
              <a:rPr lang="zh-CN" altLang="en-US"/>
              <a:pPr/>
              <a:t>‹#›</a:t>
            </a:fld>
            <a:endParaRPr lang="zh-CN" altLang="en-US"/>
          </a:p>
        </p:txBody>
      </p:sp>
    </p:spTree>
    <p:extLst>
      <p:ext uri="{BB962C8B-B14F-4D97-AF65-F5344CB8AC3E}">
        <p14:creationId xmlns:p14="http://schemas.microsoft.com/office/powerpoint/2010/main" val="21847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7" name="Date Placeholder 3"/>
          <p:cNvSpPr>
            <a:spLocks noGrp="1"/>
          </p:cNvSpPr>
          <p:nvPr>
            <p:ph type="dt" sz="half" idx="10"/>
          </p:nvPr>
        </p:nvSpPr>
        <p:spPr/>
        <p:txBody>
          <a:bodyPr/>
          <a:lstStyle>
            <a:lvl1pPr>
              <a:defRPr/>
            </a:lvl1pPr>
          </a:lstStyle>
          <a:p>
            <a:fld id="{81DD59B4-176D-4B46-8B1B-712C5AFEDCD0}" type="datetimeFigureOut">
              <a:rPr lang="zh-CN" altLang="en-US"/>
              <a:pPr/>
              <a:t>2022/12/8</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61547630-1B7B-4F98-8D07-146548D9CE02}" type="slidenum">
              <a:rPr lang="zh-CN" altLang="en-US"/>
              <a:pPr/>
              <a:t>‹#›</a:t>
            </a:fld>
            <a:endParaRPr lang="zh-CN" altLang="en-US"/>
          </a:p>
        </p:txBody>
      </p:sp>
    </p:spTree>
    <p:extLst>
      <p:ext uri="{BB962C8B-B14F-4D97-AF65-F5344CB8AC3E}">
        <p14:creationId xmlns:p14="http://schemas.microsoft.com/office/powerpoint/2010/main" val="505946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Date Placeholder 3"/>
          <p:cNvSpPr>
            <a:spLocks noGrp="1"/>
          </p:cNvSpPr>
          <p:nvPr>
            <p:ph type="dt" sz="half" idx="10"/>
          </p:nvPr>
        </p:nvSpPr>
        <p:spPr/>
        <p:txBody>
          <a:bodyPr/>
          <a:lstStyle>
            <a:lvl1pPr>
              <a:defRPr/>
            </a:lvl1pPr>
          </a:lstStyle>
          <a:p>
            <a:fld id="{830C79F7-804B-4A4C-B9CC-4A02D2F71701}" type="datetimeFigureOut">
              <a:rPr lang="zh-CN" altLang="en-US"/>
              <a:pPr/>
              <a:t>2022/12/8</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9B63D278-2FE8-496B-BBF9-8C33D363E7FE}" type="slidenum">
              <a:rPr lang="zh-CN" altLang="en-US"/>
              <a:pPr/>
              <a:t>‹#›</a:t>
            </a:fld>
            <a:endParaRPr lang="zh-CN" altLang="en-US"/>
          </a:p>
        </p:txBody>
      </p:sp>
    </p:spTree>
    <p:extLst>
      <p:ext uri="{BB962C8B-B14F-4D97-AF65-F5344CB8AC3E}">
        <p14:creationId xmlns:p14="http://schemas.microsoft.com/office/powerpoint/2010/main" val="355109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938AFE3-94DF-40B0-B86D-2CFA60301D3A}" type="datetimeFigureOut">
              <a:rPr lang="zh-CN" altLang="en-US"/>
              <a:pPr/>
              <a:t>2022/12/8</a:t>
            </a:fld>
            <a:endParaRPr lang="zh-CN" altLang="en-US"/>
          </a:p>
        </p:txBody>
      </p:sp>
      <p:sp>
        <p:nvSpPr>
          <p:cNvPr id="3" name="Footer Placeholder 4"/>
          <p:cNvSpPr>
            <a:spLocks noGrp="1"/>
          </p:cNvSpPr>
          <p:nvPr>
            <p:ph type="ftr" sz="quarter" idx="11"/>
          </p:nvPr>
        </p:nvSpPr>
        <p:spPr/>
        <p:txBody>
          <a:bodyPr/>
          <a:lstStyle>
            <a:lvl1pPr>
              <a:defRPr/>
            </a:lvl1pPr>
          </a:lstStyle>
          <a:p>
            <a:endParaRPr lang="zh-CN" altLang="en-US"/>
          </a:p>
        </p:txBody>
      </p:sp>
      <p:sp>
        <p:nvSpPr>
          <p:cNvPr id="4" name="Slide Number Placeholder 5"/>
          <p:cNvSpPr>
            <a:spLocks noGrp="1"/>
          </p:cNvSpPr>
          <p:nvPr>
            <p:ph type="sldNum" sz="quarter" idx="12"/>
          </p:nvPr>
        </p:nvSpPr>
        <p:spPr/>
        <p:txBody>
          <a:bodyPr/>
          <a:lstStyle>
            <a:lvl1pPr>
              <a:defRPr/>
            </a:lvl1pPr>
          </a:lstStyle>
          <a:p>
            <a:fld id="{6631AF7D-FFDD-49F4-A181-6A84E8353111}" type="slidenum">
              <a:rPr lang="zh-CN" altLang="en-US"/>
              <a:pPr/>
              <a:t>‹#›</a:t>
            </a:fld>
            <a:endParaRPr lang="zh-CN" altLang="en-US"/>
          </a:p>
        </p:txBody>
      </p:sp>
    </p:spTree>
    <p:extLst>
      <p:ext uri="{BB962C8B-B14F-4D97-AF65-F5344CB8AC3E}">
        <p14:creationId xmlns:p14="http://schemas.microsoft.com/office/powerpoint/2010/main" val="122509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altLang="zh-CN" smtClean="0"/>
              <a:t>Образец заголовка</a:t>
            </a:r>
            <a:endParaRPr lang="zh-CN" alt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21C0E2B8-F511-48E9-850B-8259339FC294}"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1D90FFDB-4B59-423F-8652-19F84D4889D1}" type="slidenum">
              <a:rPr lang="zh-CN" altLang="en-US"/>
              <a:pPr/>
              <a:t>‹#›</a:t>
            </a:fld>
            <a:endParaRPr lang="zh-CN" altLang="en-US"/>
          </a:p>
        </p:txBody>
      </p:sp>
    </p:spTree>
    <p:extLst>
      <p:ext uri="{BB962C8B-B14F-4D97-AF65-F5344CB8AC3E}">
        <p14:creationId xmlns:p14="http://schemas.microsoft.com/office/powerpoint/2010/main" val="93667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altLang="zh-CN" smtClean="0"/>
              <a:t>Образец заголовка</a:t>
            </a:r>
            <a:endParaRPr lang="zh-CN" alt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zh-CN" noProof="0" smtClean="0"/>
              <a:t>Вставка рисунка</a:t>
            </a:r>
            <a:endParaRPr lang="zh-CN" alt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DF41E6B5-7205-45B2-B7BB-69B69D259A15}" type="datetimeFigureOut">
              <a:rPr lang="zh-CN" altLang="en-US"/>
              <a:pPr/>
              <a:t>2022/12/8</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299206F9-C7F8-4FC5-B1E6-98222F65A3FC}" type="slidenum">
              <a:rPr lang="zh-CN" altLang="en-US"/>
              <a:pPr/>
              <a:t>‹#›</a:t>
            </a:fld>
            <a:endParaRPr lang="zh-CN" altLang="en-US"/>
          </a:p>
        </p:txBody>
      </p:sp>
    </p:spTree>
    <p:extLst>
      <p:ext uri="{BB962C8B-B14F-4D97-AF65-F5344CB8AC3E}">
        <p14:creationId xmlns:p14="http://schemas.microsoft.com/office/powerpoint/2010/main" val="23990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zh-CN" smtClean="0"/>
              <a:t>Образец заголовка</a:t>
            </a:r>
            <a:endParaRPr lang="zh-CN"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1A94936-063F-439B-B200-B1B7DDB20420}" type="datetimeFigureOut">
              <a:rPr lang="zh-CN" altLang="en-US"/>
              <a:pPr/>
              <a:t>2022/12/8</a:t>
            </a:fld>
            <a:endParaRPr lang="zh-CN"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0B70EA7-ADB1-456E-84C8-26C0400C86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3240491" y="267591"/>
            <a:ext cx="8229600" cy="1143000"/>
          </a:xfrm>
          <a:prstGeom prst="rect">
            <a:avLst/>
          </a:prstGeom>
          <a:noFill/>
          <a:ln w="9525">
            <a:noFill/>
            <a:miter lim="800000"/>
            <a:headEnd/>
            <a:tailEnd/>
          </a:ln>
        </p:spPr>
        <p:txBody>
          <a:bodyPr anchor="ctr"/>
          <a:lstStyle/>
          <a:p>
            <a:pPr algn="ctr" eaLnBrk="0" hangingPunct="0">
              <a:defRPr/>
            </a:pPr>
            <a:r>
              <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Домашняя работа</a:t>
            </a:r>
          </a:p>
        </p:txBody>
      </p:sp>
      <p:sp>
        <p:nvSpPr>
          <p:cNvPr id="2" name="Прямоугольник 1"/>
          <p:cNvSpPr/>
          <p:nvPr/>
        </p:nvSpPr>
        <p:spPr>
          <a:xfrm>
            <a:off x="4799856" y="2276872"/>
            <a:ext cx="5400600" cy="1754326"/>
          </a:xfrm>
          <a:prstGeom prst="rect">
            <a:avLst/>
          </a:prstGeom>
        </p:spPr>
        <p:txBody>
          <a:bodyPr wrap="square">
            <a:spAutoFit/>
          </a:bodyPr>
          <a:lstStyle/>
          <a:p>
            <a:r>
              <a:rPr lang="ru-RU" sz="3600" b="1" dirty="0" smtClean="0">
                <a:latin typeface="Times New Roman" panose="02020603050405020304" pitchFamily="18" charset="0"/>
                <a:cs typeface="Times New Roman" pitchFamily="18" charset="0"/>
              </a:rPr>
              <a:t>§2, вопросы 1-2 (записать и выучить), №35, 38</a:t>
            </a:r>
            <a:endParaRPr lang="en-US" sz="3600" b="1" dirty="0">
              <a:latin typeface="Times New Roman" panose="02020603050405020304"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00" y="1052736"/>
            <a:ext cx="3024336" cy="2856523"/>
          </a:xfrm>
          <a:prstGeom prst="rect">
            <a:avLst/>
          </a:prstGeom>
        </p:spPr>
      </p:pic>
    </p:spTree>
    <p:extLst>
      <p:ext uri="{BB962C8B-B14F-4D97-AF65-F5344CB8AC3E}">
        <p14:creationId xmlns:p14="http://schemas.microsoft.com/office/powerpoint/2010/main" val="70969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ln w="76200" cmpd="tri">
            <a:solidFill>
              <a:srgbClr val="CC9900"/>
            </a:solidFill>
            <a:miter lim="800000"/>
            <a:headEnd/>
            <a:tailEnd/>
          </a:ln>
        </p:spPr>
        <p:txBody>
          <a:bodyPr/>
          <a:lstStyle/>
          <a:p>
            <a:pPr eaLnBrk="1" hangingPunct="1"/>
            <a:r>
              <a:rPr lang="ru-RU" altLang="ru-RU" smtClean="0">
                <a:solidFill>
                  <a:srgbClr val="008080"/>
                </a:solidFill>
                <a:latin typeface="Times New Roman" pitchFamily="18" charset="0"/>
                <a:cs typeface="Times New Roman" pitchFamily="18" charset="0"/>
              </a:rPr>
              <a:t>Раскрытие скобок</a:t>
            </a:r>
            <a:endParaRPr lang="ru-RU" altLang="ru-RU" smtClean="0">
              <a:solidFill>
                <a:schemeClr val="accent1"/>
              </a:solidFill>
              <a:latin typeface="Times New Roman" pitchFamily="18" charset="0"/>
              <a:cs typeface="Times New Roman" pitchFamily="18" charset="0"/>
            </a:endParaRPr>
          </a:p>
        </p:txBody>
      </p:sp>
      <p:sp>
        <p:nvSpPr>
          <p:cNvPr id="8195" name="Rectangle 3"/>
          <p:cNvSpPr>
            <a:spLocks noGrp="1" noChangeArrowheads="1"/>
          </p:cNvSpPr>
          <p:nvPr>
            <p:ph type="body" idx="1"/>
          </p:nvPr>
        </p:nvSpPr>
        <p:spPr>
          <a:ln w="76200" cmpd="tri">
            <a:solidFill>
              <a:srgbClr val="CC9900"/>
            </a:solidFill>
            <a:miter lim="800000"/>
            <a:headEnd/>
            <a:tailEnd/>
          </a:ln>
        </p:spPr>
        <p:txBody>
          <a:bodyPr/>
          <a:lstStyle/>
          <a:p>
            <a:pPr marL="0" indent="384175" eaLnBrk="1" hangingPunct="1">
              <a:buFontTx/>
              <a:buNone/>
            </a:pPr>
            <a:r>
              <a:rPr lang="ru-RU" altLang="ru-RU" sz="2800" dirty="0" smtClean="0">
                <a:latin typeface="Times New Roman" pitchFamily="18" charset="0"/>
                <a:cs typeface="Times New Roman" pitchFamily="18" charset="0"/>
              </a:rPr>
              <a:t>Если перед скобками стоит знак « </a:t>
            </a:r>
            <a:r>
              <a:rPr lang="ru-RU" altLang="ru-RU" sz="2800" dirty="0" smtClean="0">
                <a:solidFill>
                  <a:srgbClr val="008000"/>
                </a:solidFill>
                <a:latin typeface="Times New Roman" pitchFamily="18" charset="0"/>
                <a:cs typeface="Times New Roman" pitchFamily="18" charset="0"/>
              </a:rPr>
              <a:t>-</a:t>
            </a:r>
            <a:r>
              <a:rPr lang="ru-RU" altLang="ru-RU" sz="2800" dirty="0" smtClean="0">
                <a:latin typeface="Times New Roman" pitchFamily="18" charset="0"/>
                <a:cs typeface="Times New Roman" pitchFamily="18" charset="0"/>
              </a:rPr>
              <a:t>», то скобки можно опустить, изменив знак каждого слагаемого, заключенного в скобки.</a:t>
            </a:r>
          </a:p>
          <a:p>
            <a:pPr marL="0" indent="384175" eaLnBrk="1" hangingPunct="1">
              <a:buFontTx/>
              <a:buNone/>
            </a:pPr>
            <a:r>
              <a:rPr lang="ru-RU" altLang="ru-RU" sz="2800" dirty="0" smtClean="0">
                <a:latin typeface="Times New Roman" pitchFamily="18" charset="0"/>
                <a:cs typeface="Times New Roman" pitchFamily="18" charset="0"/>
              </a:rPr>
              <a:t>   ( 6х – 3) – ( 14 – 2х) = 6х – 3 –14 + 2х = 8х – 17;</a:t>
            </a:r>
          </a:p>
          <a:p>
            <a:pPr marL="0" indent="384175" eaLnBrk="1" hangingPunct="1">
              <a:buFontTx/>
              <a:buNone/>
            </a:pPr>
            <a:r>
              <a:rPr lang="ru-RU" altLang="ru-RU" sz="2800" dirty="0" smtClean="0">
                <a:latin typeface="Times New Roman" pitchFamily="18" charset="0"/>
                <a:cs typeface="Times New Roman" pitchFamily="18" charset="0"/>
              </a:rPr>
              <a:t>  12 + ( х – 3) – (– 3х + 1) = 12 + х – 3 +3х – 1 = 8 + 4х.</a:t>
            </a:r>
          </a:p>
        </p:txBody>
      </p:sp>
      <p:pic>
        <p:nvPicPr>
          <p:cNvPr id="819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81000"/>
            <a:ext cx="1625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4053133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7408" y="260648"/>
            <a:ext cx="10566400" cy="1371600"/>
          </a:xfrm>
          <a:ln w="76200" cmpd="tri">
            <a:solidFill>
              <a:srgbClr val="008080"/>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Распределительное свойство умножения</a:t>
            </a:r>
          </a:p>
        </p:txBody>
      </p:sp>
      <p:sp>
        <p:nvSpPr>
          <p:cNvPr id="9219" name="Rectangle 3"/>
          <p:cNvSpPr>
            <a:spLocks noGrp="1" noChangeArrowheads="1"/>
          </p:cNvSpPr>
          <p:nvPr>
            <p:ph type="body" idx="1"/>
          </p:nvPr>
        </p:nvSpPr>
        <p:spPr>
          <a:xfrm>
            <a:off x="767408" y="2013248"/>
            <a:ext cx="10363200" cy="4114800"/>
          </a:xfrm>
          <a:ln w="76200" cmpd="tri">
            <a:solidFill>
              <a:srgbClr val="008080"/>
            </a:solidFill>
            <a:miter lim="800000"/>
            <a:headEnd/>
            <a:tailEnd/>
          </a:ln>
        </p:spPr>
        <p:txBody>
          <a:bodyPr/>
          <a:lstStyle/>
          <a:p>
            <a:pPr eaLnBrk="1" hangingPunct="1"/>
            <a:endParaRPr lang="ru-RU" altLang="ru-RU" smtClean="0">
              <a:latin typeface="Times New Roman" pitchFamily="18" charset="0"/>
              <a:cs typeface="Times New Roman" pitchFamily="18" charset="0"/>
            </a:endParaRPr>
          </a:p>
          <a:p>
            <a:pPr eaLnBrk="1" hangingPunct="1"/>
            <a:r>
              <a:rPr lang="ru-RU" altLang="ru-RU" i="1" smtClean="0">
                <a:solidFill>
                  <a:srgbClr val="993366"/>
                </a:solidFill>
                <a:latin typeface="Times New Roman" pitchFamily="18" charset="0"/>
                <a:cs typeface="Times New Roman" pitchFamily="18" charset="0"/>
              </a:rPr>
              <a:t>    </a:t>
            </a:r>
            <a:r>
              <a:rPr lang="ru-RU" altLang="ru-RU" b="1" i="1" smtClean="0">
                <a:solidFill>
                  <a:srgbClr val="993366"/>
                </a:solidFill>
                <a:latin typeface="Times New Roman" pitchFamily="18" charset="0"/>
                <a:cs typeface="Times New Roman" pitchFamily="18" charset="0"/>
              </a:rPr>
              <a:t>а(в + с) =ав +ас</a:t>
            </a:r>
          </a:p>
          <a:p>
            <a:pPr eaLnBrk="1" hangingPunct="1"/>
            <a:r>
              <a:rPr lang="ru-RU" altLang="ru-RU" b="1" i="1" smtClean="0">
                <a:solidFill>
                  <a:srgbClr val="993366"/>
                </a:solidFill>
                <a:latin typeface="Times New Roman" pitchFamily="18" charset="0"/>
                <a:cs typeface="Times New Roman" pitchFamily="18" charset="0"/>
              </a:rPr>
              <a:t>    а(в – с) = ав – ас</a:t>
            </a:r>
          </a:p>
          <a:p>
            <a:pPr eaLnBrk="1" hangingPunct="1">
              <a:buFontTx/>
              <a:buNone/>
            </a:pPr>
            <a:r>
              <a:rPr lang="ru-RU" altLang="ru-RU" i="1" smtClean="0">
                <a:latin typeface="Times New Roman" pitchFamily="18" charset="0"/>
                <a:cs typeface="Times New Roman" pitchFamily="18" charset="0"/>
              </a:rPr>
              <a:t>         </a:t>
            </a:r>
            <a:r>
              <a:rPr lang="ru-RU" altLang="ru-RU" smtClean="0">
                <a:solidFill>
                  <a:srgbClr val="993300"/>
                </a:solidFill>
                <a:latin typeface="Times New Roman" pitchFamily="18" charset="0"/>
                <a:cs typeface="Times New Roman" pitchFamily="18" charset="0"/>
              </a:rPr>
              <a:t>Примеры:</a:t>
            </a:r>
          </a:p>
          <a:p>
            <a:pPr eaLnBrk="1" hangingPunct="1">
              <a:buFontTx/>
              <a:buNone/>
            </a:pPr>
            <a:r>
              <a:rPr lang="ru-RU" altLang="ru-RU" i="1" smtClean="0">
                <a:latin typeface="Times New Roman" pitchFamily="18" charset="0"/>
                <a:cs typeface="Times New Roman" pitchFamily="18" charset="0"/>
              </a:rPr>
              <a:t>      </a:t>
            </a:r>
            <a:r>
              <a:rPr lang="ru-RU" altLang="ru-RU" smtClean="0">
                <a:latin typeface="Times New Roman" pitchFamily="18" charset="0"/>
                <a:cs typeface="Times New Roman" pitchFamily="18" charset="0"/>
              </a:rPr>
              <a:t>6 ( 3 – 2х) = 18 – 12х;</a:t>
            </a:r>
          </a:p>
          <a:p>
            <a:pPr eaLnBrk="1" hangingPunct="1">
              <a:buFontTx/>
              <a:buNone/>
            </a:pPr>
            <a:r>
              <a:rPr lang="ru-RU" altLang="ru-RU" smtClean="0">
                <a:latin typeface="Times New Roman" pitchFamily="18" charset="0"/>
                <a:cs typeface="Times New Roman" pitchFamily="18" charset="0"/>
              </a:rPr>
              <a:t> </a:t>
            </a:r>
            <a:r>
              <a:rPr lang="en-US" altLang="ru-RU" smtClean="0">
                <a:latin typeface="Times New Roman" pitchFamily="18" charset="0"/>
                <a:cs typeface="Times New Roman" pitchFamily="18" charset="0"/>
              </a:rPr>
              <a:t>    </a:t>
            </a:r>
            <a:r>
              <a:rPr lang="ru-RU" altLang="ru-RU" smtClean="0">
                <a:latin typeface="Times New Roman" pitchFamily="18" charset="0"/>
                <a:cs typeface="Times New Roman" pitchFamily="18" charset="0"/>
              </a:rPr>
              <a:t>– 5 ( а + 3) = – 5а –15.</a:t>
            </a:r>
          </a:p>
        </p:txBody>
      </p:sp>
      <p:pic>
        <p:nvPicPr>
          <p:cNvPr id="922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1201" y="3429001"/>
            <a:ext cx="2544233"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07123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ln w="76200" cmpd="tri">
            <a:solidFill>
              <a:srgbClr val="FF9999"/>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Примеры решения уравнений</a:t>
            </a:r>
          </a:p>
        </p:txBody>
      </p:sp>
      <p:sp>
        <p:nvSpPr>
          <p:cNvPr id="10243" name="Rectangle 3"/>
          <p:cNvSpPr>
            <a:spLocks noGrp="1" noChangeArrowheads="1"/>
          </p:cNvSpPr>
          <p:nvPr>
            <p:ph type="body" idx="1"/>
          </p:nvPr>
        </p:nvSpPr>
        <p:spPr>
          <a:ln w="76200" cmpd="tri">
            <a:solidFill>
              <a:srgbClr val="FF9999"/>
            </a:solidFill>
            <a:miter lim="800000"/>
            <a:headEnd/>
            <a:tailEnd/>
          </a:ln>
        </p:spPr>
        <p:txBody>
          <a:bodyPr/>
          <a:lstStyle/>
          <a:p>
            <a:pPr eaLnBrk="1" hangingPunct="1">
              <a:buFontTx/>
              <a:buNone/>
            </a:pPr>
            <a:r>
              <a:rPr lang="en-US" altLang="ru-RU" dirty="0" smtClean="0">
                <a:latin typeface="Times New Roman" pitchFamily="18" charset="0"/>
                <a:cs typeface="Times New Roman" pitchFamily="18" charset="0"/>
              </a:rPr>
              <a:t>       </a:t>
            </a:r>
            <a:r>
              <a:rPr lang="ru-RU" altLang="ru-RU" dirty="0" smtClean="0">
                <a:latin typeface="Times New Roman" pitchFamily="18" charset="0"/>
                <a:cs typeface="Times New Roman" pitchFamily="18" charset="0"/>
              </a:rPr>
              <a:t>4(х + 5) = 12;</a:t>
            </a:r>
          </a:p>
          <a:p>
            <a:pPr lvl="1" eaLnBrk="1" hangingPunct="1">
              <a:buFontTx/>
              <a:buNone/>
            </a:pPr>
            <a:r>
              <a:rPr lang="ru-RU" altLang="ru-RU" dirty="0" smtClean="0">
                <a:latin typeface="Times New Roman" pitchFamily="18" charset="0"/>
                <a:cs typeface="Times New Roman" pitchFamily="18" charset="0"/>
              </a:rPr>
              <a:t>	4х + 20 = 12;</a:t>
            </a:r>
          </a:p>
          <a:p>
            <a:pPr lvl="1" eaLnBrk="1" hangingPunct="1">
              <a:buFontTx/>
              <a:buNone/>
            </a:pPr>
            <a:r>
              <a:rPr lang="ru-RU" altLang="ru-RU" dirty="0" smtClean="0">
                <a:latin typeface="Times New Roman" pitchFamily="18" charset="0"/>
                <a:cs typeface="Times New Roman" pitchFamily="18" charset="0"/>
              </a:rPr>
              <a:t>	4х =12 – 20;</a:t>
            </a:r>
          </a:p>
          <a:p>
            <a:pPr lvl="1">
              <a:buNone/>
            </a:pPr>
            <a:r>
              <a:rPr lang="ru-RU" altLang="ru-RU" dirty="0" smtClean="0">
                <a:latin typeface="Times New Roman" pitchFamily="18" charset="0"/>
                <a:cs typeface="Times New Roman" pitchFamily="18" charset="0"/>
              </a:rPr>
              <a:t>	4х = </a:t>
            </a:r>
            <a:r>
              <a:rPr lang="ru-RU" altLang="ru-RU" dirty="0">
                <a:latin typeface="Times New Roman" pitchFamily="18" charset="0"/>
                <a:cs typeface="Times New Roman" pitchFamily="18" charset="0"/>
              </a:rPr>
              <a:t>– </a:t>
            </a:r>
            <a:r>
              <a:rPr lang="ru-RU" altLang="ru-RU" dirty="0" smtClean="0">
                <a:latin typeface="Times New Roman" pitchFamily="18" charset="0"/>
                <a:cs typeface="Times New Roman" pitchFamily="18" charset="0"/>
              </a:rPr>
              <a:t>8;</a:t>
            </a:r>
          </a:p>
          <a:p>
            <a:pPr lvl="1">
              <a:buNone/>
            </a:pPr>
            <a:r>
              <a:rPr lang="ru-RU" altLang="ru-RU" dirty="0" smtClean="0">
                <a:latin typeface="Times New Roman" pitchFamily="18" charset="0"/>
                <a:cs typeface="Times New Roman" pitchFamily="18" charset="0"/>
              </a:rPr>
              <a:t>	х = </a:t>
            </a:r>
            <a:r>
              <a:rPr lang="ru-RU" altLang="ru-RU" dirty="0">
                <a:latin typeface="Times New Roman" pitchFamily="18" charset="0"/>
                <a:cs typeface="Times New Roman" pitchFamily="18" charset="0"/>
              </a:rPr>
              <a:t>– </a:t>
            </a:r>
            <a:r>
              <a:rPr lang="ru-RU" altLang="ru-RU" dirty="0" smtClean="0">
                <a:latin typeface="Times New Roman" pitchFamily="18" charset="0"/>
                <a:cs typeface="Times New Roman" pitchFamily="18" charset="0"/>
              </a:rPr>
              <a:t>8 : 4;</a:t>
            </a:r>
          </a:p>
          <a:p>
            <a:pPr lvl="1">
              <a:buNone/>
            </a:pPr>
            <a:r>
              <a:rPr lang="ru-RU" altLang="ru-RU" dirty="0" smtClean="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х = </a:t>
            </a:r>
            <a:r>
              <a:rPr lang="ru-RU" altLang="ru-RU" u="sng" dirty="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2</a:t>
            </a:r>
          </a:p>
        </p:txBody>
      </p:sp>
      <p:pic>
        <p:nvPicPr>
          <p:cNvPr id="1024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6800" y="3505200"/>
            <a:ext cx="294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475614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fade">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fade">
                                      <p:cBhvr>
                                        <p:cTn id="17" dur="500"/>
                                        <p:tgtEl>
                                          <p:spTgt spid="10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fade">
                                      <p:cBhvr>
                                        <p:cTn id="22" dur="500"/>
                                        <p:tgtEl>
                                          <p:spTgt spid="102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fade">
                                      <p:cBhvr>
                                        <p:cTn id="2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ln w="76200" cmpd="tri">
            <a:solidFill>
              <a:srgbClr val="006699"/>
            </a:solidFill>
            <a:miter lim="800000"/>
            <a:headEnd/>
            <a:tailEnd/>
          </a:ln>
        </p:spPr>
        <p:txBody>
          <a:bodyPr/>
          <a:lstStyle/>
          <a:p>
            <a:pPr eaLnBrk="1" hangingPunct="1"/>
            <a:r>
              <a:rPr lang="ru-RU" altLang="ru-RU" smtClean="0">
                <a:solidFill>
                  <a:srgbClr val="008080"/>
                </a:solidFill>
                <a:latin typeface="Times New Roman" pitchFamily="18" charset="0"/>
                <a:cs typeface="Times New Roman" pitchFamily="18" charset="0"/>
              </a:rPr>
              <a:t>Пример 2</a:t>
            </a:r>
          </a:p>
        </p:txBody>
      </p:sp>
      <p:sp>
        <p:nvSpPr>
          <p:cNvPr id="11267" name="Rectangle 3"/>
          <p:cNvSpPr>
            <a:spLocks noGrp="1" noChangeArrowheads="1"/>
          </p:cNvSpPr>
          <p:nvPr>
            <p:ph type="body" idx="1"/>
          </p:nvPr>
        </p:nvSpPr>
        <p:spPr>
          <a:xfrm>
            <a:off x="914400" y="2209800"/>
            <a:ext cx="10363200" cy="3124200"/>
          </a:xfrm>
          <a:ln w="76200" cmpd="tri">
            <a:solidFill>
              <a:srgbClr val="006699"/>
            </a:solidFill>
            <a:miter lim="800000"/>
            <a:headEnd/>
            <a:tailEnd/>
          </a:ln>
        </p:spPr>
        <p:txBody>
          <a:bodyPr/>
          <a:lstStyle/>
          <a:p>
            <a:pPr eaLnBrk="1" hangingPunct="1">
              <a:buFontTx/>
              <a:buNone/>
            </a:pPr>
            <a:r>
              <a:rPr lang="ru-RU" altLang="ru-RU" dirty="0" smtClean="0">
                <a:latin typeface="Times New Roman" pitchFamily="18" charset="0"/>
                <a:cs typeface="Times New Roman" pitchFamily="18" charset="0"/>
              </a:rPr>
              <a:t>	</a:t>
            </a:r>
            <a:r>
              <a:rPr lang="en-US" altLang="ru-RU" dirty="0" smtClean="0">
                <a:latin typeface="Times New Roman" pitchFamily="18" charset="0"/>
                <a:cs typeface="Times New Roman" pitchFamily="18" charset="0"/>
              </a:rPr>
              <a:t>     </a:t>
            </a:r>
            <a:r>
              <a:rPr lang="ru-RU" altLang="ru-RU" dirty="0" smtClean="0">
                <a:latin typeface="Times New Roman" pitchFamily="18" charset="0"/>
                <a:cs typeface="Times New Roman" pitchFamily="18" charset="0"/>
              </a:rPr>
              <a:t>5х = 2х + 6;</a:t>
            </a:r>
          </a:p>
          <a:p>
            <a:pPr lvl="1" eaLnBrk="1" hangingPunct="1">
              <a:buFontTx/>
              <a:buNone/>
            </a:pPr>
            <a:r>
              <a:rPr lang="ru-RU" altLang="ru-RU" dirty="0" smtClean="0">
                <a:latin typeface="Times New Roman" pitchFamily="18" charset="0"/>
                <a:cs typeface="Times New Roman" pitchFamily="18" charset="0"/>
              </a:rPr>
              <a:t>     5х – 2х = 6;</a:t>
            </a:r>
          </a:p>
          <a:p>
            <a:pPr lvl="1" eaLnBrk="1" hangingPunct="1">
              <a:buFontTx/>
              <a:buNone/>
            </a:pPr>
            <a:r>
              <a:rPr lang="ru-RU" altLang="ru-RU" dirty="0" smtClean="0">
                <a:latin typeface="Times New Roman" pitchFamily="18" charset="0"/>
                <a:cs typeface="Times New Roman" pitchFamily="18" charset="0"/>
              </a:rPr>
              <a:t>		3х =6;</a:t>
            </a:r>
          </a:p>
          <a:p>
            <a:pPr lvl="1" eaLnBrk="1" hangingPunct="1">
              <a:buFontTx/>
              <a:buNone/>
            </a:pPr>
            <a:r>
              <a:rPr lang="ru-RU" altLang="ru-RU" dirty="0" smtClean="0">
                <a:latin typeface="Times New Roman" pitchFamily="18" charset="0"/>
                <a:cs typeface="Times New Roman" pitchFamily="18" charset="0"/>
              </a:rPr>
              <a:t>		х = 6 : 3;</a:t>
            </a:r>
          </a:p>
          <a:p>
            <a:pPr lvl="1" eaLnBrk="1" hangingPunct="1">
              <a:buFontTx/>
              <a:buNone/>
            </a:pPr>
            <a:r>
              <a:rPr lang="ru-RU" altLang="ru-RU" dirty="0" smtClean="0">
                <a:latin typeface="Times New Roman" pitchFamily="18" charset="0"/>
                <a:cs typeface="Times New Roman" pitchFamily="18" charset="0"/>
              </a:rPr>
              <a:t>		</a:t>
            </a:r>
            <a:r>
              <a:rPr lang="ru-RU" altLang="ru-RU" u="sng" dirty="0" smtClean="0">
                <a:latin typeface="Times New Roman" pitchFamily="18" charset="0"/>
                <a:cs typeface="Times New Roman" pitchFamily="18" charset="0"/>
              </a:rPr>
              <a:t>х = 2.</a:t>
            </a:r>
          </a:p>
        </p:txBody>
      </p:sp>
      <p:pic>
        <p:nvPicPr>
          <p:cNvPr id="11268"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4032" y="2492896"/>
            <a:ext cx="3860800" cy="2630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666835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fade">
                                      <p:cBhvr>
                                        <p:cTn id="7" dur="5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500"/>
                                        <p:tgtEl>
                                          <p:spTgt spid="112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Effect transition="in" filter="fade">
                                      <p:cBhvr>
                                        <p:cTn id="17" dur="500"/>
                                        <p:tgtEl>
                                          <p:spTgt spid="112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267">
                                            <p:txEl>
                                              <p:pRg st="4" end="4"/>
                                            </p:txEl>
                                          </p:spTgt>
                                        </p:tgtEl>
                                        <p:attrNameLst>
                                          <p:attrName>style.visibility</p:attrName>
                                        </p:attrNameLst>
                                      </p:cBhvr>
                                      <p:to>
                                        <p:strVal val="visible"/>
                                      </p:to>
                                    </p:set>
                                    <p:animEffect transition="in" filter="fade">
                                      <p:cBhvr>
                                        <p:cTn id="22" dur="500"/>
                                        <p:tgtEl>
                                          <p:spTgt spid="11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ln w="57150" cmpd="thinThick">
            <a:solidFill>
              <a:schemeClr val="accent2"/>
            </a:solidFill>
            <a:miter lim="800000"/>
            <a:headEnd/>
            <a:tailEnd/>
          </a:ln>
        </p:spPr>
        <p:txBody>
          <a:bodyPr/>
          <a:lstStyle/>
          <a:p>
            <a:pPr eaLnBrk="1" hangingPunct="1"/>
            <a:r>
              <a:rPr lang="ru-RU" altLang="ru-RU" smtClean="0">
                <a:solidFill>
                  <a:srgbClr val="800000"/>
                </a:solidFill>
                <a:latin typeface="Times New Roman" pitchFamily="18" charset="0"/>
                <a:cs typeface="Times New Roman" pitchFamily="18" charset="0"/>
              </a:rPr>
              <a:t>Пример 3</a:t>
            </a:r>
          </a:p>
        </p:txBody>
      </p:sp>
      <p:sp>
        <p:nvSpPr>
          <p:cNvPr id="12291" name="Rectangle 3"/>
          <p:cNvSpPr>
            <a:spLocks noGrp="1" noChangeArrowheads="1"/>
          </p:cNvSpPr>
          <p:nvPr>
            <p:ph type="body" idx="1"/>
          </p:nvPr>
        </p:nvSpPr>
        <p:spPr>
          <a:ln w="57150" cmpd="thinThick">
            <a:solidFill>
              <a:schemeClr val="accent2"/>
            </a:solidFill>
            <a:miter lim="800000"/>
            <a:headEnd/>
            <a:tailEnd/>
          </a:ln>
        </p:spPr>
        <p:txBody>
          <a:bodyPr/>
          <a:lstStyle/>
          <a:p>
            <a:pPr eaLnBrk="1" hangingPunct="1">
              <a:buFontTx/>
              <a:buNone/>
            </a:pPr>
            <a:r>
              <a:rPr lang="ru-RU" altLang="ru-RU" b="1" dirty="0" smtClean="0">
                <a:solidFill>
                  <a:srgbClr val="800000"/>
                </a:solidFill>
                <a:latin typeface="Times New Roman" pitchFamily="18" charset="0"/>
                <a:cs typeface="Times New Roman" pitchFamily="18" charset="0"/>
              </a:rPr>
              <a:t>3 (х + 6) + 4 = 8 – ( 5х + 2) </a:t>
            </a:r>
          </a:p>
          <a:p>
            <a:pPr eaLnBrk="1" hangingPunct="1">
              <a:buFontTx/>
              <a:buNone/>
            </a:pPr>
            <a:r>
              <a:rPr lang="ru-RU" altLang="ru-RU" dirty="0" smtClean="0">
                <a:solidFill>
                  <a:srgbClr val="800000"/>
                </a:solidFill>
                <a:latin typeface="Times New Roman" pitchFamily="18" charset="0"/>
                <a:cs typeface="Times New Roman" pitchFamily="18" charset="0"/>
              </a:rPr>
              <a:t>3х + 18 + 4 = 8 – 5х – 2 </a:t>
            </a:r>
          </a:p>
          <a:p>
            <a:pPr>
              <a:buNone/>
            </a:pPr>
            <a:r>
              <a:rPr lang="ru-RU" altLang="ru-RU" dirty="0" smtClean="0">
                <a:solidFill>
                  <a:srgbClr val="800000"/>
                </a:solidFill>
                <a:latin typeface="Times New Roman" pitchFamily="18" charset="0"/>
                <a:cs typeface="Times New Roman" pitchFamily="18" charset="0"/>
              </a:rPr>
              <a:t>3х + 5х = </a:t>
            </a:r>
            <a:r>
              <a:rPr lang="ru-RU" altLang="ru-RU" dirty="0">
                <a:solidFill>
                  <a:srgbClr val="800000"/>
                </a:solidFill>
                <a:latin typeface="Times New Roman" pitchFamily="18" charset="0"/>
                <a:cs typeface="Times New Roman" pitchFamily="18" charset="0"/>
              </a:rPr>
              <a:t>– </a:t>
            </a:r>
            <a:r>
              <a:rPr lang="ru-RU" altLang="ru-RU" dirty="0" smtClean="0">
                <a:solidFill>
                  <a:srgbClr val="800000"/>
                </a:solidFill>
                <a:latin typeface="Times New Roman" pitchFamily="18" charset="0"/>
                <a:cs typeface="Times New Roman" pitchFamily="18" charset="0"/>
              </a:rPr>
              <a:t>18 – 4 + 8 </a:t>
            </a:r>
            <a:r>
              <a:rPr lang="ru-RU" altLang="ru-RU" dirty="0">
                <a:solidFill>
                  <a:srgbClr val="800000"/>
                </a:solidFill>
                <a:latin typeface="Times New Roman" pitchFamily="18" charset="0"/>
                <a:cs typeface="Times New Roman" pitchFamily="18" charset="0"/>
              </a:rPr>
              <a:t>– </a:t>
            </a:r>
            <a:r>
              <a:rPr lang="ru-RU" altLang="ru-RU" dirty="0" smtClean="0">
                <a:solidFill>
                  <a:srgbClr val="800000"/>
                </a:solidFill>
                <a:latin typeface="Times New Roman" pitchFamily="18" charset="0"/>
                <a:cs typeface="Times New Roman" pitchFamily="18" charset="0"/>
              </a:rPr>
              <a:t>2</a:t>
            </a:r>
          </a:p>
          <a:p>
            <a:pPr>
              <a:buNone/>
            </a:pPr>
            <a:r>
              <a:rPr lang="ru-RU" altLang="ru-RU" dirty="0" smtClean="0">
                <a:solidFill>
                  <a:srgbClr val="800000"/>
                </a:solidFill>
                <a:latin typeface="Times New Roman" pitchFamily="18" charset="0"/>
                <a:cs typeface="Times New Roman" pitchFamily="18" charset="0"/>
              </a:rPr>
              <a:t>8х = </a:t>
            </a:r>
            <a:r>
              <a:rPr lang="ru-RU" altLang="ru-RU" dirty="0">
                <a:solidFill>
                  <a:srgbClr val="800000"/>
                </a:solidFill>
                <a:latin typeface="Times New Roman" pitchFamily="18" charset="0"/>
                <a:cs typeface="Times New Roman" pitchFamily="18" charset="0"/>
              </a:rPr>
              <a:t>– </a:t>
            </a:r>
            <a:r>
              <a:rPr lang="ru-RU" altLang="ru-RU" dirty="0" smtClean="0">
                <a:solidFill>
                  <a:srgbClr val="800000"/>
                </a:solidFill>
                <a:latin typeface="Times New Roman" pitchFamily="18" charset="0"/>
                <a:cs typeface="Times New Roman" pitchFamily="18" charset="0"/>
              </a:rPr>
              <a:t>16</a:t>
            </a:r>
          </a:p>
          <a:p>
            <a:pPr>
              <a:buNone/>
            </a:pPr>
            <a:r>
              <a:rPr lang="ru-RU" altLang="ru-RU" dirty="0" smtClean="0">
                <a:solidFill>
                  <a:srgbClr val="800000"/>
                </a:solidFill>
                <a:latin typeface="Times New Roman" pitchFamily="18" charset="0"/>
                <a:cs typeface="Times New Roman" pitchFamily="18" charset="0"/>
              </a:rPr>
              <a:t>х = </a:t>
            </a:r>
            <a:r>
              <a:rPr lang="ru-RU" altLang="ru-RU" dirty="0">
                <a:solidFill>
                  <a:srgbClr val="800000"/>
                </a:solidFill>
                <a:latin typeface="Times New Roman" pitchFamily="18" charset="0"/>
                <a:cs typeface="Times New Roman" pitchFamily="18" charset="0"/>
              </a:rPr>
              <a:t>– </a:t>
            </a:r>
            <a:r>
              <a:rPr lang="ru-RU" altLang="ru-RU" dirty="0" smtClean="0">
                <a:solidFill>
                  <a:srgbClr val="800000"/>
                </a:solidFill>
                <a:latin typeface="Times New Roman" pitchFamily="18" charset="0"/>
                <a:cs typeface="Times New Roman" pitchFamily="18" charset="0"/>
              </a:rPr>
              <a:t>16 : 8</a:t>
            </a:r>
          </a:p>
          <a:p>
            <a:pPr>
              <a:buNone/>
            </a:pPr>
            <a:r>
              <a:rPr lang="ru-RU" altLang="ru-RU" u="sng" dirty="0" smtClean="0">
                <a:solidFill>
                  <a:srgbClr val="800000"/>
                </a:solidFill>
                <a:latin typeface="Times New Roman" pitchFamily="18" charset="0"/>
                <a:cs typeface="Times New Roman" pitchFamily="18" charset="0"/>
              </a:rPr>
              <a:t>х = </a:t>
            </a:r>
            <a:r>
              <a:rPr lang="ru-RU" altLang="ru-RU" u="sng" dirty="0">
                <a:solidFill>
                  <a:srgbClr val="800000"/>
                </a:solidFill>
                <a:latin typeface="Times New Roman" pitchFamily="18" charset="0"/>
                <a:cs typeface="Times New Roman" pitchFamily="18" charset="0"/>
              </a:rPr>
              <a:t>– </a:t>
            </a:r>
            <a:r>
              <a:rPr lang="ru-RU" altLang="ru-RU" u="sng" dirty="0" smtClean="0">
                <a:solidFill>
                  <a:srgbClr val="800000"/>
                </a:solidFill>
                <a:latin typeface="Times New Roman" pitchFamily="18" charset="0"/>
                <a:cs typeface="Times New Roman" pitchFamily="18" charset="0"/>
              </a:rPr>
              <a:t>2</a:t>
            </a:r>
          </a:p>
        </p:txBody>
      </p:sp>
      <p:pic>
        <p:nvPicPr>
          <p:cNvPr id="1229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20567" y="3960813"/>
            <a:ext cx="2660651" cy="1744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681193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Effect transition="in" filter="fade">
                                      <p:cBhvr>
                                        <p:cTn id="7" dur="500"/>
                                        <p:tgtEl>
                                          <p:spTgt spid="1229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fade">
                                      <p:cBhvr>
                                        <p:cTn id="17" dur="500"/>
                                        <p:tgtEl>
                                          <p:spTgt spid="1229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91">
                                            <p:txEl>
                                              <p:pRg st="4" end="4"/>
                                            </p:txEl>
                                          </p:spTgt>
                                        </p:tgtEl>
                                        <p:attrNameLst>
                                          <p:attrName>style.visibility</p:attrName>
                                        </p:attrNameLst>
                                      </p:cBhvr>
                                      <p:to>
                                        <p:strVal val="visible"/>
                                      </p:to>
                                    </p:set>
                                    <p:animEffect transition="in" filter="fade">
                                      <p:cBhvr>
                                        <p:cTn id="22" dur="500"/>
                                        <p:tgtEl>
                                          <p:spTgt spid="1229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291">
                                            <p:txEl>
                                              <p:pRg st="5" end="5"/>
                                            </p:txEl>
                                          </p:spTgt>
                                        </p:tgtEl>
                                        <p:attrNameLst>
                                          <p:attrName>style.visibility</p:attrName>
                                        </p:attrNameLst>
                                      </p:cBhvr>
                                      <p:to>
                                        <p:strVal val="visible"/>
                                      </p:to>
                                    </p:set>
                                    <p:animEffect transition="in" filter="fade">
                                      <p:cBhvr>
                                        <p:cTn id="27" dur="5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Работа с классом</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5159896" y="2221067"/>
            <a:ext cx="6574904" cy="729430"/>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№34 (1-4), 37</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7" y="1359024"/>
            <a:ext cx="4317178" cy="4457143"/>
          </a:xfrm>
          <a:prstGeom prst="rect">
            <a:avLst/>
          </a:prstGeom>
        </p:spPr>
      </p:pic>
    </p:spTree>
    <p:extLst>
      <p:ext uri="{BB962C8B-B14F-4D97-AF65-F5344CB8AC3E}">
        <p14:creationId xmlns:p14="http://schemas.microsoft.com/office/powerpoint/2010/main" val="4062133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лок-схема: данные 4"/>
          <p:cNvSpPr/>
          <p:nvPr/>
        </p:nvSpPr>
        <p:spPr>
          <a:xfrm>
            <a:off x="779748" y="1210347"/>
            <a:ext cx="3024336" cy="3672408"/>
          </a:xfrm>
          <a:prstGeom prst="flowChartInputOutp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все получилось</a:t>
            </a:r>
            <a:endParaRPr lang="ru-RU" sz="2000" b="1" dirty="0">
              <a:latin typeface="Times New Roman" panose="02020603050405020304" pitchFamily="18" charset="0"/>
              <a:cs typeface="Times New Roman" panose="02020603050405020304" pitchFamily="18" charset="0"/>
            </a:endParaRPr>
          </a:p>
        </p:txBody>
      </p:sp>
      <p:sp>
        <p:nvSpPr>
          <p:cNvPr id="6" name="Блок-схема: данные 5"/>
          <p:cNvSpPr/>
          <p:nvPr/>
        </p:nvSpPr>
        <p:spPr>
          <a:xfrm>
            <a:off x="4583832" y="1196752"/>
            <a:ext cx="3024336" cy="3672408"/>
          </a:xfrm>
          <a:prstGeom prst="flowChartInputOutpu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2">
                    <a:lumMod val="75000"/>
                  </a:schemeClr>
                </a:solidFill>
                <a:latin typeface="Times New Roman" panose="02020603050405020304" pitchFamily="18" charset="0"/>
                <a:cs typeface="Times New Roman" panose="02020603050405020304" pitchFamily="18" charset="0"/>
              </a:rPr>
              <a:t>мне было трудно</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7" name="Блок-схема: данные 6"/>
          <p:cNvSpPr/>
          <p:nvPr/>
        </p:nvSpPr>
        <p:spPr>
          <a:xfrm>
            <a:off x="8374714" y="1205003"/>
            <a:ext cx="3024336" cy="3672408"/>
          </a:xfrm>
          <a:prstGeom prst="flowChartInputOutp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ничего </a:t>
            </a:r>
            <a:r>
              <a:rPr lang="ru-RU" sz="2400" b="1">
                <a:latin typeface="Times New Roman" panose="02020603050405020304" pitchFamily="18" charset="0"/>
                <a:cs typeface="Times New Roman" panose="02020603050405020304" pitchFamily="18" charset="0"/>
              </a:rPr>
              <a:t>не получилось</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883480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Устная работа</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mc:AlternateContent xmlns:mc="http://schemas.openxmlformats.org/markup-compatibility/2006" xmlns:a14="http://schemas.microsoft.com/office/drawing/2010/main">
        <mc:Choice Requires="a14">
          <p:sp>
            <p:nvSpPr>
              <p:cNvPr id="58" name="Прямоугольник 57"/>
              <p:cNvSpPr/>
              <p:nvPr/>
            </p:nvSpPr>
            <p:spPr>
              <a:xfrm>
                <a:off x="1271465" y="1628800"/>
                <a:ext cx="9361039" cy="2640723"/>
              </a:xfrm>
              <a:prstGeom prst="rect">
                <a:avLst/>
              </a:prstGeom>
            </p:spPr>
            <p:txBody>
              <a:bodyPr wrap="square">
                <a:spAutoFit/>
              </a:bodyPr>
              <a:lstStyle/>
              <a:p>
                <a:pPr>
                  <a:lnSpc>
                    <a:spcPct val="115000"/>
                  </a:lnSpc>
                  <a:spcAft>
                    <a:spcPts val="0"/>
                  </a:spcAft>
                  <a:tabLst>
                    <a:tab pos="838200" algn="l"/>
                  </a:tabLst>
                </a:pPr>
                <a14:m>
                  <m:oMathPara xmlns:m="http://schemas.openxmlformats.org/officeDocument/2006/math">
                    <m:oMathParaPr>
                      <m:jc m:val="left"/>
                    </m:oMathParaPr>
                    <m:oMath xmlns:m="http://schemas.openxmlformats.org/officeDocument/2006/math">
                      <m:r>
                        <a:rPr lang="ru-RU" sz="3600" b="1" i="1" smtClean="0">
                          <a:latin typeface="Cambria Math"/>
                          <a:ea typeface="Times New Roman" panose="02020603050405020304" pitchFamily="18" charset="0"/>
                        </a:rPr>
                        <m:t>𝟑</m:t>
                      </m:r>
                      <m:d>
                        <m:dPr>
                          <m:ctrlPr>
                            <a:rPr lang="ru-RU" sz="3600" b="1" i="1" smtClean="0">
                              <a:latin typeface="Cambria Math"/>
                            </a:rPr>
                          </m:ctrlPr>
                        </m:dPr>
                        <m:e>
                          <m:r>
                            <a:rPr lang="en-US" sz="3600" b="1" i="1" smtClean="0">
                              <a:latin typeface="Cambria Math"/>
                            </a:rPr>
                            <m:t>𝒂</m:t>
                          </m:r>
                          <m:r>
                            <a:rPr lang="en-US" sz="3600" b="1" i="1" smtClean="0">
                              <a:latin typeface="Cambria Math"/>
                            </a:rPr>
                            <m:t>+</m:t>
                          </m:r>
                          <m:r>
                            <a:rPr lang="en-US" sz="3600" b="1" i="1" smtClean="0">
                              <a:latin typeface="Cambria Math"/>
                            </a:rPr>
                            <m:t>𝟐</m:t>
                          </m:r>
                          <m:r>
                            <a:rPr lang="en-US" sz="3600" b="1" i="1" smtClean="0">
                              <a:latin typeface="Cambria Math"/>
                            </a:rPr>
                            <m:t>𝒚</m:t>
                          </m:r>
                          <m:r>
                            <a:rPr lang="en-US" sz="3600" b="1" i="1" smtClean="0">
                              <a:latin typeface="Cambria Math"/>
                            </a:rPr>
                            <m:t>−</m:t>
                          </m:r>
                          <m:r>
                            <a:rPr lang="en-US" sz="3600" b="1" i="1" smtClean="0">
                              <a:latin typeface="Cambria Math"/>
                            </a:rPr>
                            <m:t>𝟒</m:t>
                          </m:r>
                          <m:r>
                            <a:rPr lang="en-US" sz="3600" b="1" i="1" smtClean="0">
                              <a:latin typeface="Cambria Math"/>
                            </a:rPr>
                            <m:t>𝒛</m:t>
                          </m:r>
                        </m:e>
                      </m:d>
                    </m:oMath>
                  </m:oMathPara>
                </a14:m>
                <a:endParaRPr lang="ru-RU" sz="3600" b="1" dirty="0" smtClean="0">
                  <a:latin typeface="Times New Roman" panose="02020603050405020304" pitchFamily="18" charset="0"/>
                  <a:ea typeface="Times New Roman" panose="02020603050405020304" pitchFamily="18" charset="0"/>
                </a:endParaRPr>
              </a:p>
              <a:p>
                <a:pPr>
                  <a:lnSpc>
                    <a:spcPct val="115000"/>
                  </a:lnSpc>
                  <a:spcAft>
                    <a:spcPts val="0"/>
                  </a:spcAft>
                  <a:tabLst>
                    <a:tab pos="838200" algn="l"/>
                  </a:tabLst>
                </a:pPr>
                <a14:m>
                  <m:oMathPara xmlns:m="http://schemas.openxmlformats.org/officeDocument/2006/math">
                    <m:oMathParaPr>
                      <m:jc m:val="left"/>
                    </m:oMathParaPr>
                    <m:oMath xmlns:m="http://schemas.openxmlformats.org/officeDocument/2006/math">
                      <m:r>
                        <a:rPr lang="en-US" sz="3600" b="1" i="1" smtClean="0">
                          <a:latin typeface="Cambria Math"/>
                          <a:ea typeface="Times New Roman" panose="02020603050405020304" pitchFamily="18" charset="0"/>
                        </a:rPr>
                        <m:t>−</m:t>
                      </m:r>
                      <m:r>
                        <a:rPr lang="en-US" sz="3600" b="1" i="1" smtClean="0">
                          <a:latin typeface="Cambria Math"/>
                          <a:ea typeface="Times New Roman" panose="02020603050405020304" pitchFamily="18" charset="0"/>
                        </a:rPr>
                        <m:t>𝟐</m:t>
                      </m:r>
                      <m:d>
                        <m:dPr>
                          <m:ctrlPr>
                            <a:rPr lang="ru-RU" sz="3600" b="1" i="1">
                              <a:latin typeface="Cambria Math"/>
                            </a:rPr>
                          </m:ctrlPr>
                        </m:dPr>
                        <m:e>
                          <m:r>
                            <a:rPr lang="en-US" sz="3600" b="1" i="1" smtClean="0">
                              <a:latin typeface="Cambria Math"/>
                            </a:rPr>
                            <m:t>𝟓</m:t>
                          </m:r>
                          <m:r>
                            <a:rPr lang="en-US" sz="3600" b="1" i="1" smtClean="0">
                              <a:latin typeface="Cambria Math"/>
                            </a:rPr>
                            <m:t>−</m:t>
                          </m:r>
                          <m:r>
                            <a:rPr lang="en-US" sz="3600" b="1" i="1" smtClean="0">
                              <a:latin typeface="Cambria Math"/>
                            </a:rPr>
                            <m:t>𝟒</m:t>
                          </m:r>
                          <m:r>
                            <a:rPr lang="en-US" sz="3600" b="1" i="1" smtClean="0">
                              <a:latin typeface="Cambria Math"/>
                            </a:rPr>
                            <m:t>𝒙</m:t>
                          </m:r>
                        </m:e>
                      </m:d>
                    </m:oMath>
                  </m:oMathPara>
                </a14:m>
                <a:endParaRPr lang="ru-RU" sz="3600" b="1" dirty="0">
                  <a:latin typeface="Times New Roman" panose="02020603050405020304" pitchFamily="18" charset="0"/>
                  <a:ea typeface="Times New Roman" panose="02020603050405020304" pitchFamily="18" charset="0"/>
                </a:endParaRPr>
              </a:p>
              <a:p>
                <a:pPr>
                  <a:lnSpc>
                    <a:spcPct val="115000"/>
                  </a:lnSpc>
                  <a:spcAft>
                    <a:spcPts val="0"/>
                  </a:spcAft>
                  <a:tabLst>
                    <a:tab pos="838200" algn="l"/>
                  </a:tabLst>
                </a:pPr>
                <a14:m>
                  <m:oMathPara xmlns:m="http://schemas.openxmlformats.org/officeDocument/2006/math">
                    <m:oMathParaPr>
                      <m:jc m:val="left"/>
                    </m:oMathParaPr>
                    <m:oMath xmlns:m="http://schemas.openxmlformats.org/officeDocument/2006/math">
                      <m:r>
                        <a:rPr lang="en-US" sz="3600" b="1" i="1" smtClean="0">
                          <a:latin typeface="Cambria Math"/>
                          <a:ea typeface="Times New Roman" panose="02020603050405020304" pitchFamily="18" charset="0"/>
                        </a:rPr>
                        <m:t>𝟒</m:t>
                      </m:r>
                      <m:r>
                        <a:rPr lang="en-US" sz="3600" b="1" i="1" smtClean="0">
                          <a:latin typeface="Cambria Math"/>
                          <a:ea typeface="Times New Roman" panose="02020603050405020304" pitchFamily="18" charset="0"/>
                        </a:rPr>
                        <m:t>𝒙</m:t>
                      </m:r>
                      <m:r>
                        <a:rPr lang="en-US" sz="3600" b="1" i="1" smtClean="0">
                          <a:latin typeface="Cambria Math"/>
                          <a:ea typeface="Times New Roman" panose="02020603050405020304" pitchFamily="18" charset="0"/>
                        </a:rPr>
                        <m:t>+</m:t>
                      </m:r>
                      <m:r>
                        <a:rPr lang="en-US" sz="3600" b="1" i="1" smtClean="0">
                          <a:latin typeface="Cambria Math"/>
                          <a:ea typeface="Times New Roman" panose="02020603050405020304" pitchFamily="18" charset="0"/>
                        </a:rPr>
                        <m:t>𝟐</m:t>
                      </m:r>
                      <m:r>
                        <a:rPr lang="en-US" sz="3600" b="1" i="1" smtClean="0">
                          <a:latin typeface="Cambria Math"/>
                          <a:ea typeface="Times New Roman" panose="02020603050405020304" pitchFamily="18" charset="0"/>
                        </a:rPr>
                        <m:t>𝒙</m:t>
                      </m:r>
                      <m:r>
                        <a:rPr lang="en-US" sz="3600" b="1" i="1" smtClean="0">
                          <a:latin typeface="Cambria Math"/>
                          <a:ea typeface="Times New Roman" panose="02020603050405020304" pitchFamily="18" charset="0"/>
                        </a:rPr>
                        <m:t>+</m:t>
                      </m:r>
                      <m:r>
                        <a:rPr lang="en-US" sz="3600" b="1" i="1" smtClean="0">
                          <a:latin typeface="Cambria Math"/>
                          <a:ea typeface="Times New Roman" panose="02020603050405020304" pitchFamily="18" charset="0"/>
                        </a:rPr>
                        <m:t>𝒙</m:t>
                      </m:r>
                      <m:r>
                        <a:rPr lang="en-US" sz="3600" b="1" i="1" smtClean="0">
                          <a:latin typeface="Cambria Math"/>
                          <a:ea typeface="Times New Roman" panose="02020603050405020304" pitchFamily="18" charset="0"/>
                        </a:rPr>
                        <m:t>+</m:t>
                      </m:r>
                      <m:r>
                        <a:rPr lang="en-US" sz="3600" b="1" i="1" smtClean="0">
                          <a:latin typeface="Cambria Math"/>
                          <a:ea typeface="Times New Roman" panose="02020603050405020304" pitchFamily="18" charset="0"/>
                        </a:rPr>
                        <m:t>𝟑</m:t>
                      </m:r>
                      <m:r>
                        <a:rPr lang="en-US" sz="3600" b="1" i="1" smtClean="0">
                          <a:latin typeface="Cambria Math"/>
                          <a:ea typeface="Times New Roman" panose="02020603050405020304" pitchFamily="18" charset="0"/>
                        </a:rPr>
                        <m:t>𝒙</m:t>
                      </m:r>
                    </m:oMath>
                  </m:oMathPara>
                </a14:m>
                <a:endParaRPr lang="en-US" sz="3600" b="1" dirty="0" smtClean="0">
                  <a:latin typeface="Times New Roman" panose="02020603050405020304" pitchFamily="18" charset="0"/>
                  <a:ea typeface="Times New Roman" panose="02020603050405020304" pitchFamily="18" charset="0"/>
                </a:endParaRPr>
              </a:p>
              <a:p>
                <a:pPr>
                  <a:lnSpc>
                    <a:spcPct val="115000"/>
                  </a:lnSpc>
                  <a:spcAft>
                    <a:spcPts val="0"/>
                  </a:spcAft>
                  <a:tabLst>
                    <a:tab pos="838200" algn="l"/>
                  </a:tabLst>
                </a:pPr>
                <a:r>
                  <a:rPr lang="en-US" sz="3600" b="1" dirty="0" smtClean="0">
                    <a:ea typeface="Times New Roman" panose="02020603050405020304" pitchFamily="18" charset="0"/>
                  </a:rPr>
                  <a:t>5</a:t>
                </a:r>
                <a14:m>
                  <m:oMath xmlns:m="http://schemas.openxmlformats.org/officeDocument/2006/math">
                    <m:r>
                      <a:rPr lang="en-US" sz="3600" b="1" i="1">
                        <a:latin typeface="Cambria Math"/>
                        <a:ea typeface="Times New Roman" panose="02020603050405020304" pitchFamily="18" charset="0"/>
                      </a:rPr>
                      <m:t>𝒙</m:t>
                    </m:r>
                    <m:r>
                      <a:rPr lang="en-US" sz="3600" b="1" i="1" smtClean="0">
                        <a:latin typeface="Cambria Math"/>
                        <a:ea typeface="Times New Roman" panose="02020603050405020304" pitchFamily="18" charset="0"/>
                      </a:rPr>
                      <m:t>−</m:t>
                    </m:r>
                    <m:r>
                      <a:rPr lang="en-US" sz="3600" b="1" i="1">
                        <a:latin typeface="Cambria Math"/>
                        <a:ea typeface="Times New Roman" panose="02020603050405020304" pitchFamily="18" charset="0"/>
                      </a:rPr>
                      <m:t>𝟐</m:t>
                    </m:r>
                    <m:r>
                      <a:rPr lang="en-US" sz="3600" b="1" i="1" smtClean="0">
                        <a:latin typeface="Cambria Math"/>
                        <a:ea typeface="Times New Roman" panose="02020603050405020304" pitchFamily="18" charset="0"/>
                      </a:rPr>
                      <m:t>𝒚</m:t>
                    </m:r>
                    <m:r>
                      <a:rPr lang="en-US" sz="3600" b="1" i="1" smtClean="0">
                        <a:latin typeface="Cambria Math"/>
                        <a:ea typeface="Times New Roman" panose="02020603050405020304" pitchFamily="18" charset="0"/>
                      </a:rPr>
                      <m:t>−</m:t>
                    </m:r>
                    <m:r>
                      <a:rPr lang="en-US" sz="3600" b="1" i="1">
                        <a:latin typeface="Cambria Math"/>
                        <a:ea typeface="Times New Roman" panose="02020603050405020304" pitchFamily="18" charset="0"/>
                      </a:rPr>
                      <m:t>𝒙</m:t>
                    </m:r>
                    <m:r>
                      <a:rPr lang="en-US" sz="3600" b="1" i="1">
                        <a:latin typeface="Cambria Math"/>
                        <a:ea typeface="Times New Roman" panose="02020603050405020304" pitchFamily="18" charset="0"/>
                      </a:rPr>
                      <m:t>+</m:t>
                    </m:r>
                    <m:r>
                      <a:rPr lang="en-US" sz="3600" b="1" i="1" smtClean="0">
                        <a:latin typeface="Cambria Math"/>
                        <a:ea typeface="Times New Roman" panose="02020603050405020304" pitchFamily="18" charset="0"/>
                      </a:rPr>
                      <m:t>𝟒</m:t>
                    </m:r>
                    <m:r>
                      <a:rPr lang="en-US" sz="3600" b="1" i="1" smtClean="0">
                        <a:latin typeface="Cambria Math"/>
                        <a:ea typeface="Times New Roman" panose="02020603050405020304" pitchFamily="18" charset="0"/>
                      </a:rPr>
                      <m:t>𝒚</m:t>
                    </m:r>
                  </m:oMath>
                </a14:m>
                <a:endParaRPr lang="ru-RU" sz="3600" b="1" dirty="0">
                  <a:latin typeface="Times New Roman" panose="02020603050405020304" pitchFamily="18" charset="0"/>
                  <a:ea typeface="Times New Roman" panose="02020603050405020304" pitchFamily="18" charset="0"/>
                </a:endParaRPr>
              </a:p>
            </p:txBody>
          </p:sp>
        </mc:Choice>
        <mc:Fallback xmlns="">
          <p:sp>
            <p:nvSpPr>
              <p:cNvPr id="58" name="Прямоугольник 57"/>
              <p:cNvSpPr>
                <a:spLocks noRot="1" noChangeAspect="1" noMove="1" noResize="1" noEditPoints="1" noAdjustHandles="1" noChangeArrowheads="1" noChangeShapeType="1" noTextEdit="1"/>
              </p:cNvSpPr>
              <p:nvPr/>
            </p:nvSpPr>
            <p:spPr>
              <a:xfrm>
                <a:off x="1271465" y="1628800"/>
                <a:ext cx="9361039" cy="2640723"/>
              </a:xfrm>
              <a:prstGeom prst="rect">
                <a:avLst/>
              </a:prstGeom>
              <a:blipFill rotWithShape="1">
                <a:blip r:embed="rId2"/>
                <a:stretch>
                  <a:fillRect l="-2020" b="-6467"/>
                </a:stretch>
              </a:blipFill>
            </p:spPr>
            <p:txBody>
              <a:bodyPr/>
              <a:lstStyle/>
              <a:p>
                <a:r>
                  <a:rPr lang="ru-RU">
                    <a:noFill/>
                  </a:rPr>
                  <a:t> </a:t>
                </a:r>
              </a:p>
            </p:txBody>
          </p:sp>
        </mc:Fallback>
      </mc:AlternateContent>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368" y="214313"/>
            <a:ext cx="821150" cy="1212155"/>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4871865" y="1628800"/>
                <a:ext cx="3292889"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C00000"/>
                          </a:solidFill>
                          <a:effectLst>
                            <a:outerShdw blurRad="38100" dist="38100" dir="2700000" algn="tl">
                              <a:srgbClr val="000000">
                                <a:alpha val="43137"/>
                              </a:srgbClr>
                            </a:outerShdw>
                          </a:effectLst>
                          <a:latin typeface="Cambria Math"/>
                        </a:rPr>
                        <m:t>𝟑</m:t>
                      </m:r>
                      <m:r>
                        <a:rPr lang="en-US" sz="3600" b="1" i="1" smtClean="0">
                          <a:solidFill>
                            <a:srgbClr val="C00000"/>
                          </a:solidFill>
                          <a:effectLst>
                            <a:outerShdw blurRad="38100" dist="38100" dir="2700000" algn="tl">
                              <a:srgbClr val="000000">
                                <a:alpha val="43137"/>
                              </a:srgbClr>
                            </a:outerShdw>
                          </a:effectLst>
                          <a:latin typeface="Cambria Math"/>
                        </a:rPr>
                        <m:t>𝒂</m:t>
                      </m:r>
                      <m:r>
                        <a:rPr lang="en-US" sz="3600" b="1" i="1" smtClean="0">
                          <a:solidFill>
                            <a:srgbClr val="C00000"/>
                          </a:solidFill>
                          <a:effectLst>
                            <a:outerShdw blurRad="38100" dist="38100" dir="2700000" algn="tl">
                              <a:srgbClr val="000000">
                                <a:alpha val="43137"/>
                              </a:srgbClr>
                            </a:outerShdw>
                          </a:effectLst>
                          <a:latin typeface="Cambria Math"/>
                        </a:rPr>
                        <m:t>+</m:t>
                      </m:r>
                      <m:r>
                        <a:rPr lang="en-US" sz="3600" b="1" i="1" smtClean="0">
                          <a:solidFill>
                            <a:srgbClr val="C00000"/>
                          </a:solidFill>
                          <a:effectLst>
                            <a:outerShdw blurRad="38100" dist="38100" dir="2700000" algn="tl">
                              <a:srgbClr val="000000">
                                <a:alpha val="43137"/>
                              </a:srgbClr>
                            </a:outerShdw>
                          </a:effectLst>
                          <a:latin typeface="Cambria Math"/>
                        </a:rPr>
                        <m:t>𝟔</m:t>
                      </m:r>
                      <m:r>
                        <a:rPr lang="en-US" sz="3600" b="1" i="1" smtClean="0">
                          <a:solidFill>
                            <a:srgbClr val="C00000"/>
                          </a:solidFill>
                          <a:effectLst>
                            <a:outerShdw blurRad="38100" dist="38100" dir="2700000" algn="tl">
                              <a:srgbClr val="000000">
                                <a:alpha val="43137"/>
                              </a:srgbClr>
                            </a:outerShdw>
                          </a:effectLst>
                          <a:latin typeface="Cambria Math"/>
                        </a:rPr>
                        <m:t>𝒚</m:t>
                      </m:r>
                      <m:r>
                        <a:rPr lang="en-US" sz="3600" b="1" i="1" smtClean="0">
                          <a:solidFill>
                            <a:srgbClr val="C00000"/>
                          </a:solidFill>
                          <a:effectLst>
                            <a:outerShdw blurRad="38100" dist="38100" dir="2700000" algn="tl">
                              <a:srgbClr val="000000">
                                <a:alpha val="43137"/>
                              </a:srgbClr>
                            </a:outerShdw>
                          </a:effectLst>
                          <a:latin typeface="Cambria Math"/>
                        </a:rPr>
                        <m:t>−</m:t>
                      </m:r>
                      <m:r>
                        <a:rPr lang="en-US" sz="3600" b="1" i="1" smtClean="0">
                          <a:solidFill>
                            <a:srgbClr val="C00000"/>
                          </a:solidFill>
                          <a:effectLst>
                            <a:outerShdw blurRad="38100" dist="38100" dir="2700000" algn="tl">
                              <a:srgbClr val="000000">
                                <a:alpha val="43137"/>
                              </a:srgbClr>
                            </a:outerShdw>
                          </a:effectLst>
                          <a:latin typeface="Cambria Math"/>
                        </a:rPr>
                        <m:t>𝟏𝟐</m:t>
                      </m:r>
                      <m:r>
                        <a:rPr lang="en-US" sz="3600" b="1" i="1" smtClean="0">
                          <a:solidFill>
                            <a:srgbClr val="C00000"/>
                          </a:solidFill>
                          <a:effectLst>
                            <a:outerShdw blurRad="38100" dist="38100" dir="2700000" algn="tl">
                              <a:srgbClr val="000000">
                                <a:alpha val="43137"/>
                              </a:srgbClr>
                            </a:outerShdw>
                          </a:effectLst>
                          <a:latin typeface="Cambria Math"/>
                        </a:rPr>
                        <m:t>𝒛</m:t>
                      </m:r>
                    </m:oMath>
                  </m:oMathPara>
                </a14:m>
                <a:endParaRPr lang="ru-RU" sz="3600" b="1" dirty="0">
                  <a:solidFill>
                    <a:srgbClr val="C00000"/>
                  </a:solidFill>
                  <a:effectLst>
                    <a:outerShdw blurRad="38100" dist="38100" dir="2700000" algn="tl">
                      <a:srgbClr val="000000">
                        <a:alpha val="43137"/>
                      </a:srgbClr>
                    </a:outerShdw>
                  </a:effectLst>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4871865" y="1628800"/>
                <a:ext cx="3292889" cy="646331"/>
              </a:xfrm>
              <a:prstGeom prst="rect">
                <a:avLst/>
              </a:prstGeom>
              <a:blipFill rotWithShape="1">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079777" y="2302830"/>
                <a:ext cx="2276585"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C00000"/>
                          </a:solidFill>
                          <a:effectLst>
                            <a:outerShdw blurRad="38100" dist="38100" dir="2700000" algn="tl">
                              <a:srgbClr val="000000">
                                <a:alpha val="43137"/>
                              </a:srgbClr>
                            </a:outerShdw>
                          </a:effectLst>
                          <a:latin typeface="Cambria Math"/>
                        </a:rPr>
                        <m:t>−</m:t>
                      </m:r>
                      <m:r>
                        <a:rPr lang="en-US" sz="3600" b="1" i="1" smtClean="0">
                          <a:solidFill>
                            <a:srgbClr val="C00000"/>
                          </a:solidFill>
                          <a:effectLst>
                            <a:outerShdw blurRad="38100" dist="38100" dir="2700000" algn="tl">
                              <a:srgbClr val="000000">
                                <a:alpha val="43137"/>
                              </a:srgbClr>
                            </a:outerShdw>
                          </a:effectLst>
                          <a:latin typeface="Cambria Math"/>
                        </a:rPr>
                        <m:t>𝟏𝟎</m:t>
                      </m:r>
                      <m:r>
                        <a:rPr lang="en-US" sz="3600" b="1" i="1" smtClean="0">
                          <a:solidFill>
                            <a:srgbClr val="C00000"/>
                          </a:solidFill>
                          <a:effectLst>
                            <a:outerShdw blurRad="38100" dist="38100" dir="2700000" algn="tl">
                              <a:srgbClr val="000000">
                                <a:alpha val="43137"/>
                              </a:srgbClr>
                            </a:outerShdw>
                          </a:effectLst>
                          <a:latin typeface="Cambria Math"/>
                        </a:rPr>
                        <m:t>+</m:t>
                      </m:r>
                      <m:r>
                        <a:rPr lang="en-US" sz="3600" b="1" i="1" smtClean="0">
                          <a:solidFill>
                            <a:srgbClr val="C00000"/>
                          </a:solidFill>
                          <a:effectLst>
                            <a:outerShdw blurRad="38100" dist="38100" dir="2700000" algn="tl">
                              <a:srgbClr val="000000">
                                <a:alpha val="43137"/>
                              </a:srgbClr>
                            </a:outerShdw>
                          </a:effectLst>
                          <a:latin typeface="Cambria Math"/>
                        </a:rPr>
                        <m:t>𝟖</m:t>
                      </m:r>
                      <m:r>
                        <a:rPr lang="en-US" sz="3600" b="1" i="1" smtClean="0">
                          <a:solidFill>
                            <a:srgbClr val="C00000"/>
                          </a:solidFill>
                          <a:effectLst>
                            <a:outerShdw blurRad="38100" dist="38100" dir="2700000" algn="tl">
                              <a:srgbClr val="000000">
                                <a:alpha val="43137"/>
                              </a:srgbClr>
                            </a:outerShdw>
                          </a:effectLst>
                          <a:latin typeface="Cambria Math"/>
                        </a:rPr>
                        <m:t>𝒙</m:t>
                      </m:r>
                    </m:oMath>
                  </m:oMathPara>
                </a14:m>
                <a:endParaRPr lang="ru-RU" sz="3600" b="1" dirty="0">
                  <a:solidFill>
                    <a:srgbClr val="C00000"/>
                  </a:solidFill>
                  <a:effectLst>
                    <a:outerShdw blurRad="38100" dist="38100" dir="2700000" algn="tl">
                      <a:srgbClr val="000000">
                        <a:alpha val="43137"/>
                      </a:srgbClr>
                    </a:outerShdw>
                  </a:effectLs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079777" y="2302830"/>
                <a:ext cx="2276585" cy="646331"/>
              </a:xfrm>
              <a:prstGeom prst="rect">
                <a:avLst/>
              </a:prstGeom>
              <a:blipFill rotWithShape="1">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380016" y="2949161"/>
                <a:ext cx="1106393"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C00000"/>
                          </a:solidFill>
                          <a:effectLst>
                            <a:outerShdw blurRad="38100" dist="38100" dir="2700000" algn="tl">
                              <a:srgbClr val="000000">
                                <a:alpha val="43137"/>
                              </a:srgbClr>
                            </a:outerShdw>
                          </a:effectLst>
                          <a:latin typeface="Cambria Math"/>
                        </a:rPr>
                        <m:t>𝟏𝟎</m:t>
                      </m:r>
                      <m:r>
                        <a:rPr lang="en-US" sz="3600" b="1" i="1" smtClean="0">
                          <a:solidFill>
                            <a:srgbClr val="C00000"/>
                          </a:solidFill>
                          <a:effectLst>
                            <a:outerShdw blurRad="38100" dist="38100" dir="2700000" algn="tl">
                              <a:srgbClr val="000000">
                                <a:alpha val="43137"/>
                              </a:srgbClr>
                            </a:outerShdw>
                          </a:effectLst>
                          <a:latin typeface="Cambria Math"/>
                        </a:rPr>
                        <m:t>𝒙</m:t>
                      </m:r>
                    </m:oMath>
                  </m:oMathPara>
                </a14:m>
                <a:endParaRPr lang="ru-RU" sz="3600" b="1" dirty="0">
                  <a:solidFill>
                    <a:srgbClr val="C00000"/>
                  </a:solidFill>
                  <a:effectLst>
                    <a:outerShdw blurRad="38100" dist="38100" dir="2700000" algn="tl">
                      <a:srgbClr val="000000">
                        <a:alpha val="43137"/>
                      </a:srgbClr>
                    </a:outerShdw>
                  </a:effectLst>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5380016" y="2949161"/>
                <a:ext cx="1106393" cy="646331"/>
              </a:xfrm>
              <a:prstGeom prst="rect">
                <a:avLst/>
              </a:prstGeom>
              <a:blipFill rotWithShape="1">
                <a:blip r:embed="rId6"/>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369693" y="3585142"/>
                <a:ext cx="1931939"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C00000"/>
                          </a:solidFill>
                          <a:effectLst>
                            <a:outerShdw blurRad="38100" dist="38100" dir="2700000" algn="tl">
                              <a:srgbClr val="000000">
                                <a:alpha val="43137"/>
                              </a:srgbClr>
                            </a:outerShdw>
                          </a:effectLst>
                          <a:latin typeface="Cambria Math"/>
                        </a:rPr>
                        <m:t>𝟒</m:t>
                      </m:r>
                      <m:r>
                        <a:rPr lang="en-US" sz="3600" b="1" i="1" smtClean="0">
                          <a:solidFill>
                            <a:srgbClr val="C00000"/>
                          </a:solidFill>
                          <a:effectLst>
                            <a:outerShdw blurRad="38100" dist="38100" dir="2700000" algn="tl">
                              <a:srgbClr val="000000">
                                <a:alpha val="43137"/>
                              </a:srgbClr>
                            </a:outerShdw>
                          </a:effectLst>
                          <a:latin typeface="Cambria Math"/>
                        </a:rPr>
                        <m:t>𝒙</m:t>
                      </m:r>
                      <m:r>
                        <a:rPr lang="en-US" sz="3600" b="1" i="1" smtClean="0">
                          <a:solidFill>
                            <a:srgbClr val="C00000"/>
                          </a:solidFill>
                          <a:effectLst>
                            <a:outerShdw blurRad="38100" dist="38100" dir="2700000" algn="tl">
                              <a:srgbClr val="000000">
                                <a:alpha val="43137"/>
                              </a:srgbClr>
                            </a:outerShdw>
                          </a:effectLst>
                          <a:latin typeface="Cambria Math"/>
                        </a:rPr>
                        <m:t>+</m:t>
                      </m:r>
                      <m:r>
                        <a:rPr lang="en-US" sz="3600" b="1" i="1" smtClean="0">
                          <a:solidFill>
                            <a:srgbClr val="C00000"/>
                          </a:solidFill>
                          <a:effectLst>
                            <a:outerShdw blurRad="38100" dist="38100" dir="2700000" algn="tl">
                              <a:srgbClr val="000000">
                                <a:alpha val="43137"/>
                              </a:srgbClr>
                            </a:outerShdw>
                          </a:effectLst>
                          <a:latin typeface="Cambria Math"/>
                        </a:rPr>
                        <m:t>𝟐</m:t>
                      </m:r>
                      <m:r>
                        <a:rPr lang="en-US" sz="3600" b="1" i="1" smtClean="0">
                          <a:solidFill>
                            <a:srgbClr val="C00000"/>
                          </a:solidFill>
                          <a:effectLst>
                            <a:outerShdw blurRad="38100" dist="38100" dir="2700000" algn="tl">
                              <a:srgbClr val="000000">
                                <a:alpha val="43137"/>
                              </a:srgbClr>
                            </a:outerShdw>
                          </a:effectLst>
                          <a:latin typeface="Cambria Math"/>
                        </a:rPr>
                        <m:t>𝒚</m:t>
                      </m:r>
                    </m:oMath>
                  </m:oMathPara>
                </a14:m>
                <a:endParaRPr lang="ru-RU" sz="3600" b="1" dirty="0">
                  <a:solidFill>
                    <a:srgbClr val="C00000"/>
                  </a:solidFill>
                  <a:effectLst>
                    <a:outerShdw blurRad="38100" dist="38100" dir="2700000" algn="tl">
                      <a:srgbClr val="000000">
                        <a:alpha val="43137"/>
                      </a:srgbClr>
                    </a:outerShdw>
                  </a:effectLs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369693" y="3585142"/>
                <a:ext cx="1931939" cy="646331"/>
              </a:xfrm>
              <a:prstGeom prst="rect">
                <a:avLst/>
              </a:prstGeom>
              <a:blipFill rotWithShape="1">
                <a:blip r:embed="rId7"/>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29074076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
                                            <p:txEl>
                                              <p:pRg st="0" end="0"/>
                                            </p:txEl>
                                          </p:spTgt>
                                        </p:tgtEl>
                                        <p:attrNameLst>
                                          <p:attrName>style.visibility</p:attrName>
                                        </p:attrNameLst>
                                      </p:cBhvr>
                                      <p:to>
                                        <p:strVal val="visible"/>
                                      </p:to>
                                    </p:set>
                                    <p:animEffect transition="in" filter="fade">
                                      <p:cBhvr>
                                        <p:cTn id="7" dur="500"/>
                                        <p:tgtEl>
                                          <p:spTgt spid="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
                                            <p:txEl>
                                              <p:pRg st="1" end="1"/>
                                            </p:txEl>
                                          </p:spTgt>
                                        </p:tgtEl>
                                        <p:attrNameLst>
                                          <p:attrName>style.visibility</p:attrName>
                                        </p:attrNameLst>
                                      </p:cBhvr>
                                      <p:to>
                                        <p:strVal val="visible"/>
                                      </p:to>
                                    </p:set>
                                    <p:animEffect transition="in" filter="fade">
                                      <p:cBhvr>
                                        <p:cTn id="17" dur="500"/>
                                        <p:tgtEl>
                                          <p:spTgt spid="5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8">
                                            <p:txEl>
                                              <p:pRg st="2" end="2"/>
                                            </p:txEl>
                                          </p:spTgt>
                                        </p:tgtEl>
                                        <p:attrNameLst>
                                          <p:attrName>style.visibility</p:attrName>
                                        </p:attrNameLst>
                                      </p:cBhvr>
                                      <p:to>
                                        <p:strVal val="visible"/>
                                      </p:to>
                                    </p:set>
                                    <p:animEffect transition="in" filter="fade">
                                      <p:cBhvr>
                                        <p:cTn id="27" dur="500"/>
                                        <p:tgtEl>
                                          <p:spTgt spid="5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8">
                                            <p:txEl>
                                              <p:pRg st="3" end="3"/>
                                            </p:txEl>
                                          </p:spTgt>
                                        </p:tgtEl>
                                        <p:attrNameLst>
                                          <p:attrName>style.visibility</p:attrName>
                                        </p:attrNameLst>
                                      </p:cBhvr>
                                      <p:to>
                                        <p:strVal val="visible"/>
                                      </p:to>
                                    </p:set>
                                    <p:animEffect transition="in" filter="fade">
                                      <p:cBhvr>
                                        <p:cTn id="37" dur="500"/>
                                        <p:tgtEl>
                                          <p:spTgt spid="58">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pic>
        <p:nvPicPr>
          <p:cNvPr id="1028" name="Picture 4" descr="C:\Users\1.50\Desktop\Klassichieskoie oblako #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640" y="188640"/>
            <a:ext cx="6120680" cy="6120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308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43338" y="734416"/>
            <a:ext cx="11905323" cy="822376"/>
          </a:xfrm>
        </p:spPr>
        <p:txBody>
          <a:bodyPr/>
          <a:lstStyle/>
          <a:p>
            <a:pPr algn="l"/>
            <a:r>
              <a:rPr lang="ru-RU" sz="6400" b="1" dirty="0" smtClean="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		Классная работа 		  26.09</a:t>
            </a:r>
            <a:endParaRPr lang="ru-RU" sz="6400" b="1" dirty="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5" name="Title 1"/>
          <p:cNvSpPr txBox="1">
            <a:spLocks/>
          </p:cNvSpPr>
          <p:nvPr/>
        </p:nvSpPr>
        <p:spPr bwMode="auto">
          <a:xfrm>
            <a:off x="527381" y="1916832"/>
            <a:ext cx="11233248"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Линейное уравнение </a:t>
            </a:r>
          </a:p>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с одной переменной</a:t>
            </a:r>
          </a:p>
        </p:txBody>
      </p:sp>
      <p:sp>
        <p:nvSpPr>
          <p:cNvPr id="6" name="TextBox 5"/>
          <p:cNvSpPr txBox="1"/>
          <p:nvPr/>
        </p:nvSpPr>
        <p:spPr>
          <a:xfrm>
            <a:off x="7839863" y="4558482"/>
            <a:ext cx="3897349" cy="646331"/>
          </a:xfrm>
          <a:prstGeom prst="rect">
            <a:avLst/>
          </a:prstGeom>
          <a:noFill/>
        </p:spPr>
        <p:txBody>
          <a:bodyPr wrap="none" rtlCol="0">
            <a:spAutoFit/>
          </a:bodyPr>
          <a:lstStyle/>
          <a:p>
            <a:r>
              <a:rPr lang="ru-RU" b="1" dirty="0" smtClean="0">
                <a:latin typeface="Times New Roman" pitchFamily="18" charset="0"/>
                <a:cs typeface="Times New Roman" pitchFamily="18" charset="0"/>
              </a:rPr>
              <a:t>Ахметова Н.Ю., </a:t>
            </a:r>
            <a:r>
              <a:rPr lang="ru-RU" dirty="0" smtClean="0">
                <a:latin typeface="Times New Roman" pitchFamily="18" charset="0"/>
                <a:cs typeface="Times New Roman" pitchFamily="18" charset="0"/>
              </a:rPr>
              <a:t>учитель математики</a:t>
            </a:r>
          </a:p>
          <a:p>
            <a:r>
              <a:rPr lang="ru-RU" dirty="0" smtClean="0">
                <a:latin typeface="Times New Roman" pitchFamily="18" charset="0"/>
                <a:cs typeface="Times New Roman" pitchFamily="18" charset="0"/>
              </a:rPr>
              <a:t>МАОУ «ОЦ №5 г. </a:t>
            </a:r>
            <a:r>
              <a:rPr lang="ru-RU" dirty="0">
                <a:latin typeface="Times New Roman" pitchFamily="18" charset="0"/>
                <a:cs typeface="Times New Roman" pitchFamily="18" charset="0"/>
              </a:rPr>
              <a:t>Ч</a:t>
            </a:r>
            <a:r>
              <a:rPr lang="ru-RU" dirty="0" smtClean="0">
                <a:latin typeface="Times New Roman" pitchFamily="18" charset="0"/>
                <a:cs typeface="Times New Roman" pitchFamily="18" charset="0"/>
              </a:rPr>
              <a:t>елябинска»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36055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ln w="57150" cmpd="thinThick">
            <a:solidFill>
              <a:srgbClr val="008080"/>
            </a:solidFill>
            <a:miter lim="800000"/>
            <a:headEnd/>
            <a:tailEnd/>
          </a:ln>
        </p:spPr>
        <p:txBody>
          <a:bodyPr/>
          <a:lstStyle/>
          <a:p>
            <a:pPr eaLnBrk="1" hangingPunct="1"/>
            <a:r>
              <a:rPr lang="ru-RU" altLang="ru-RU" sz="4800" b="1"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Определение</a:t>
            </a:r>
          </a:p>
        </p:txBody>
      </p:sp>
      <p:sp>
        <p:nvSpPr>
          <p:cNvPr id="3075" name="Rectangle 3"/>
          <p:cNvSpPr>
            <a:spLocks noGrp="1" noChangeArrowheads="1"/>
          </p:cNvSpPr>
          <p:nvPr>
            <p:ph type="body" idx="1"/>
          </p:nvPr>
        </p:nvSpPr>
        <p:spPr>
          <a:ln w="57150" cmpd="thinThick">
            <a:solidFill>
              <a:srgbClr val="008080"/>
            </a:solidFill>
            <a:miter lim="800000"/>
            <a:headEnd/>
            <a:tailEnd/>
          </a:ln>
        </p:spPr>
        <p:txBody>
          <a:bodyPr/>
          <a:lstStyle/>
          <a:p>
            <a:pPr marL="0" indent="0" algn="just">
              <a:buNone/>
            </a:pPr>
            <a:endParaRPr lang="ru-RU" altLang="ru-RU" sz="1100" b="1" dirty="0" smtClean="0">
              <a:latin typeface="Times New Roman" pitchFamily="18" charset="0"/>
              <a:cs typeface="Times New Roman" pitchFamily="18" charset="0"/>
            </a:endParaRPr>
          </a:p>
          <a:p>
            <a:pPr marL="0" indent="0" algn="just">
              <a:buNone/>
            </a:pPr>
            <a:r>
              <a:rPr lang="ru-RU" altLang="ru-RU" sz="2800" b="1" dirty="0" smtClean="0">
                <a:latin typeface="Times New Roman" pitchFamily="18" charset="0"/>
                <a:cs typeface="Times New Roman" pitchFamily="18" charset="0"/>
              </a:rPr>
              <a:t>Уравнение вида </a:t>
            </a:r>
            <a:r>
              <a:rPr lang="en-US" altLang="ru-RU" sz="2800" b="1" i="1" dirty="0" smtClean="0">
                <a:solidFill>
                  <a:srgbClr val="C00000"/>
                </a:solidFill>
                <a:latin typeface="Times New Roman" pitchFamily="18" charset="0"/>
                <a:cs typeface="Times New Roman" pitchFamily="18" charset="0"/>
              </a:rPr>
              <a:t>a</a:t>
            </a:r>
            <a:r>
              <a:rPr lang="ru-RU" altLang="ru-RU" sz="2800" b="1" i="1" dirty="0" smtClean="0">
                <a:solidFill>
                  <a:srgbClr val="C00000"/>
                </a:solidFill>
                <a:latin typeface="Times New Roman" pitchFamily="18" charset="0"/>
                <a:cs typeface="Times New Roman" pitchFamily="18" charset="0"/>
              </a:rPr>
              <a:t>х</a:t>
            </a:r>
            <a:r>
              <a:rPr lang="en-US" altLang="ru-RU" sz="2800" b="1" i="1" dirty="0" smtClean="0">
                <a:solidFill>
                  <a:srgbClr val="C00000"/>
                </a:solidFill>
                <a:latin typeface="Times New Roman" pitchFamily="18" charset="0"/>
                <a:cs typeface="Times New Roman" pitchFamily="18" charset="0"/>
              </a:rPr>
              <a:t> </a:t>
            </a:r>
            <a:r>
              <a:rPr lang="ru-RU" altLang="ru-RU" sz="2800" b="1" i="1" dirty="0" smtClean="0">
                <a:solidFill>
                  <a:srgbClr val="C00000"/>
                </a:solidFill>
                <a:latin typeface="Times New Roman" pitchFamily="18" charset="0"/>
                <a:cs typeface="Times New Roman" pitchFamily="18" charset="0"/>
              </a:rPr>
              <a:t>=</a:t>
            </a:r>
            <a:r>
              <a:rPr lang="en-US" altLang="ru-RU" sz="2800" b="1" i="1" dirty="0" smtClean="0">
                <a:solidFill>
                  <a:srgbClr val="C00000"/>
                </a:solidFill>
                <a:latin typeface="Times New Roman" pitchFamily="18" charset="0"/>
                <a:cs typeface="Times New Roman" pitchFamily="18" charset="0"/>
              </a:rPr>
              <a:t> b</a:t>
            </a:r>
            <a:r>
              <a:rPr lang="ru-RU" altLang="ru-RU" sz="2800" b="1" i="1" dirty="0" smtClean="0">
                <a:solidFill>
                  <a:srgbClr val="C00000"/>
                </a:solidFill>
                <a:latin typeface="Times New Roman" pitchFamily="18" charset="0"/>
                <a:cs typeface="Times New Roman" pitchFamily="18" charset="0"/>
              </a:rPr>
              <a:t>,</a:t>
            </a:r>
            <a:r>
              <a:rPr lang="ru-RU" altLang="ru-RU" sz="2800" b="1" i="1" dirty="0" smtClean="0">
                <a:solidFill>
                  <a:srgbClr val="993366"/>
                </a:solidFill>
                <a:latin typeface="Times New Roman" pitchFamily="18" charset="0"/>
                <a:cs typeface="Times New Roman" pitchFamily="18" charset="0"/>
              </a:rPr>
              <a:t> </a:t>
            </a:r>
            <a:r>
              <a:rPr lang="ru-RU" altLang="ru-RU" sz="2800" b="1" dirty="0" smtClean="0">
                <a:latin typeface="Times New Roman" pitchFamily="18" charset="0"/>
                <a:cs typeface="Times New Roman" pitchFamily="18" charset="0"/>
              </a:rPr>
              <a:t>где </a:t>
            </a:r>
            <a:r>
              <a:rPr lang="ru-RU" altLang="ru-RU" sz="2800" b="1" i="1" dirty="0" smtClean="0">
                <a:latin typeface="Times New Roman" pitchFamily="18" charset="0"/>
                <a:cs typeface="Times New Roman" pitchFamily="18" charset="0"/>
              </a:rPr>
              <a:t>х </a:t>
            </a:r>
            <a:r>
              <a:rPr lang="ru-RU" altLang="ru-RU" sz="2800" b="1" i="1" dirty="0">
                <a:latin typeface="Times New Roman" pitchFamily="18" charset="0"/>
                <a:cs typeface="Times New Roman" pitchFamily="18" charset="0"/>
              </a:rPr>
              <a:t>– </a:t>
            </a:r>
            <a:r>
              <a:rPr lang="ru-RU" altLang="ru-RU" sz="2800" b="1" dirty="0" smtClean="0">
                <a:latin typeface="Times New Roman" pitchFamily="18" charset="0"/>
                <a:cs typeface="Times New Roman" pitchFamily="18" charset="0"/>
              </a:rPr>
              <a:t>переменная,</a:t>
            </a:r>
            <a:r>
              <a:rPr lang="ru-RU" altLang="ru-RU" sz="2800" b="1" i="1" dirty="0">
                <a:latin typeface="Times New Roman" pitchFamily="18" charset="0"/>
                <a:cs typeface="Times New Roman" pitchFamily="18" charset="0"/>
              </a:rPr>
              <a:t> </a:t>
            </a:r>
            <a:r>
              <a:rPr lang="ru-RU" altLang="ru-RU" sz="2800" b="1" i="1" dirty="0" smtClean="0">
                <a:latin typeface="Times New Roman" pitchFamily="18" charset="0"/>
                <a:cs typeface="Times New Roman" pitchFamily="18" charset="0"/>
              </a:rPr>
              <a:t>а</a:t>
            </a:r>
            <a:r>
              <a:rPr lang="en-US" altLang="ru-RU" sz="2800" b="1" i="1" dirty="0" smtClean="0">
                <a:latin typeface="Times New Roman" pitchFamily="18" charset="0"/>
                <a:cs typeface="Times New Roman" pitchFamily="18" charset="0"/>
              </a:rPr>
              <a:t> </a:t>
            </a:r>
            <a:r>
              <a:rPr lang="ru-RU" altLang="ru-RU" sz="2800" b="1" i="1" dirty="0" smtClean="0">
                <a:latin typeface="Times New Roman" pitchFamily="18" charset="0"/>
                <a:cs typeface="Times New Roman" pitchFamily="18" charset="0"/>
              </a:rPr>
              <a:t>и </a:t>
            </a:r>
            <a:r>
              <a:rPr lang="en-US" altLang="ru-RU" sz="2800" b="1" i="1" dirty="0" smtClean="0">
                <a:latin typeface="Times New Roman" pitchFamily="18" charset="0"/>
                <a:cs typeface="Times New Roman" pitchFamily="18" charset="0"/>
              </a:rPr>
              <a:t>b</a:t>
            </a:r>
            <a:r>
              <a:rPr lang="ru-RU" altLang="ru-RU" sz="2800" b="1" i="1" dirty="0" smtClean="0">
                <a:latin typeface="Times New Roman" pitchFamily="18" charset="0"/>
                <a:cs typeface="Times New Roman" pitchFamily="18" charset="0"/>
              </a:rPr>
              <a:t> </a:t>
            </a:r>
            <a:r>
              <a:rPr lang="ru-RU" altLang="ru-RU" sz="2800" b="1" dirty="0" smtClean="0">
                <a:latin typeface="Times New Roman" pitchFamily="18" charset="0"/>
                <a:cs typeface="Times New Roman" pitchFamily="18" charset="0"/>
              </a:rPr>
              <a:t>– числа, называют линейным </a:t>
            </a:r>
            <a:r>
              <a:rPr lang="ru-RU" altLang="ru-RU" sz="2800" b="1" dirty="0">
                <a:latin typeface="Times New Roman" pitchFamily="18" charset="0"/>
                <a:cs typeface="Times New Roman" pitchFamily="18" charset="0"/>
              </a:rPr>
              <a:t>уравнением с одной </a:t>
            </a:r>
            <a:r>
              <a:rPr lang="ru-RU" altLang="ru-RU" sz="2800" b="1" dirty="0" smtClean="0">
                <a:latin typeface="Times New Roman" pitchFamily="18" charset="0"/>
                <a:cs typeface="Times New Roman" pitchFamily="18" charset="0"/>
              </a:rPr>
              <a:t>переменной.</a:t>
            </a:r>
          </a:p>
          <a:p>
            <a:pPr marL="0" indent="0" eaLnBrk="1" hangingPunct="1">
              <a:buFontTx/>
              <a:buNone/>
            </a:pPr>
            <a:r>
              <a:rPr lang="ru-RU" altLang="ru-RU" sz="2800" dirty="0" smtClean="0">
                <a:latin typeface="Times New Roman" pitchFamily="18" charset="0"/>
                <a:cs typeface="Times New Roman" pitchFamily="18" charset="0"/>
              </a:rPr>
              <a:t>      </a:t>
            </a:r>
            <a:r>
              <a:rPr lang="ru-RU" altLang="ru-RU" sz="2800" b="1" dirty="0" smtClean="0">
                <a:solidFill>
                  <a:srgbClr val="C00000"/>
                </a:solidFill>
                <a:latin typeface="Times New Roman" pitchFamily="18" charset="0"/>
                <a:cs typeface="Times New Roman" pitchFamily="18" charset="0"/>
              </a:rPr>
              <a:t>Например:</a:t>
            </a:r>
          </a:p>
          <a:p>
            <a:pPr marL="0" indent="0" eaLnBrk="1" hangingPunct="1">
              <a:buFontTx/>
              <a:buNone/>
            </a:pPr>
            <a:r>
              <a:rPr lang="en-US" altLang="ru-RU" sz="2800" dirty="0" smtClean="0">
                <a:latin typeface="Times New Roman" pitchFamily="18" charset="0"/>
                <a:cs typeface="Times New Roman" pitchFamily="18" charset="0"/>
              </a:rPr>
              <a:t>      </a:t>
            </a:r>
            <a:r>
              <a:rPr lang="ru-RU" altLang="ru-RU" sz="2800" dirty="0" smtClean="0">
                <a:latin typeface="Times New Roman" pitchFamily="18" charset="0"/>
                <a:cs typeface="Times New Roman" pitchFamily="18" charset="0"/>
              </a:rPr>
              <a:t> 3х = 8,</a:t>
            </a:r>
            <a:endParaRPr lang="en-US" altLang="ru-RU" sz="2800" dirty="0" smtClean="0">
              <a:latin typeface="Times New Roman" pitchFamily="18" charset="0"/>
              <a:cs typeface="Times New Roman" pitchFamily="18" charset="0"/>
            </a:endParaRPr>
          </a:p>
          <a:p>
            <a:pPr marL="0" indent="0">
              <a:buNone/>
            </a:pPr>
            <a:r>
              <a:rPr lang="en-US" altLang="ru-RU" sz="2800" dirty="0" smtClean="0">
                <a:latin typeface="Times New Roman" pitchFamily="18" charset="0"/>
                <a:cs typeface="Times New Roman" pitchFamily="18" charset="0"/>
              </a:rPr>
              <a:t> </a:t>
            </a:r>
            <a:r>
              <a:rPr lang="ru-RU" altLang="ru-RU" sz="2800" dirty="0" smtClean="0">
                <a:latin typeface="Times New Roman" pitchFamily="18" charset="0"/>
                <a:cs typeface="Times New Roman" pitchFamily="18" charset="0"/>
              </a:rPr>
              <a:t>      – 0,4х = 2,8;</a:t>
            </a:r>
            <a:endParaRPr lang="en-US" altLang="ru-RU" sz="2800" dirty="0" smtClean="0">
              <a:latin typeface="Times New Roman" pitchFamily="18" charset="0"/>
              <a:cs typeface="Times New Roman" pitchFamily="18" charset="0"/>
            </a:endParaRPr>
          </a:p>
          <a:p>
            <a:pPr marL="0" indent="0" eaLnBrk="1" hangingPunct="1">
              <a:buFontTx/>
              <a:buNone/>
            </a:pPr>
            <a:r>
              <a:rPr lang="en-US" altLang="ru-RU" sz="2800" dirty="0" smtClean="0">
                <a:latin typeface="Times New Roman" pitchFamily="18" charset="0"/>
                <a:cs typeface="Times New Roman" pitchFamily="18" charset="0"/>
              </a:rPr>
              <a:t>       </a:t>
            </a:r>
            <a:r>
              <a:rPr lang="ru-RU" altLang="ru-RU" sz="2800" dirty="0" smtClean="0">
                <a:latin typeface="Times New Roman" pitchFamily="18" charset="0"/>
                <a:cs typeface="Times New Roman" pitchFamily="18" charset="0"/>
              </a:rPr>
              <a:t>– х = 0.</a:t>
            </a:r>
          </a:p>
        </p:txBody>
      </p:sp>
      <p:sp>
        <p:nvSpPr>
          <p:cNvPr id="3076" name="Text Box 9"/>
          <p:cNvSpPr txBox="1">
            <a:spLocks noChangeArrowheads="1"/>
          </p:cNvSpPr>
          <p:nvPr/>
        </p:nvSpPr>
        <p:spPr bwMode="auto">
          <a:xfrm>
            <a:off x="-1138767" y="3775075"/>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ru-RU" altLang="ru-RU"/>
          </a:p>
        </p:txBody>
      </p:sp>
      <p:pic>
        <p:nvPicPr>
          <p:cNvPr id="3077" name="Picture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4267200"/>
            <a:ext cx="2372784"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4113972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914400" y="1143000"/>
            <a:ext cx="10261600" cy="4038600"/>
          </a:xfrm>
          <a:ln w="76200" cmpd="tri">
            <a:solidFill>
              <a:srgbClr val="CC6600"/>
            </a:solidFill>
            <a:miter lim="800000"/>
            <a:headEnd/>
            <a:tailEnd/>
          </a:ln>
        </p:spPr>
        <p:txBody>
          <a:bodyPr/>
          <a:lstStyle/>
          <a:p>
            <a:pPr eaLnBrk="1" hangingPunct="1"/>
            <a:r>
              <a:rPr lang="ru-RU" altLang="ru-RU" smtClean="0">
                <a:solidFill>
                  <a:schemeClr val="accent2"/>
                </a:solidFill>
                <a:latin typeface="Times New Roman" pitchFamily="18" charset="0"/>
                <a:cs typeface="Times New Roman" pitchFamily="18" charset="0"/>
              </a:rPr>
              <a:t>Решить уравнение</a:t>
            </a:r>
            <a:r>
              <a:rPr lang="ru-RU" altLang="ru-RU" smtClean="0">
                <a:solidFill>
                  <a:srgbClr val="008080"/>
                </a:solidFill>
                <a:latin typeface="Times New Roman" pitchFamily="18" charset="0"/>
                <a:cs typeface="Times New Roman" pitchFamily="18" charset="0"/>
              </a:rPr>
              <a:t> </a:t>
            </a:r>
            <a:r>
              <a:rPr lang="ru-RU" altLang="ru-RU" smtClean="0">
                <a:latin typeface="Times New Roman" pitchFamily="18" charset="0"/>
                <a:cs typeface="Times New Roman" pitchFamily="18" charset="0"/>
              </a:rPr>
              <a:t>– это значит найти все его корни или доказать, что корней нет.</a:t>
            </a:r>
          </a:p>
          <a:p>
            <a:pPr eaLnBrk="1" hangingPunct="1"/>
            <a:r>
              <a:rPr lang="ru-RU" altLang="ru-RU" smtClean="0">
                <a:solidFill>
                  <a:schemeClr val="accent2"/>
                </a:solidFill>
                <a:latin typeface="Times New Roman" pitchFamily="18" charset="0"/>
                <a:cs typeface="Times New Roman" pitchFamily="18" charset="0"/>
              </a:rPr>
              <a:t>Корнем уравнения</a:t>
            </a:r>
            <a:r>
              <a:rPr lang="ru-RU" altLang="ru-RU" smtClean="0">
                <a:solidFill>
                  <a:srgbClr val="008080"/>
                </a:solidFill>
                <a:latin typeface="Times New Roman" pitchFamily="18" charset="0"/>
                <a:cs typeface="Times New Roman" pitchFamily="18" charset="0"/>
              </a:rPr>
              <a:t> </a:t>
            </a:r>
            <a:r>
              <a:rPr lang="ru-RU" altLang="ru-RU" smtClean="0">
                <a:latin typeface="Times New Roman" pitchFamily="18" charset="0"/>
                <a:cs typeface="Times New Roman" pitchFamily="18" charset="0"/>
              </a:rPr>
              <a:t>с одной переменной называется значение переменной, при котором уравнение обращается в верное равенство.</a:t>
            </a:r>
          </a:p>
        </p:txBody>
      </p:sp>
      <p:pic>
        <p:nvPicPr>
          <p:cNvPr id="409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4400" y="4648200"/>
            <a:ext cx="27432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2136091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812800" y="914400"/>
            <a:ext cx="10464800" cy="4343400"/>
          </a:xfrm>
          <a:ln w="57150" cmpd="thinThick">
            <a:solidFill>
              <a:srgbClr val="008000"/>
            </a:solidFill>
            <a:miter lim="800000"/>
            <a:headEnd/>
            <a:tailEnd/>
          </a:ln>
        </p:spPr>
        <p:txBody>
          <a:bodyPr/>
          <a:lstStyle/>
          <a:p>
            <a:pPr eaLnBrk="1" hangingPunct="1"/>
            <a:r>
              <a:rPr lang="ru-RU" altLang="ru-RU" sz="2800" smtClean="0">
                <a:solidFill>
                  <a:srgbClr val="CC3399"/>
                </a:solidFill>
                <a:latin typeface="Times New Roman" pitchFamily="18" charset="0"/>
                <a:cs typeface="Times New Roman" pitchFamily="18" charset="0"/>
              </a:rPr>
              <a:t>При решении уравнений с одной переменной используются следующие свойства:</a:t>
            </a:r>
            <a:r>
              <a:rPr lang="ru-RU" altLang="ru-RU" sz="2800" smtClean="0">
                <a:latin typeface="Times New Roman" pitchFamily="18" charset="0"/>
                <a:cs typeface="Times New Roman" pitchFamily="18" charset="0"/>
              </a:rPr>
              <a:t>         </a:t>
            </a:r>
          </a:p>
          <a:p>
            <a:pPr eaLnBrk="1" hangingPunct="1"/>
            <a:r>
              <a:rPr lang="ru-RU" altLang="ru-RU" sz="2800" smtClean="0">
                <a:latin typeface="Times New Roman" pitchFamily="18" charset="0"/>
                <a:cs typeface="Times New Roman" pitchFamily="18" charset="0"/>
              </a:rPr>
              <a:t>Если в уравнении перенести слагаемое из одной части в другую, изменив его знак, то получится уравнение, равносильное данному;</a:t>
            </a:r>
          </a:p>
          <a:p>
            <a:pPr eaLnBrk="1" hangingPunct="1"/>
            <a:r>
              <a:rPr lang="ru-RU" altLang="ru-RU" sz="2800" smtClean="0">
                <a:latin typeface="Times New Roman" pitchFamily="18" charset="0"/>
                <a:cs typeface="Times New Roman" pitchFamily="18" charset="0"/>
              </a:rPr>
              <a:t>Если обе части уравнения умножить или разделить на одно и то же число, то получится уравнение, равносильное данному</a:t>
            </a:r>
            <a:r>
              <a:rPr lang="ru-RU" altLang="ru-RU" sz="2800" smtClean="0">
                <a:solidFill>
                  <a:srgbClr val="008000"/>
                </a:solidFill>
                <a:latin typeface="Times New Roman" pitchFamily="18" charset="0"/>
                <a:cs typeface="Times New Roman" pitchFamily="18" charset="0"/>
              </a:rPr>
              <a:t>.</a:t>
            </a:r>
          </a:p>
        </p:txBody>
      </p:sp>
      <p:pic>
        <p:nvPicPr>
          <p:cNvPr id="5123"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3600" y="5029201"/>
            <a:ext cx="3454400" cy="121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1847652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ln w="76200" cmpd="tri">
            <a:solidFill>
              <a:srgbClr val="008080"/>
            </a:solidFill>
            <a:miter lim="800000"/>
            <a:headEnd/>
            <a:tailEnd/>
          </a:ln>
        </p:spPr>
        <p:txBody>
          <a:bodyPr/>
          <a:lstStyle/>
          <a:p>
            <a:pPr eaLnBrk="1" hangingPunct="1"/>
            <a:r>
              <a:rPr lang="ru-RU" altLang="ru-RU" smtClean="0">
                <a:solidFill>
                  <a:srgbClr val="993300"/>
                </a:solidFill>
                <a:latin typeface="Times New Roman" pitchFamily="18" charset="0"/>
                <a:cs typeface="Times New Roman" pitchFamily="18" charset="0"/>
              </a:rPr>
              <a:t>Алгоритм решения уравнения</a:t>
            </a:r>
          </a:p>
        </p:txBody>
      </p:sp>
      <p:sp>
        <p:nvSpPr>
          <p:cNvPr id="6147" name="Rectangle 3"/>
          <p:cNvSpPr>
            <a:spLocks noGrp="1" noChangeArrowheads="1"/>
          </p:cNvSpPr>
          <p:nvPr>
            <p:ph type="body" idx="1"/>
          </p:nvPr>
        </p:nvSpPr>
        <p:spPr>
          <a:ln w="76200" cmpd="tri">
            <a:solidFill>
              <a:srgbClr val="008080"/>
            </a:solidFill>
            <a:miter lim="800000"/>
            <a:headEnd/>
            <a:tailEnd/>
          </a:ln>
        </p:spPr>
        <p:txBody>
          <a:bodyPr/>
          <a:lstStyle/>
          <a:p>
            <a:pPr marL="0" indent="384175" eaLnBrk="1" hangingPunct="1">
              <a:lnSpc>
                <a:spcPct val="90000"/>
              </a:lnSpc>
              <a:buFontTx/>
              <a:buAutoNum type="arabicPeriod"/>
            </a:pPr>
            <a:r>
              <a:rPr lang="ru-RU" altLang="ru-RU" smtClean="0">
                <a:latin typeface="Times New Roman" pitchFamily="18" charset="0"/>
                <a:cs typeface="Times New Roman" pitchFamily="18" charset="0"/>
              </a:rPr>
              <a:t>Раскрыть скобки</a:t>
            </a:r>
            <a:r>
              <a:rPr lang="en-US" altLang="ru-RU" smtClean="0">
                <a:latin typeface="Times New Roman" pitchFamily="18" charset="0"/>
                <a:cs typeface="Times New Roman" pitchFamily="18" charset="0"/>
              </a:rPr>
              <a:t>.</a:t>
            </a:r>
            <a:endParaRPr lang="ru-RU" altLang="ru-RU" smtClean="0">
              <a:latin typeface="Times New Roman" pitchFamily="18" charset="0"/>
              <a:cs typeface="Times New Roman" pitchFamily="18" charset="0"/>
            </a:endParaRPr>
          </a:p>
          <a:p>
            <a:pPr marL="0" indent="384175" eaLnBrk="1" hangingPunct="1">
              <a:lnSpc>
                <a:spcPct val="90000"/>
              </a:lnSpc>
              <a:buFontTx/>
              <a:buAutoNum type="arabicPeriod"/>
            </a:pPr>
            <a:r>
              <a:rPr lang="ru-RU" altLang="ru-RU" smtClean="0">
                <a:latin typeface="Times New Roman" pitchFamily="18" charset="0"/>
                <a:cs typeface="Times New Roman" pitchFamily="18" charset="0"/>
              </a:rPr>
              <a:t>Перенести слагаемые, содержащие переменную, в одну часть уравнения, а числа без переменной – в другую часть</a:t>
            </a:r>
            <a:r>
              <a:rPr lang="en-US" altLang="ru-RU" smtClean="0">
                <a:latin typeface="Times New Roman" pitchFamily="18" charset="0"/>
                <a:cs typeface="Times New Roman" pitchFamily="18" charset="0"/>
              </a:rPr>
              <a:t>.</a:t>
            </a:r>
            <a:endParaRPr lang="ru-RU" altLang="ru-RU" smtClean="0">
              <a:latin typeface="Times New Roman" pitchFamily="18" charset="0"/>
              <a:cs typeface="Times New Roman" pitchFamily="18" charset="0"/>
            </a:endParaRPr>
          </a:p>
          <a:p>
            <a:pPr marL="0" indent="384175" eaLnBrk="1" hangingPunct="1">
              <a:lnSpc>
                <a:spcPct val="90000"/>
              </a:lnSpc>
              <a:buFontTx/>
              <a:buAutoNum type="arabicPeriod"/>
            </a:pPr>
            <a:r>
              <a:rPr lang="ru-RU" altLang="ru-RU" smtClean="0">
                <a:latin typeface="Times New Roman" pitchFamily="18" charset="0"/>
                <a:cs typeface="Times New Roman" pitchFamily="18" charset="0"/>
              </a:rPr>
              <a:t>Упростить, привести подобные слагаемые</a:t>
            </a:r>
            <a:r>
              <a:rPr lang="en-US" altLang="ru-RU" smtClean="0">
                <a:latin typeface="Times New Roman" pitchFamily="18" charset="0"/>
                <a:cs typeface="Times New Roman" pitchFamily="18" charset="0"/>
              </a:rPr>
              <a:t>.</a:t>
            </a:r>
            <a:endParaRPr lang="ru-RU" altLang="ru-RU" smtClean="0">
              <a:latin typeface="Times New Roman" pitchFamily="18" charset="0"/>
              <a:cs typeface="Times New Roman" pitchFamily="18" charset="0"/>
            </a:endParaRPr>
          </a:p>
          <a:p>
            <a:pPr marL="0" indent="384175" eaLnBrk="1" hangingPunct="1">
              <a:lnSpc>
                <a:spcPct val="90000"/>
              </a:lnSpc>
              <a:buFontTx/>
              <a:buAutoNum type="arabicPeriod"/>
            </a:pPr>
            <a:r>
              <a:rPr lang="ru-RU" altLang="ru-RU" smtClean="0">
                <a:latin typeface="Times New Roman" pitchFamily="18" charset="0"/>
                <a:cs typeface="Times New Roman" pitchFamily="18" charset="0"/>
              </a:rPr>
              <a:t>Найти корень уравнения</a:t>
            </a:r>
            <a:r>
              <a:rPr lang="en-US" altLang="ru-RU" smtClean="0">
                <a:latin typeface="Times New Roman" pitchFamily="18" charset="0"/>
                <a:cs typeface="Times New Roman" pitchFamily="18" charset="0"/>
              </a:rPr>
              <a:t>.</a:t>
            </a:r>
            <a:endParaRPr lang="ru-RU" altLang="ru-RU" smtClean="0">
              <a:latin typeface="Times New Roman" pitchFamily="18" charset="0"/>
              <a:cs typeface="Times New Roman" pitchFamily="18" charset="0"/>
            </a:endParaRPr>
          </a:p>
          <a:p>
            <a:pPr marL="0" indent="384175" eaLnBrk="1" hangingPunct="1">
              <a:lnSpc>
                <a:spcPct val="90000"/>
              </a:lnSpc>
              <a:buFontTx/>
              <a:buAutoNum type="arabicPeriod"/>
            </a:pPr>
            <a:r>
              <a:rPr lang="ru-RU" altLang="ru-RU" smtClean="0">
                <a:latin typeface="Times New Roman" pitchFamily="18" charset="0"/>
                <a:cs typeface="Times New Roman" pitchFamily="18" charset="0"/>
              </a:rPr>
              <a:t>Сделать проверку.</a:t>
            </a:r>
          </a:p>
        </p:txBody>
      </p:sp>
      <p:pic>
        <p:nvPicPr>
          <p:cNvPr id="614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0" y="4953001"/>
            <a:ext cx="2415117"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33516017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ln w="76200" cmpd="tri">
            <a:solidFill>
              <a:schemeClr val="tx1"/>
            </a:solidFill>
            <a:miter lim="800000"/>
            <a:headEnd/>
            <a:tailEnd/>
          </a:ln>
        </p:spPr>
        <p:txBody>
          <a:bodyPr/>
          <a:lstStyle/>
          <a:p>
            <a:pPr eaLnBrk="1" hangingPunct="1"/>
            <a:r>
              <a:rPr lang="ru-RU" altLang="ru-RU" smtClean="0">
                <a:solidFill>
                  <a:srgbClr val="CC6600"/>
                </a:solidFill>
                <a:latin typeface="Times New Roman" pitchFamily="18" charset="0"/>
                <a:cs typeface="Times New Roman" pitchFamily="18" charset="0"/>
              </a:rPr>
              <a:t>Раскрытие скобок</a:t>
            </a:r>
          </a:p>
        </p:txBody>
      </p:sp>
      <p:sp>
        <p:nvSpPr>
          <p:cNvPr id="7171" name="Rectangle 3"/>
          <p:cNvSpPr>
            <a:spLocks noGrp="1" noChangeArrowheads="1"/>
          </p:cNvSpPr>
          <p:nvPr>
            <p:ph type="body" idx="1"/>
          </p:nvPr>
        </p:nvSpPr>
        <p:spPr>
          <a:ln w="76200" cmpd="tri">
            <a:solidFill>
              <a:schemeClr val="tx1"/>
            </a:solidFill>
            <a:miter lim="800000"/>
            <a:headEnd/>
            <a:tailEnd/>
          </a:ln>
        </p:spPr>
        <p:txBody>
          <a:bodyPr/>
          <a:lstStyle/>
          <a:p>
            <a:pPr marL="0" indent="384175" eaLnBrk="1" hangingPunct="1">
              <a:buFontTx/>
              <a:buNone/>
              <a:tabLst>
                <a:tab pos="0" algn="l"/>
              </a:tabLst>
            </a:pPr>
            <a:r>
              <a:rPr lang="ru-RU" altLang="ru-RU" dirty="0" smtClean="0">
                <a:latin typeface="Times New Roman" pitchFamily="18" charset="0"/>
                <a:cs typeface="Times New Roman" pitchFamily="18" charset="0"/>
              </a:rPr>
              <a:t>Если перед скобками стоит знак «</a:t>
            </a:r>
            <a:r>
              <a:rPr lang="ru-RU" altLang="ru-RU" dirty="0" smtClean="0">
                <a:solidFill>
                  <a:srgbClr val="CC6600"/>
                </a:solidFill>
                <a:latin typeface="Times New Roman" pitchFamily="18" charset="0"/>
                <a:cs typeface="Times New Roman" pitchFamily="18" charset="0"/>
              </a:rPr>
              <a:t>+</a:t>
            </a:r>
            <a:r>
              <a:rPr lang="ru-RU" altLang="ru-RU" dirty="0" smtClean="0">
                <a:latin typeface="Times New Roman" pitchFamily="18" charset="0"/>
                <a:cs typeface="Times New Roman" pitchFamily="18" charset="0"/>
              </a:rPr>
              <a:t>», то скобки можно опустить, сохранив знак каждого слагаемого, заключенного в скобки.</a:t>
            </a:r>
          </a:p>
          <a:p>
            <a:pPr marL="0" indent="384175" eaLnBrk="1" hangingPunct="1">
              <a:buFontTx/>
              <a:buNone/>
              <a:tabLst>
                <a:tab pos="0" algn="l"/>
              </a:tabLst>
            </a:pPr>
            <a:r>
              <a:rPr lang="ru-RU" altLang="ru-RU" dirty="0" smtClean="0">
                <a:latin typeface="Times New Roman" pitchFamily="18" charset="0"/>
                <a:cs typeface="Times New Roman" pitchFamily="18" charset="0"/>
              </a:rPr>
              <a:t>      </a:t>
            </a:r>
            <a:r>
              <a:rPr lang="ru-RU" altLang="ru-RU" dirty="0" smtClean="0">
                <a:solidFill>
                  <a:srgbClr val="CC6600"/>
                </a:solidFill>
                <a:latin typeface="Times New Roman" pitchFamily="18" charset="0"/>
                <a:cs typeface="Times New Roman" pitchFamily="18" charset="0"/>
              </a:rPr>
              <a:t>Пример.</a:t>
            </a:r>
          </a:p>
          <a:p>
            <a:pPr marL="0" indent="384175" eaLnBrk="1" hangingPunct="1">
              <a:buFontTx/>
              <a:buNone/>
              <a:tabLst>
                <a:tab pos="0" algn="l"/>
              </a:tabLst>
            </a:pPr>
            <a:r>
              <a:rPr lang="ru-RU" altLang="ru-RU" dirty="0" smtClean="0">
                <a:latin typeface="Times New Roman" pitchFamily="18" charset="0"/>
                <a:cs typeface="Times New Roman" pitchFamily="18" charset="0"/>
              </a:rPr>
              <a:t>   (25 –3х) + (–2х + 6) = 25 – 3х – 2х + 6 = 31 – 5х.</a:t>
            </a:r>
          </a:p>
        </p:txBody>
      </p:sp>
      <p:pic>
        <p:nvPicPr>
          <p:cNvPr id="717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446088"/>
            <a:ext cx="1727200" cy="92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Tree>
    <p:extLst>
      <p:ext uri="{BB962C8B-B14F-4D97-AF65-F5344CB8AC3E}">
        <p14:creationId xmlns:p14="http://schemas.microsoft.com/office/powerpoint/2010/main" val="23339831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resent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Presentation5</Template>
  <TotalTime>6199</TotalTime>
  <Words>517</Words>
  <Application>Microsoft Office PowerPoint</Application>
  <PresentationFormat>Произвольный</PresentationFormat>
  <Paragraphs>74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Presentation5</vt:lpstr>
      <vt:lpstr>Презентация PowerPoint</vt:lpstr>
      <vt:lpstr>Презентация PowerPoint</vt:lpstr>
      <vt:lpstr>Презентация PowerPoint</vt:lpstr>
      <vt:lpstr>  Классная работа     26.09</vt:lpstr>
      <vt:lpstr>Определение</vt:lpstr>
      <vt:lpstr>Презентация PowerPoint</vt:lpstr>
      <vt:lpstr>Презентация PowerPoint</vt:lpstr>
      <vt:lpstr>Алгоритм решения уравнения</vt:lpstr>
      <vt:lpstr>Раскрытие скобок</vt:lpstr>
      <vt:lpstr>Раскрытие скобок</vt:lpstr>
      <vt:lpstr>Распределительное свойство умножения</vt:lpstr>
      <vt:lpstr>Примеры решения уравнений</vt:lpstr>
      <vt:lpstr>Пример 2</vt:lpstr>
      <vt:lpstr>Пример 3</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7</dc:title>
  <dc:subject>teachers, education</dc:subject>
  <dc:creator>Аян</dc:creator>
  <cp:keywords>powerpoint templates for teachers, free powerpoint templates for teachers, powerpoint templates teachers, powerpoints for teachers, powerpoint presentations for teachers, free, PowerPoint template, download, PPT template, PowerPoint templates, slideshow template, POT, POTX, Power Point template, slide show template</cp:keywords>
  <dc:description>Made by Leawo Software. To find more free PowerPoint templates, please visit http://www.leawo.com/free-powerpoint-templates/</dc:description>
  <cp:lastModifiedBy>1.50</cp:lastModifiedBy>
  <cp:revision>235</cp:revision>
  <dcterms:created xsi:type="dcterms:W3CDTF">2016-02-14T13:06:29Z</dcterms:created>
  <dcterms:modified xsi:type="dcterms:W3CDTF">2022-12-08T03:30:01Z</dcterms:modified>
  <cp:category>PowerPoint template, education</cp:category>
</cp:coreProperties>
</file>